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charts/chart1.xml" ContentType="application/vnd.openxmlformats-officedocument.drawingml.char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4"/>
  </p:sldMasterIdLst>
  <p:notesMasterIdLst>
    <p:notesMasterId r:id="rId78"/>
  </p:notesMasterIdLst>
  <p:handoutMasterIdLst>
    <p:handoutMasterId r:id="rId79"/>
  </p:handoutMasterIdLst>
  <p:sldIdLst>
    <p:sldId id="256" r:id="rId5"/>
    <p:sldId id="471" r:id="rId6"/>
    <p:sldId id="280" r:id="rId7"/>
    <p:sldId id="2103813266" r:id="rId8"/>
    <p:sldId id="378" r:id="rId9"/>
    <p:sldId id="295" r:id="rId10"/>
    <p:sldId id="393" r:id="rId11"/>
    <p:sldId id="2103813252" r:id="rId12"/>
    <p:sldId id="2103813258" r:id="rId13"/>
    <p:sldId id="2103813259" r:id="rId14"/>
    <p:sldId id="324" r:id="rId15"/>
    <p:sldId id="2103813253" r:id="rId16"/>
    <p:sldId id="2103813254" r:id="rId17"/>
    <p:sldId id="2103813260" r:id="rId18"/>
    <p:sldId id="2103813255" r:id="rId19"/>
    <p:sldId id="395" r:id="rId20"/>
    <p:sldId id="363" r:id="rId21"/>
    <p:sldId id="2103813267" r:id="rId22"/>
    <p:sldId id="332" r:id="rId23"/>
    <p:sldId id="2103813261" r:id="rId24"/>
    <p:sldId id="2103813262" r:id="rId25"/>
    <p:sldId id="2103813263" r:id="rId26"/>
    <p:sldId id="459" r:id="rId27"/>
    <p:sldId id="315" r:id="rId28"/>
    <p:sldId id="383" r:id="rId29"/>
    <p:sldId id="375" r:id="rId30"/>
    <p:sldId id="323" r:id="rId31"/>
    <p:sldId id="388" r:id="rId32"/>
    <p:sldId id="319" r:id="rId33"/>
    <p:sldId id="260" r:id="rId34"/>
    <p:sldId id="478" r:id="rId35"/>
    <p:sldId id="477" r:id="rId36"/>
    <p:sldId id="398" r:id="rId37"/>
    <p:sldId id="364" r:id="rId38"/>
    <p:sldId id="270" r:id="rId39"/>
    <p:sldId id="360" r:id="rId40"/>
    <p:sldId id="367" r:id="rId41"/>
    <p:sldId id="368" r:id="rId42"/>
    <p:sldId id="369" r:id="rId43"/>
    <p:sldId id="370" r:id="rId44"/>
    <p:sldId id="371" r:id="rId45"/>
    <p:sldId id="372" r:id="rId46"/>
    <p:sldId id="361" r:id="rId47"/>
    <p:sldId id="362" r:id="rId48"/>
    <p:sldId id="387" r:id="rId49"/>
    <p:sldId id="385" r:id="rId50"/>
    <p:sldId id="467" r:id="rId51"/>
    <p:sldId id="460" r:id="rId52"/>
    <p:sldId id="261" r:id="rId53"/>
    <p:sldId id="258" r:id="rId54"/>
    <p:sldId id="262" r:id="rId55"/>
    <p:sldId id="264" r:id="rId56"/>
    <p:sldId id="470" r:id="rId57"/>
    <p:sldId id="473" r:id="rId58"/>
    <p:sldId id="474" r:id="rId59"/>
    <p:sldId id="475" r:id="rId60"/>
    <p:sldId id="476" r:id="rId61"/>
    <p:sldId id="479" r:id="rId62"/>
    <p:sldId id="2103813239" r:id="rId63"/>
    <p:sldId id="2103813242" r:id="rId64"/>
    <p:sldId id="2103813243" r:id="rId65"/>
    <p:sldId id="2103813244" r:id="rId66"/>
    <p:sldId id="2103813247" r:id="rId67"/>
    <p:sldId id="2103813248" r:id="rId68"/>
    <p:sldId id="2103813245" r:id="rId69"/>
    <p:sldId id="2103813246" r:id="rId70"/>
    <p:sldId id="2103813249" r:id="rId71"/>
    <p:sldId id="2103813250" r:id="rId72"/>
    <p:sldId id="2103813240" r:id="rId73"/>
    <p:sldId id="257" r:id="rId74"/>
    <p:sldId id="2103813256" r:id="rId75"/>
    <p:sldId id="2103813257" r:id="rId76"/>
    <p:sldId id="377" r:id="rId77"/>
  </p:sldIdLst>
  <p:sldSz cx="12192000" cy="6858000"/>
  <p:notesSz cx="6858000" cy="9144000"/>
  <p:defaultTex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Helvetica Neue"/>
      </a:defRPr>
    </a:lvl1pPr>
    <a:lvl2pPr marL="0" marR="0" indent="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Helvetica Neue"/>
      </a:defRPr>
    </a:lvl2pPr>
    <a:lvl3pPr marL="0" marR="0" indent="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Helvetica Neue"/>
      </a:defRPr>
    </a:lvl3pPr>
    <a:lvl4pPr marL="0" marR="0" indent="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Helvetica Neue"/>
      </a:defRPr>
    </a:lvl4pPr>
    <a:lvl5pPr marL="0" marR="0" indent="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Helvetica Neue"/>
      </a:defRPr>
    </a:lvl5pPr>
    <a:lvl6pPr marL="0" marR="0" indent="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Helvetica Neue"/>
      </a:defRPr>
    </a:lvl6pPr>
    <a:lvl7pPr marL="0" marR="0" indent="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Helvetica Neue"/>
      </a:defRPr>
    </a:lvl7pPr>
    <a:lvl8pPr marL="0" marR="0" indent="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Helvetica Neue"/>
      </a:defRPr>
    </a:lvl8pPr>
    <a:lvl9pPr marL="0" marR="0" indent="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Helvetica Neue"/>
      </a:defRPr>
    </a:lvl9pPr>
  </p:defaultTextStyle>
  <p:extLst>
    <p:ext uri="{EFAFB233-063F-42B5-8137-9DF3F51BA10A}">
      <p15:sldGuideLst xmlns:p15="http://schemas.microsoft.com/office/powerpoint/2012/main">
        <p15:guide id="1" orient="horz" pos="4032" userDrawn="1">
          <p15:clr>
            <a:srgbClr val="A4A3A4"/>
          </p15:clr>
        </p15:guide>
        <p15:guide id="2" pos="7392"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872C5"/>
    <a:srgbClr val="00C7FD"/>
    <a:srgbClr val="525252"/>
    <a:srgbClr val="ED7B09"/>
    <a:srgbClr val="004A86"/>
    <a:srgbClr val="FC6467"/>
    <a:srgbClr val="0068B5"/>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wholeTbl>
    <a:band2H>
      <a:tcTxStyle/>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25400" cap="flat">
              <a:solidFill>
                <a:srgbClr val="000000"/>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firstCol>
    <a:lastRow>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lastRow>
    <a:firstRow>
      <a:tcTxStyle b="on"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solidFill>
            <a:schemeClr val="accent1">
              <a:lumOff val="16847"/>
            </a:schemeClr>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a:tcStyle>
        <a:tcBdr/>
        <a:fill>
          <a:solidFill>
            <a:srgbClr val="EDEEEE"/>
          </a:solidFill>
        </a:fill>
      </a:tcStyle>
    </a:band2H>
    <a:firstCol>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solidFill>
            <a:srgbClr val="88FA4F"/>
          </a:solid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chemeClr val="accent3"/>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127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rgbClr val="60D937"/>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wholeTbl>
    <a:band2H>
      <a:tcTxStyle/>
      <a:tcStyle>
        <a:tcBdr/>
        <a:fill>
          <a:solidFill>
            <a:schemeClr val="accent4">
              <a:hueOff val="348544"/>
              <a:lumOff val="7139"/>
            </a:schemeClr>
          </a:solidFill>
        </a:fill>
      </a:tcStyle>
    </a:band2H>
    <a:firstCol>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8BB00"/>
          </a:solidFill>
        </a:fill>
      </a:tcStyle>
    </a:firstCol>
    <a:la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38100" cap="flat">
              <a:solidFill>
                <a:srgbClr val="F8BA00"/>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lastRow>
    <a:fir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940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464646"/>
              </a:solidFill>
              <a:prstDash val="solid"/>
              <a:miter lim="400000"/>
            </a:ln>
          </a:left>
          <a:right>
            <a:ln w="12700" cap="flat">
              <a:solidFill>
                <a:srgbClr val="464646"/>
              </a:solidFill>
              <a:prstDash val="solid"/>
              <a:miter lim="400000"/>
            </a:ln>
          </a:right>
          <a:top>
            <a:ln w="12700" cap="flat">
              <a:solidFill>
                <a:srgbClr val="464646"/>
              </a:solidFill>
              <a:prstDash val="solid"/>
              <a:miter lim="400000"/>
            </a:ln>
          </a:top>
          <a:bottom>
            <a:ln w="12700" cap="flat">
              <a:solidFill>
                <a:srgbClr val="464646"/>
              </a:solidFill>
              <a:prstDash val="solid"/>
              <a:miter lim="400000"/>
            </a:ln>
          </a:bottom>
          <a:insideH>
            <a:ln w="12700" cap="flat">
              <a:solidFill>
                <a:srgbClr val="464646"/>
              </a:solidFill>
              <a:prstDash val="solid"/>
              <a:miter lim="400000"/>
            </a:ln>
          </a:insideH>
          <a:insideV>
            <a:ln w="12700" cap="flat">
              <a:solidFill>
                <a:srgbClr val="464646"/>
              </a:solidFill>
              <a:prstDash val="solid"/>
              <a:miter lim="400000"/>
            </a:ln>
          </a:insideV>
        </a:tcBdr>
        <a:fill>
          <a:noFill/>
        </a:fill>
      </a:tcStyle>
    </a:wholeTbl>
    <a:band2H>
      <a:tcTxStyle/>
      <a:tcStyle>
        <a:tcBdr/>
        <a:fill>
          <a:solidFill>
            <a:srgbClr val="D4D5D5"/>
          </a:solidFill>
        </a:fill>
      </a:tcStyle>
    </a:band2H>
    <a:firstCol>
      <a:tcTxStyle b="on" i="off">
        <a:fontRef idx="minor">
          <a:srgbClr val="FFFFFF"/>
        </a:fontRef>
        <a:srgbClr val="FFFFFF"/>
      </a:tcTxStyle>
      <a:tcStyle>
        <a:tcBdr>
          <a:left>
            <a:ln w="12700" cap="flat">
              <a:solidFill>
                <a:srgbClr val="5E5E5E"/>
              </a:solidFill>
              <a:prstDash val="solid"/>
              <a:miter lim="400000"/>
            </a:ln>
          </a:left>
          <a:right>
            <a:ln w="12700" cap="flat">
              <a:solidFill>
                <a:srgbClr val="A6AAA9"/>
              </a:solidFill>
              <a:prstDash val="solid"/>
              <a:miter lim="400000"/>
            </a:ln>
          </a:right>
          <a:top>
            <a:ln w="12700" cap="flat">
              <a:solidFill>
                <a:srgbClr val="C3C3C3"/>
              </a:solidFill>
              <a:prstDash val="solid"/>
              <a:miter lim="400000"/>
            </a:ln>
          </a:top>
          <a:bottom>
            <a:ln w="12700" cap="flat">
              <a:solidFill>
                <a:srgbClr val="C3C3C3"/>
              </a:solidFill>
              <a:prstDash val="solid"/>
              <a:miter lim="400000"/>
            </a:ln>
          </a:bottom>
          <a:insideH>
            <a:ln w="12700" cap="flat">
              <a:solidFill>
                <a:srgbClr val="C3C3C3"/>
              </a:solidFill>
              <a:prstDash val="solid"/>
              <a:miter lim="400000"/>
            </a:ln>
          </a:insideH>
          <a:insideV>
            <a:ln w="12700" cap="flat">
              <a:solidFill>
                <a:srgbClr val="C3C3C3"/>
              </a:solidFill>
              <a:prstDash val="solid"/>
              <a:miter lim="400000"/>
            </a:ln>
          </a:insideV>
        </a:tcBdr>
        <a:fill>
          <a:solidFill>
            <a:srgbClr val="CB2A7B"/>
          </a:solidFill>
        </a:fill>
      </a:tcStyle>
    </a:firstCol>
    <a:lastRow>
      <a:tcTxStyle b="on" i="off">
        <a:fontRef idx="minor">
          <a:srgbClr val="000000"/>
        </a:fontRef>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38100" cap="flat">
              <a:solidFill>
                <a:srgbClr val="CB297B"/>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rgbClr val="FFFFFF"/>
          </a:solidFill>
        </a:fill>
      </a:tcStyle>
    </a:lastRow>
    <a:fir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5E5E5E"/>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991A5F"/>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wholeTbl>
    <a:band2H>
      <a:tcTxStyle/>
      <a:tcStyle>
        <a:tcBdr/>
        <a:fill>
          <a:solidFill>
            <a:srgbClr val="EDEEEE"/>
          </a:solidFill>
        </a:fill>
      </a:tcStyle>
    </a:band2H>
    <a:firstCol>
      <a:tcTxStyle b="on" i="off">
        <a:fontRef idx="minor">
          <a:srgbClr val="000000"/>
        </a:fontRef>
        <a:srgbClr val="000000"/>
      </a:tcTxStyle>
      <a:tcStyle>
        <a:tcBdr>
          <a:left>
            <a:ln w="12700" cap="flat">
              <a:solidFill>
                <a:srgbClr val="6C6C6C"/>
              </a:solidFill>
              <a:prstDash val="solid"/>
              <a:miter lim="400000"/>
            </a:ln>
          </a:left>
          <a:right>
            <a:ln w="254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6C6C6C"/>
              </a:solidFill>
              <a:prstDash val="solid"/>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6C6C6C"/>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D6DCE0"/>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1709" autoAdjust="0"/>
  </p:normalViewPr>
  <p:slideViewPr>
    <p:cSldViewPr snapToGrid="0">
      <p:cViewPr varScale="1">
        <p:scale>
          <a:sx n="79" d="100"/>
          <a:sy n="79" d="100"/>
        </p:scale>
        <p:origin x="821" y="67"/>
      </p:cViewPr>
      <p:guideLst>
        <p:guide orient="horz" pos="4032"/>
        <p:guide pos="7392"/>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slide" Target="slides/slide64.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handoutMaster" Target="handoutMasters/handoutMaster1.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notesMaster" Target="notesMasters/notesMaster1.xml"/><Relationship Id="rId8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0000000000000001E-3"/>
          <c:y val="5.0000000000000001E-3"/>
          <c:w val="0.99"/>
          <c:h val="0.85003499999999999"/>
        </c:manualLayout>
      </c:layout>
      <c:pieChart>
        <c:varyColors val="0"/>
        <c:dLbls>
          <c:showLegendKey val="0"/>
          <c:showVal val="0"/>
          <c:showCatName val="0"/>
          <c:showSerName val="0"/>
          <c:showPercent val="0"/>
          <c:showBubbleSize val="0"/>
          <c:showLeaderLines val="0"/>
        </c:dLbls>
        <c:firstSliceAng val="0"/>
      </c:pieChart>
      <c:spPr>
        <a:noFill/>
        <a:ln w="12700" cap="flat">
          <a:noFill/>
          <a:miter lim="400000"/>
        </a:ln>
        <a:effectLst/>
      </c:spPr>
    </c:plotArea>
    <c:legend>
      <c:legendPos val="b"/>
      <c:layout>
        <c:manualLayout>
          <c:xMode val="edge"/>
          <c:yMode val="edge"/>
          <c:x val="4.1227E-2"/>
          <c:y val="0.95121999999999995"/>
          <c:w val="0.91754599999999997"/>
          <c:h val="4.8779599999999999E-2"/>
        </c:manualLayout>
      </c:layout>
      <c:overlay val="1"/>
      <c:spPr>
        <a:noFill/>
        <a:ln w="12700" cap="flat">
          <a:noFill/>
          <a:miter lim="400000"/>
        </a:ln>
        <a:effectLst/>
      </c:spPr>
      <c:txPr>
        <a:bodyPr rot="0"/>
        <a:lstStyle/>
        <a:p>
          <a:pPr>
            <a:defRPr sz="1800" b="0" i="0" u="none" strike="noStrike">
              <a:solidFill>
                <a:srgbClr val="000000"/>
              </a:solidFill>
              <a:latin typeface="Intel Clear"/>
            </a:defRPr>
          </a:pPr>
          <a:endParaRPr lang="en-US"/>
        </a:p>
      </c:txPr>
    </c:legend>
    <c:plotVisOnly val="1"/>
    <c:dispBlanksAs val="gap"/>
    <c:showDLblsOverMax val="1"/>
  </c:chart>
  <c:spPr>
    <a:noFill/>
    <a:ln>
      <a:noFill/>
    </a:ln>
    <a:effectLst/>
  </c:spPr>
  <c:externalData r:id="rId1">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3A553E8-0470-1349-956C-3CB18694582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EA67CBD2-00E1-E94C-B4F0-37C39C209DC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10B726A-C477-6444-83BF-F1538D69AD12}" type="datetimeFigureOut">
              <a:rPr lang="en-US" smtClean="0"/>
              <a:t>6/20/2022</a:t>
            </a:fld>
            <a:endParaRPr lang="en-US"/>
          </a:p>
        </p:txBody>
      </p:sp>
      <p:sp>
        <p:nvSpPr>
          <p:cNvPr id="4" name="Footer Placeholder 3">
            <a:extLst>
              <a:ext uri="{FF2B5EF4-FFF2-40B4-BE49-F238E27FC236}">
                <a16:creationId xmlns:a16="http://schemas.microsoft.com/office/drawing/2014/main" id="{447C31E5-3BC8-F849-AC60-6FCBD80D554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E101290B-DD02-C147-B1CC-37C02F331DB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DDCDB93-7126-8142-8B95-E87AEC48376D}" type="slidenum">
              <a:rPr lang="en-US" smtClean="0"/>
              <a:t>‹#›</a:t>
            </a:fld>
            <a:endParaRPr lang="en-US"/>
          </a:p>
        </p:txBody>
      </p:sp>
    </p:spTree>
    <p:extLst>
      <p:ext uri="{BB962C8B-B14F-4D97-AF65-F5344CB8AC3E}">
        <p14:creationId xmlns:p14="http://schemas.microsoft.com/office/powerpoint/2010/main" val="205622774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55" name="Shape 1055"/>
          <p:cNvSpPr>
            <a:spLocks noGrp="1" noRot="1" noChangeAspect="1"/>
          </p:cNvSpPr>
          <p:nvPr>
            <p:ph type="sldImg"/>
          </p:nvPr>
        </p:nvSpPr>
        <p:spPr>
          <a:xfrm>
            <a:off x="381000" y="685800"/>
            <a:ext cx="6096000" cy="3429000"/>
          </a:xfrm>
          <a:prstGeom prst="rect">
            <a:avLst/>
          </a:prstGeom>
        </p:spPr>
        <p:txBody>
          <a:bodyPr/>
          <a:lstStyle/>
          <a:p>
            <a:endParaRPr/>
          </a:p>
        </p:txBody>
      </p:sp>
      <p:sp>
        <p:nvSpPr>
          <p:cNvPr id="1056" name="Shape 1056"/>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228600" latinLnBrk="0">
      <a:lnSpc>
        <a:spcPct val="117999"/>
      </a:lnSpc>
      <a:defRPr sz="1100">
        <a:latin typeface="+mn-lt"/>
        <a:ea typeface="+mn-ea"/>
        <a:cs typeface="+mn-cs"/>
        <a:sym typeface="Helvetica Neue"/>
      </a:defRPr>
    </a:lvl1pPr>
    <a:lvl2pPr indent="114300" defTabSz="228600" latinLnBrk="0">
      <a:lnSpc>
        <a:spcPct val="117999"/>
      </a:lnSpc>
      <a:defRPr sz="1100">
        <a:latin typeface="+mn-lt"/>
        <a:ea typeface="+mn-ea"/>
        <a:cs typeface="+mn-cs"/>
        <a:sym typeface="Helvetica Neue"/>
      </a:defRPr>
    </a:lvl2pPr>
    <a:lvl3pPr indent="228600" defTabSz="228600" latinLnBrk="0">
      <a:lnSpc>
        <a:spcPct val="117999"/>
      </a:lnSpc>
      <a:defRPr sz="1100">
        <a:latin typeface="+mn-lt"/>
        <a:ea typeface="+mn-ea"/>
        <a:cs typeface="+mn-cs"/>
        <a:sym typeface="Helvetica Neue"/>
      </a:defRPr>
    </a:lvl3pPr>
    <a:lvl4pPr indent="342900" defTabSz="228600" latinLnBrk="0">
      <a:lnSpc>
        <a:spcPct val="117999"/>
      </a:lnSpc>
      <a:defRPr sz="1100">
        <a:latin typeface="+mn-lt"/>
        <a:ea typeface="+mn-ea"/>
        <a:cs typeface="+mn-cs"/>
        <a:sym typeface="Helvetica Neue"/>
      </a:defRPr>
    </a:lvl4pPr>
    <a:lvl5pPr indent="457200" defTabSz="228600" latinLnBrk="0">
      <a:lnSpc>
        <a:spcPct val="117999"/>
      </a:lnSpc>
      <a:defRPr sz="1100">
        <a:latin typeface="+mn-lt"/>
        <a:ea typeface="+mn-ea"/>
        <a:cs typeface="+mn-cs"/>
        <a:sym typeface="Helvetica Neue"/>
      </a:defRPr>
    </a:lvl5pPr>
    <a:lvl6pPr indent="571500" defTabSz="228600" latinLnBrk="0">
      <a:lnSpc>
        <a:spcPct val="117999"/>
      </a:lnSpc>
      <a:defRPr sz="1100">
        <a:latin typeface="+mn-lt"/>
        <a:ea typeface="+mn-ea"/>
        <a:cs typeface="+mn-cs"/>
        <a:sym typeface="Helvetica Neue"/>
      </a:defRPr>
    </a:lvl6pPr>
    <a:lvl7pPr indent="685800" defTabSz="228600" latinLnBrk="0">
      <a:lnSpc>
        <a:spcPct val="117999"/>
      </a:lnSpc>
      <a:defRPr sz="1100">
        <a:latin typeface="+mn-lt"/>
        <a:ea typeface="+mn-ea"/>
        <a:cs typeface="+mn-cs"/>
        <a:sym typeface="Helvetica Neue"/>
      </a:defRPr>
    </a:lvl7pPr>
    <a:lvl8pPr indent="800100" defTabSz="228600" latinLnBrk="0">
      <a:lnSpc>
        <a:spcPct val="117999"/>
      </a:lnSpc>
      <a:defRPr sz="1100">
        <a:latin typeface="+mn-lt"/>
        <a:ea typeface="+mn-ea"/>
        <a:cs typeface="+mn-cs"/>
        <a:sym typeface="Helvetica Neue"/>
      </a:defRPr>
    </a:lvl8pPr>
    <a:lvl9pPr indent="914400" defTabSz="228600" latinLnBrk="0">
      <a:lnSpc>
        <a:spcPct val="117999"/>
      </a:lnSpc>
      <a:defRPr sz="1100">
        <a:latin typeface="+mn-lt"/>
        <a:ea typeface="+mn-ea"/>
        <a:cs typeface="+mn-cs"/>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docs.ceph.com/en/latest/%5C/cephadm/services/mon/" TargetMode="External"/><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s://lists.ceph.io/hyperkitty/list/ceph-users@ceph.io/thread/BWTCFZXETWTO65QWER25V26ZJMAP7LAI/" TargetMode="External"/><Relationship Id="rId2" Type="http://schemas.openxmlformats.org/officeDocument/2006/relationships/slide" Target="../slides/slide54.xml"/><Relationship Id="rId1" Type="http://schemas.openxmlformats.org/officeDocument/2006/relationships/notesMaster" Target="../notesMasters/notesMaster1.xml"/><Relationship Id="rId4" Type="http://schemas.openxmlformats.org/officeDocument/2006/relationships/hyperlink" Target="https://ceph-users.ceph.narkive.com/Cj7WY4LI/nvme-ssd-hdd-rbd-replicas-with-bluestore" TargetMode="Externa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docs.ceph.com/en/latest/dev/blkin/"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Reference:</a:t>
            </a:r>
          </a:p>
          <a:p>
            <a:r>
              <a:rPr lang="en-US" dirty="0"/>
              <a:t>https://www.qikqiak.com/k8strain/storage/ceph/</a:t>
            </a:r>
          </a:p>
          <a:p>
            <a:r>
              <a:rPr lang="en-US" dirty="0" err="1"/>
              <a:t>Ceph</a:t>
            </a:r>
            <a:r>
              <a:rPr lang="en-US" dirty="0"/>
              <a:t> User Survey 2018 results: https://ceph.io/en/news/blog/2018/ceph-user-survey-2018-results/</a:t>
            </a:r>
          </a:p>
          <a:p>
            <a:endParaRPr lang="en-US" dirty="0"/>
          </a:p>
        </p:txBody>
      </p:sp>
      <p:sp>
        <p:nvSpPr>
          <p:cNvPr id="4" name="Slide Number Placeholder 3"/>
          <p:cNvSpPr>
            <a:spLocks noGrp="1"/>
          </p:cNvSpPr>
          <p:nvPr>
            <p:ph type="sldNum" sz="quarter" idx="5"/>
          </p:nvPr>
        </p:nvSpPr>
        <p:spPr/>
        <p:txBody>
          <a:bodyPr/>
          <a:lstStyle/>
          <a:p>
            <a:fld id="{225E141B-F66C-41DD-B76B-49EED6802728}" type="slidenum">
              <a:rPr lang="en-US" smtClean="0"/>
              <a:t>3</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SDPK, ISA-L and DPDK and RDMA all merged in </a:t>
            </a:r>
            <a:r>
              <a:rPr lang="en-US" dirty="0" err="1"/>
              <a:t>Ceph</a:t>
            </a:r>
            <a:r>
              <a:rPr lang="en-US" dirty="0"/>
              <a:t>.  -DWITH_DPDK=ON -DWITH_SPDK=ON to build</a:t>
            </a:r>
          </a:p>
        </p:txBody>
      </p:sp>
      <p:sp>
        <p:nvSpPr>
          <p:cNvPr id="4" name="Slide Number Placeholder 3"/>
          <p:cNvSpPr>
            <a:spLocks noGrp="1"/>
          </p:cNvSpPr>
          <p:nvPr>
            <p:ph type="sldNum" sz="quarter" idx="5"/>
          </p:nvPr>
        </p:nvSpPr>
        <p:spPr/>
        <p:txBody>
          <a:bodyPr/>
          <a:lstStyle/>
          <a:p>
            <a:fld id="{225E141B-F66C-41DD-B76B-49EED6802728}" type="slidenum">
              <a:rPr lang="en-US" smtClean="0"/>
              <a:t>15</a:t>
            </a:fld>
            <a:endParaRPr lang="en-US"/>
          </a:p>
        </p:txBody>
      </p:sp>
    </p:spTree>
    <p:extLst>
      <p:ext uri="{BB962C8B-B14F-4D97-AF65-F5344CB8AC3E}">
        <p14:creationId xmlns:p14="http://schemas.microsoft.com/office/powerpoint/2010/main" val="32616924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Reference:</a:t>
            </a:r>
          </a:p>
          <a:p>
            <a:r>
              <a:rPr lang="en-US" dirty="0"/>
              <a:t>https://www.qikqiak.com/k8strain/storage/csi/</a:t>
            </a:r>
          </a:p>
        </p:txBody>
      </p:sp>
      <p:sp>
        <p:nvSpPr>
          <p:cNvPr id="4" name="Slide Number Placeholder 3"/>
          <p:cNvSpPr>
            <a:spLocks noGrp="1"/>
          </p:cNvSpPr>
          <p:nvPr>
            <p:ph type="sldNum" sz="quarter" idx="5"/>
          </p:nvPr>
        </p:nvSpPr>
        <p:spPr/>
        <p:txBody>
          <a:bodyPr/>
          <a:lstStyle/>
          <a:p>
            <a:fld id="{225E141B-F66C-41DD-B76B-49EED6802728}" type="slidenum">
              <a:rPr lang="en-US" smtClean="0"/>
              <a:t>16</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t>
            </a:r>
            <a:r>
              <a:rPr lang="en-US" altLang="zh-CN" dirty="0"/>
              <a:t>eference:</a:t>
            </a:r>
          </a:p>
          <a:p>
            <a:r>
              <a:rPr lang="en-US" altLang="zh-CN" dirty="0"/>
              <a:t>https://cloud.tencent.com/developer/article/1475675</a:t>
            </a:r>
          </a:p>
        </p:txBody>
      </p:sp>
      <p:sp>
        <p:nvSpPr>
          <p:cNvPr id="4" name="Slide Number Placeholder 3"/>
          <p:cNvSpPr>
            <a:spLocks noGrp="1"/>
          </p:cNvSpPr>
          <p:nvPr>
            <p:ph type="sldNum" sz="quarter" idx="5"/>
          </p:nvPr>
        </p:nvSpPr>
        <p:spPr/>
        <p:txBody>
          <a:bodyPr/>
          <a:lstStyle/>
          <a:p>
            <a:fld id="{225E141B-F66C-41DD-B76B-49EED6802728}" type="slidenum">
              <a:rPr lang="en-US" smtClean="0"/>
              <a:t>17</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Reference:</a:t>
            </a:r>
          </a:p>
          <a:p>
            <a:r>
              <a:rPr lang="en-US" dirty="0"/>
              <a:t>https://www.cnblogs.com/Alysa-lrr/p/6027194.html</a:t>
            </a:r>
          </a:p>
          <a:p>
            <a:r>
              <a:rPr lang="en-US" dirty="0"/>
              <a:t>Test Case Examples:</a:t>
            </a:r>
          </a:p>
          <a:p>
            <a:r>
              <a:rPr lang="en-US" dirty="0" err="1"/>
              <a:t>rados</a:t>
            </a:r>
            <a:r>
              <a:rPr lang="en-US" dirty="0"/>
              <a:t> bench -p </a:t>
            </a:r>
            <a:r>
              <a:rPr lang="en-US" dirty="0" err="1"/>
              <a:t>cephrbd_data</a:t>
            </a:r>
            <a:r>
              <a:rPr lang="en-US" dirty="0"/>
              <a:t> 10 write</a:t>
            </a:r>
          </a:p>
          <a:p>
            <a:r>
              <a:rPr lang="en-US" dirty="0" err="1"/>
              <a:t>rbd</a:t>
            </a:r>
            <a:r>
              <a:rPr lang="en-US" dirty="0"/>
              <a:t> bench-write </a:t>
            </a:r>
            <a:r>
              <a:rPr lang="en-US" dirty="0" err="1"/>
              <a:t>cephrbd_data</a:t>
            </a:r>
            <a:r>
              <a:rPr lang="en-US" dirty="0"/>
              <a:t>/rbd01 --io-total 171997300</a:t>
            </a:r>
          </a:p>
        </p:txBody>
      </p:sp>
      <p:sp>
        <p:nvSpPr>
          <p:cNvPr id="4" name="Slide Number Placeholder 3"/>
          <p:cNvSpPr>
            <a:spLocks noGrp="1"/>
          </p:cNvSpPr>
          <p:nvPr>
            <p:ph type="sldNum" sz="quarter" idx="5"/>
          </p:nvPr>
        </p:nvSpPr>
        <p:spPr/>
        <p:txBody>
          <a:bodyPr/>
          <a:lstStyle/>
          <a:p>
            <a:fld id="{225E141B-F66C-41DD-B76B-49EED6802728}" type="slidenum">
              <a:rPr lang="en-US" smtClean="0"/>
              <a:t>25</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Reference: https://louwrentius.com/understanding-storage-performance-iops-and-latency.html</a:t>
            </a:r>
            <a:endParaRPr lang="en-US" b="1" dirty="0"/>
          </a:p>
          <a:p>
            <a:endParaRPr lang="en-US" dirty="0"/>
          </a:p>
          <a:p>
            <a:r>
              <a:rPr lang="en-US" dirty="0"/>
              <a:t>Latency: Latency is the time it takes for the I/O request to be completed. We start our measurement from the moment the request is issued to the storage layer and stop measuring when either we get the requested data, or get confirmation that the data is stored on disk.</a:t>
            </a:r>
          </a:p>
          <a:p>
            <a:r>
              <a:rPr lang="en-US" dirty="0"/>
              <a:t>For hard drives, an average latency somewhere between 10 to 20 </a:t>
            </a:r>
            <a:r>
              <a:rPr lang="en-US" dirty="0" err="1"/>
              <a:t>ms</a:t>
            </a:r>
            <a:r>
              <a:rPr lang="en-US" dirty="0"/>
              <a:t> is considered acceptable (20 </a:t>
            </a:r>
            <a:r>
              <a:rPr lang="en-US" dirty="0" err="1"/>
              <a:t>ms</a:t>
            </a:r>
            <a:r>
              <a:rPr lang="en-US" dirty="0"/>
              <a:t> is the upper limit).</a:t>
            </a:r>
          </a:p>
          <a:p>
            <a:r>
              <a:rPr lang="en-US" dirty="0"/>
              <a:t>For solid state drives, depending on the workload it should never reach higher than 1-3 </a:t>
            </a:r>
            <a:r>
              <a:rPr lang="en-US" dirty="0" err="1"/>
              <a:t>ms.</a:t>
            </a:r>
            <a:r>
              <a:rPr lang="en-US" dirty="0"/>
              <a:t> In most cases, workloads will experience less than 1ms latency numbers.</a:t>
            </a:r>
          </a:p>
          <a:p>
            <a:endParaRPr lang="en-US" dirty="0"/>
          </a:p>
          <a:p>
            <a:r>
              <a:rPr lang="en-US" dirty="0"/>
              <a:t>IOPS and Latency</a:t>
            </a:r>
          </a:p>
          <a:p>
            <a:r>
              <a:rPr lang="en-US" dirty="0"/>
              <a:t>This is a very important concept to understand. The IOPS metric is meaningless without a statement about latency. You must understand how long each I/O operation will take because latency dictates the responsiveness of individual I/O operations.</a:t>
            </a:r>
          </a:p>
          <a:p>
            <a:r>
              <a:rPr lang="en-US" dirty="0"/>
              <a:t>If a storage solution can reach 10,000 IOPS but only at an average latency of 50 </a:t>
            </a:r>
            <a:r>
              <a:rPr lang="en-US" dirty="0" err="1"/>
              <a:t>ms</a:t>
            </a:r>
            <a:r>
              <a:rPr lang="en-US" dirty="0"/>
              <a:t> that could result in very bad application performance. If we want to hit an upper latency target of 10 </a:t>
            </a:r>
            <a:r>
              <a:rPr lang="en-US" dirty="0" err="1"/>
              <a:t>ms</a:t>
            </a:r>
            <a:r>
              <a:rPr lang="en-US" dirty="0"/>
              <a:t> the storage solution may only be capable of 2,000 IOPS.</a:t>
            </a:r>
          </a:p>
          <a:p>
            <a:r>
              <a:rPr lang="en-US" dirty="0"/>
              <a:t>For more details on this topic I would recommend this blog and this blog.</a:t>
            </a:r>
          </a:p>
        </p:txBody>
      </p:sp>
      <p:sp>
        <p:nvSpPr>
          <p:cNvPr id="4" name="Slide Number Placeholder 3"/>
          <p:cNvSpPr>
            <a:spLocks noGrp="1"/>
          </p:cNvSpPr>
          <p:nvPr>
            <p:ph type="sldNum" sz="quarter" idx="5"/>
          </p:nvPr>
        </p:nvSpPr>
        <p:spPr/>
        <p:txBody>
          <a:bodyPr/>
          <a:lstStyle/>
          <a:p>
            <a:fld id="{225E141B-F66C-41DD-B76B-49EED6802728}" type="slidenum">
              <a:rPr lang="en-US" smtClean="0"/>
              <a:t>26</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t>
            </a:r>
          </a:p>
          <a:p>
            <a:r>
              <a:rPr lang="en-US" dirty="0"/>
              <a:t>[</a:t>
            </a:r>
            <a:r>
              <a:rPr lang="en-US" dirty="0" err="1"/>
              <a:t>root@dlp</a:t>
            </a:r>
            <a:r>
              <a:rPr lang="en-US" dirty="0"/>
              <a:t> ~]# </a:t>
            </a:r>
            <a:r>
              <a:rPr lang="en-US" dirty="0" err="1"/>
              <a:t>rbd</a:t>
            </a:r>
            <a:r>
              <a:rPr lang="en-US" dirty="0"/>
              <a:t> </a:t>
            </a:r>
            <a:r>
              <a:rPr lang="en-US" dirty="0" err="1"/>
              <a:t>showmapped</a:t>
            </a:r>
            <a:endParaRPr lang="en-US" dirty="0"/>
          </a:p>
          <a:p>
            <a:r>
              <a:rPr lang="en-US" dirty="0"/>
              <a:t>id  pool  namespace  image  snap  device</a:t>
            </a:r>
          </a:p>
          <a:p>
            <a:r>
              <a:rPr lang="en-US" dirty="0"/>
              <a:t>0   </a:t>
            </a:r>
            <a:r>
              <a:rPr lang="en-US" dirty="0" err="1"/>
              <a:t>rbd</a:t>
            </a:r>
            <a:r>
              <a:rPr lang="en-US" dirty="0"/>
              <a:t>                        rbd01   -        /dev/rbd0</a:t>
            </a:r>
          </a:p>
          <a:p>
            <a:endParaRPr lang="en-US" dirty="0"/>
          </a:p>
          <a:p>
            <a:r>
              <a:rPr lang="en-US" dirty="0" err="1"/>
              <a:t>Ceph</a:t>
            </a:r>
            <a:r>
              <a:rPr lang="en-US" dirty="0"/>
              <a:t> view scope:</a:t>
            </a:r>
          </a:p>
          <a:p>
            <a:r>
              <a:rPr lang="en-US" dirty="0" err="1"/>
              <a:t>Ceph</a:t>
            </a:r>
            <a:r>
              <a:rPr lang="en-US" dirty="0"/>
              <a:t> </a:t>
            </a:r>
            <a:r>
              <a:rPr lang="en-US" dirty="0" err="1"/>
              <a:t>mgr</a:t>
            </a:r>
            <a:r>
              <a:rPr lang="en-US" dirty="0"/>
              <a:t> 1 ------- * OSD Nodes</a:t>
            </a:r>
          </a:p>
          <a:p>
            <a:r>
              <a:rPr lang="en-US" dirty="0" err="1"/>
              <a:t>Ceph</a:t>
            </a:r>
            <a:r>
              <a:rPr lang="en-US" dirty="0"/>
              <a:t> </a:t>
            </a:r>
            <a:r>
              <a:rPr lang="en-US" dirty="0" err="1"/>
              <a:t>mgr</a:t>
            </a:r>
            <a:r>
              <a:rPr lang="en-US" dirty="0"/>
              <a:t> 1 ------- * pool</a:t>
            </a:r>
          </a:p>
          <a:p>
            <a:r>
              <a:rPr lang="en-US" dirty="0" err="1"/>
              <a:t>Ceph</a:t>
            </a:r>
            <a:r>
              <a:rPr lang="en-US" dirty="0"/>
              <a:t> pool 1 ------ * </a:t>
            </a:r>
            <a:r>
              <a:rPr lang="en-US" dirty="0" err="1"/>
              <a:t>rbd</a:t>
            </a:r>
            <a:r>
              <a:rPr lang="en-US" dirty="0"/>
              <a:t> image</a:t>
            </a:r>
          </a:p>
          <a:p>
            <a:endParaRPr lang="en-US" dirty="0"/>
          </a:p>
          <a:p>
            <a:r>
              <a:rPr lang="en-US" dirty="0"/>
              <a:t>--------------------------------------------------</a:t>
            </a:r>
          </a:p>
        </p:txBody>
      </p:sp>
      <p:sp>
        <p:nvSpPr>
          <p:cNvPr id="4" name="Slide Number Placeholder 3"/>
          <p:cNvSpPr>
            <a:spLocks noGrp="1"/>
          </p:cNvSpPr>
          <p:nvPr>
            <p:ph type="sldNum" sz="quarter" idx="5"/>
          </p:nvPr>
        </p:nvSpPr>
        <p:spPr/>
        <p:txBody>
          <a:bodyPr/>
          <a:lstStyle/>
          <a:p>
            <a:fld id="{225E141B-F66C-41DD-B76B-49EED6802728}" type="slidenum">
              <a:rPr lang="en-US" smtClean="0"/>
              <a:t>28</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Reference:</a:t>
            </a:r>
          </a:p>
          <a:p>
            <a:pPr marL="0" marR="0" lvl="0" indent="0" algn="l" defTabSz="914400" rtl="0" eaLnBrk="1" fontAlgn="auto" latinLnBrk="0" hangingPunct="1">
              <a:lnSpc>
                <a:spcPct val="100000"/>
              </a:lnSpc>
              <a:spcBef>
                <a:spcPts val="0"/>
              </a:spcBef>
              <a:spcAft>
                <a:spcPts val="0"/>
              </a:spcAft>
              <a:buClrTx/>
              <a:buSzTx/>
              <a:buFontTx/>
              <a:buNone/>
              <a:defRPr/>
            </a:pPr>
            <a:r>
              <a:rPr lang="en-US" b="1" i="0" dirty="0" err="1">
                <a:solidFill>
                  <a:srgbClr val="000000"/>
                </a:solidFill>
                <a:effectLst/>
                <a:latin typeface="Verdana" panose="020B0604030504040204" pitchFamily="34" charset="0"/>
              </a:rPr>
              <a:t>Ceph</a:t>
            </a:r>
            <a:r>
              <a:rPr lang="en-US" b="1" i="0" dirty="0">
                <a:solidFill>
                  <a:srgbClr val="000000"/>
                </a:solidFill>
                <a:effectLst/>
                <a:latin typeface="Verdana" panose="020B0604030504040204" pitchFamily="34" charset="0"/>
              </a:rPr>
              <a:t> RADOS Block Device (RBD): </a:t>
            </a:r>
            <a:r>
              <a:rPr lang="en-US" dirty="0"/>
              <a:t>https://docs.openstack.org/kilo/config-reference/content/ceph-rados.html</a:t>
            </a:r>
          </a:p>
          <a:p>
            <a:pPr marL="0" marR="0" lvl="0" indent="0" algn="l" defTabSz="914400" rtl="0" eaLnBrk="1" fontAlgn="auto" latinLnBrk="0" hangingPunct="1">
              <a:lnSpc>
                <a:spcPct val="100000"/>
              </a:lnSpc>
              <a:spcBef>
                <a:spcPts val="0"/>
              </a:spcBef>
              <a:spcAft>
                <a:spcPts val="0"/>
              </a:spcAft>
              <a:buClrTx/>
              <a:buSzTx/>
              <a:buFontTx/>
              <a:buNone/>
              <a:defRPr/>
            </a:pPr>
            <a:r>
              <a:rPr lang="en-US" dirty="0"/>
              <a:t>How to create RBD drive manually: https://www.server-world.info/en/note?os=CentOS_8&amp;p=ceph15&amp;f=3</a:t>
            </a:r>
          </a:p>
          <a:p>
            <a:pPr marL="0" marR="0" lvl="0" indent="0" algn="l" defTabSz="914400" rtl="0" eaLnBrk="1" fontAlgn="auto" latinLnBrk="0" hangingPunct="1">
              <a:lnSpc>
                <a:spcPct val="100000"/>
              </a:lnSpc>
              <a:spcBef>
                <a:spcPts val="0"/>
              </a:spcBef>
              <a:spcAft>
                <a:spcPts val="0"/>
              </a:spcAft>
              <a:buClrTx/>
              <a:buSzTx/>
              <a:buFontTx/>
              <a:buNone/>
              <a:defRPr/>
            </a:pPr>
            <a:r>
              <a:rPr lang="en-US" dirty="0"/>
              <a:t>https://www.snia.org/sites/default/orig/SDC2012/presentations/File_Systems/SageWeil_Scaling_Storage_Cloud_Ceph-2.pdf</a:t>
            </a:r>
          </a:p>
        </p:txBody>
      </p:sp>
      <p:sp>
        <p:nvSpPr>
          <p:cNvPr id="4" name="Slide Number Placeholder 3"/>
          <p:cNvSpPr>
            <a:spLocks noGrp="1"/>
          </p:cNvSpPr>
          <p:nvPr>
            <p:ph type="sldNum" sz="quarter" idx="5"/>
          </p:nvPr>
        </p:nvSpPr>
        <p:spPr/>
        <p:txBody>
          <a:bodyPr/>
          <a:lstStyle/>
          <a:p>
            <a:fld id="{225E141B-F66C-41DD-B76B-49EED6802728}" type="slidenum">
              <a:rPr lang="en-US" smtClean="0"/>
              <a:t>29</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Reference:</a:t>
            </a:r>
          </a:p>
          <a:p>
            <a:r>
              <a:rPr lang="en-US" dirty="0" err="1"/>
              <a:t>Ceph</a:t>
            </a:r>
            <a:r>
              <a:rPr lang="en-US" dirty="0"/>
              <a:t> Cluster</a:t>
            </a:r>
            <a:r>
              <a:rPr lang="zh-CN" altLang="en-US" dirty="0"/>
              <a:t>的常用操作</a:t>
            </a:r>
            <a:r>
              <a:rPr lang="en-US" altLang="zh-CN" dirty="0"/>
              <a:t>: </a:t>
            </a:r>
            <a:r>
              <a:rPr lang="zh-CN" altLang="en-US" dirty="0"/>
              <a:t>增加</a:t>
            </a:r>
            <a:r>
              <a:rPr lang="en-US" altLang="zh-CN" dirty="0"/>
              <a:t>/</a:t>
            </a:r>
            <a:r>
              <a:rPr lang="zh-CN" altLang="en-US" dirty="0"/>
              <a:t>删除节点，扩展集群等</a:t>
            </a:r>
            <a:endParaRPr lang="en-US" altLang="zh-CN" dirty="0"/>
          </a:p>
          <a:p>
            <a:r>
              <a:rPr lang="en-US" altLang="zh-CN" dirty="0"/>
              <a:t>http://www.dbaselife.com/project-3/doc-752/</a:t>
            </a:r>
          </a:p>
          <a:p>
            <a:r>
              <a:rPr lang="en-US" dirty="0">
                <a:hlinkClick r:id="rId3"/>
              </a:rPr>
              <a:t>MON Service — </a:t>
            </a:r>
            <a:r>
              <a:rPr lang="en-US" dirty="0" err="1">
                <a:hlinkClick r:id="rId3"/>
              </a:rPr>
              <a:t>Ceph</a:t>
            </a:r>
            <a:r>
              <a:rPr lang="en-US">
                <a:hlinkClick r:id="rId3"/>
              </a:rPr>
              <a:t> Documentation</a:t>
            </a:r>
            <a:endParaRPr lang="en-US" dirty="0"/>
          </a:p>
        </p:txBody>
      </p:sp>
      <p:sp>
        <p:nvSpPr>
          <p:cNvPr id="4" name="Slide Number Placeholder 3"/>
          <p:cNvSpPr>
            <a:spLocks noGrp="1"/>
          </p:cNvSpPr>
          <p:nvPr>
            <p:ph type="sldNum" sz="quarter" idx="5"/>
          </p:nvPr>
        </p:nvSpPr>
        <p:spPr/>
        <p:txBody>
          <a:bodyPr/>
          <a:lstStyle/>
          <a:p>
            <a:fld id="{225E141B-F66C-41DD-B76B-49EED6802728}" type="slidenum">
              <a:rPr lang="en-US" smtClean="0"/>
              <a:t>33</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Reference</a:t>
            </a:r>
          </a:p>
          <a:p>
            <a:r>
              <a:rPr lang="en-US" dirty="0"/>
              <a:t>https://ru-ru.facebook.com/pg/4iglance/posts/</a:t>
            </a:r>
          </a:p>
          <a:p>
            <a:r>
              <a:rPr lang="en-US" dirty="0"/>
              <a:t>http://dbaselife.com/project-3/doc-753/</a:t>
            </a:r>
          </a:p>
          <a:p>
            <a:endParaRPr lang="en-US" dirty="0"/>
          </a:p>
          <a:p>
            <a:r>
              <a:rPr lang="en-US" dirty="0" err="1"/>
              <a:t>systemctl</a:t>
            </a:r>
            <a:r>
              <a:rPr lang="en-US" dirty="0"/>
              <a:t> list-units	/* Check current running daemon services */</a:t>
            </a:r>
          </a:p>
          <a:p>
            <a:r>
              <a:rPr lang="en-US" dirty="0" err="1"/>
              <a:t>systemctl</a:t>
            </a:r>
            <a:r>
              <a:rPr lang="en-US" dirty="0"/>
              <a:t> list-sockets 	/* Check what ports occupied by what daemon */</a:t>
            </a:r>
          </a:p>
          <a:p>
            <a:r>
              <a:rPr lang="en-US" dirty="0" err="1"/>
              <a:t>sudo</a:t>
            </a:r>
            <a:r>
              <a:rPr lang="en-US" dirty="0"/>
              <a:t> </a:t>
            </a:r>
            <a:r>
              <a:rPr lang="en-US" dirty="0" err="1"/>
              <a:t>lsof</a:t>
            </a:r>
            <a:r>
              <a:rPr lang="en-US" dirty="0"/>
              <a:t> -</a:t>
            </a:r>
            <a:r>
              <a:rPr lang="en-US" dirty="0" err="1"/>
              <a:t>i</a:t>
            </a:r>
            <a:r>
              <a:rPr lang="en-US" dirty="0"/>
              <a:t> :9090</a:t>
            </a:r>
          </a:p>
          <a:p>
            <a:r>
              <a:rPr lang="en-US" dirty="0" err="1"/>
              <a:t>sudo</a:t>
            </a:r>
            <a:r>
              <a:rPr lang="en-US" dirty="0"/>
              <a:t> ss –</a:t>
            </a:r>
            <a:r>
              <a:rPr lang="en-US" dirty="0" err="1"/>
              <a:t>ntpulo</a:t>
            </a:r>
            <a:endParaRPr lang="en-US" dirty="0"/>
          </a:p>
          <a:p>
            <a:r>
              <a:rPr lang="en-US" dirty="0" err="1"/>
              <a:t>sudo</a:t>
            </a:r>
            <a:r>
              <a:rPr lang="en-US" dirty="0"/>
              <a:t> netstat -</a:t>
            </a:r>
            <a:r>
              <a:rPr lang="en-US" dirty="0" err="1"/>
              <a:t>ntpul</a:t>
            </a:r>
            <a:endParaRPr lang="en-US" dirty="0"/>
          </a:p>
        </p:txBody>
      </p:sp>
      <p:sp>
        <p:nvSpPr>
          <p:cNvPr id="4" name="Slide Number Placeholder 3"/>
          <p:cNvSpPr>
            <a:spLocks noGrp="1"/>
          </p:cNvSpPr>
          <p:nvPr>
            <p:ph type="sldNum" sz="quarter" idx="5"/>
          </p:nvPr>
        </p:nvSpPr>
        <p:spPr/>
        <p:txBody>
          <a:bodyPr/>
          <a:lstStyle/>
          <a:p>
            <a:fld id="{225E141B-F66C-41DD-B76B-49EED6802728}" type="slidenum">
              <a:rPr lang="en-US" smtClean="0"/>
              <a:t>34</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Reference:</a:t>
            </a:r>
          </a:p>
          <a:p>
            <a:r>
              <a:rPr lang="en-US" dirty="0"/>
              <a:t>https://docs.ceph.com/en/latest/rados/operations/monitoring/</a:t>
            </a:r>
          </a:p>
        </p:txBody>
      </p:sp>
      <p:sp>
        <p:nvSpPr>
          <p:cNvPr id="4" name="Slide Number Placeholder 3"/>
          <p:cNvSpPr>
            <a:spLocks noGrp="1"/>
          </p:cNvSpPr>
          <p:nvPr>
            <p:ph type="sldNum" sz="quarter" idx="5"/>
          </p:nvPr>
        </p:nvSpPr>
        <p:spPr/>
        <p:txBody>
          <a:bodyPr/>
          <a:lstStyle/>
          <a:p>
            <a:fld id="{225E141B-F66C-41DD-B76B-49EED6802728}" type="slidenum">
              <a:rPr lang="en-US" smtClean="0"/>
              <a:t>35</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Each server can be a commodity hardware server.</a:t>
            </a:r>
          </a:p>
          <a:p>
            <a:r>
              <a:rPr lang="en-US" dirty="0" err="1"/>
              <a:t>Ceph</a:t>
            </a:r>
            <a:r>
              <a:rPr lang="en-US" dirty="0"/>
              <a:t> can be regarded as storage domain “Kubernetes” role.</a:t>
            </a:r>
          </a:p>
        </p:txBody>
      </p:sp>
      <p:sp>
        <p:nvSpPr>
          <p:cNvPr id="4" name="Slide Number Placeholder 3"/>
          <p:cNvSpPr>
            <a:spLocks noGrp="1"/>
          </p:cNvSpPr>
          <p:nvPr>
            <p:ph type="sldNum" sz="quarter" idx="5"/>
          </p:nvPr>
        </p:nvSpPr>
        <p:spPr/>
        <p:txBody>
          <a:bodyPr/>
          <a:lstStyle/>
          <a:p>
            <a:fld id="{225E141B-F66C-41DD-B76B-49EED6802728}" type="slidenum">
              <a:rPr lang="en-US" smtClean="0"/>
              <a:t>5</a:t>
            </a:fld>
            <a:endParaRPr lang="en-US"/>
          </a:p>
        </p:txBody>
      </p:sp>
    </p:spTree>
    <p:extLst>
      <p:ext uri="{BB962C8B-B14F-4D97-AF65-F5344CB8AC3E}">
        <p14:creationId xmlns:p14="http://schemas.microsoft.com/office/powerpoint/2010/main" val="172312016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dirty="0"/>
              <a:t># </a:t>
            </a:r>
            <a:r>
              <a:rPr lang="en-US" dirty="0" err="1"/>
              <a:t>role.yaml</a:t>
            </a:r>
            <a:endParaRPr lang="en-US" dirty="0"/>
          </a:p>
          <a:p>
            <a:endParaRPr lang="en-US" dirty="0"/>
          </a:p>
          <a:p>
            <a:r>
              <a:rPr lang="en-US" dirty="0"/>
              <a:t>---</a:t>
            </a:r>
          </a:p>
          <a:p>
            <a:r>
              <a:rPr lang="en-US" dirty="0" err="1"/>
              <a:t>apiVersion</a:t>
            </a:r>
            <a:r>
              <a:rPr lang="en-US" dirty="0"/>
              <a:t>: rbac.authorization.k8s.io/v1</a:t>
            </a:r>
          </a:p>
          <a:p>
            <a:r>
              <a:rPr lang="en-US" dirty="0"/>
              <a:t>kind: Role</a:t>
            </a:r>
          </a:p>
          <a:p>
            <a:r>
              <a:rPr lang="en-US" dirty="0"/>
              <a:t>metadata:</a:t>
            </a:r>
          </a:p>
          <a:p>
            <a:r>
              <a:rPr lang="en-US" dirty="0"/>
              <a:t>  namespace: default   &lt;=== </a:t>
            </a:r>
            <a:r>
              <a:rPr lang="en-US" dirty="0" err="1"/>
              <a:t>定義在</a:t>
            </a:r>
            <a:r>
              <a:rPr lang="en-US" dirty="0"/>
              <a:t> default </a:t>
            </a:r>
            <a:r>
              <a:rPr lang="en-US" dirty="0" err="1"/>
              <a:t>命名空間中</a:t>
            </a:r>
            <a:endParaRPr lang="en-US" dirty="0"/>
          </a:p>
          <a:p>
            <a:r>
              <a:rPr lang="en-US" dirty="0"/>
              <a:t>  name: </a:t>
            </a:r>
            <a:r>
              <a:rPr lang="en-US" dirty="0" err="1"/>
              <a:t>configmap</a:t>
            </a:r>
            <a:r>
              <a:rPr lang="en-US" dirty="0"/>
              <a:t>-editor   &lt;=== Role </a:t>
            </a:r>
            <a:r>
              <a:rPr lang="en-US" dirty="0" err="1"/>
              <a:t>的名稱</a:t>
            </a:r>
            <a:endParaRPr lang="en-US" dirty="0"/>
          </a:p>
          <a:p>
            <a:r>
              <a:rPr lang="en-US" dirty="0"/>
              <a:t>rules:</a:t>
            </a:r>
          </a:p>
          <a:p>
            <a:r>
              <a:rPr lang="en-US" dirty="0"/>
              <a:t>- </a:t>
            </a:r>
            <a:r>
              <a:rPr lang="en-US" dirty="0" err="1"/>
              <a:t>apiGroups</a:t>
            </a:r>
            <a:r>
              <a:rPr lang="en-US" dirty="0"/>
              <a:t>: [""]   &lt;=== "" </a:t>
            </a:r>
            <a:r>
              <a:rPr lang="en-US" dirty="0" err="1"/>
              <a:t>表示</a:t>
            </a:r>
            <a:r>
              <a:rPr lang="en-US" dirty="0"/>
              <a:t> /</a:t>
            </a:r>
            <a:r>
              <a:rPr lang="en-US" dirty="0" err="1"/>
              <a:t>api</a:t>
            </a:r>
            <a:r>
              <a:rPr lang="en-US" dirty="0"/>
              <a:t>/vi 即 apiVersion:v1</a:t>
            </a:r>
          </a:p>
          <a:p>
            <a:r>
              <a:rPr lang="en-US" dirty="0"/>
              <a:t>  resources: ["</a:t>
            </a:r>
            <a:r>
              <a:rPr lang="en-US" dirty="0" err="1"/>
              <a:t>configmap</a:t>
            </a:r>
            <a:r>
              <a:rPr lang="en-US" dirty="0"/>
              <a:t>"]</a:t>
            </a:r>
          </a:p>
          <a:p>
            <a:r>
              <a:rPr lang="en-US" dirty="0"/>
              <a:t>  verbs: ["get", "list", "watch", "create", "update", "patch", "delete"]</a:t>
            </a:r>
          </a:p>
          <a:p>
            <a:endParaRPr lang="en-US" dirty="0"/>
          </a:p>
          <a:p>
            <a:r>
              <a:rPr lang="en-US" dirty="0"/>
              <a:t># </a:t>
            </a:r>
            <a:r>
              <a:rPr lang="en-US" dirty="0" err="1"/>
              <a:t>clusterrole.yaml</a:t>
            </a:r>
            <a:endParaRPr lang="en-US" dirty="0"/>
          </a:p>
          <a:p>
            <a:endParaRPr lang="en-US" dirty="0"/>
          </a:p>
          <a:p>
            <a:r>
              <a:rPr lang="en-US" dirty="0"/>
              <a:t>---</a:t>
            </a:r>
          </a:p>
          <a:p>
            <a:r>
              <a:rPr lang="en-US" dirty="0" err="1"/>
              <a:t>apiVersion</a:t>
            </a:r>
            <a:r>
              <a:rPr lang="en-US" dirty="0"/>
              <a:t>: rbac.authorization.k8s.io/v1</a:t>
            </a:r>
          </a:p>
          <a:p>
            <a:r>
              <a:rPr lang="en-US" dirty="0"/>
              <a:t>kind: </a:t>
            </a:r>
            <a:r>
              <a:rPr lang="en-US" dirty="0" err="1"/>
              <a:t>ClusterRole</a:t>
            </a:r>
            <a:endParaRPr lang="en-US" dirty="0"/>
          </a:p>
          <a:p>
            <a:r>
              <a:rPr lang="en-US" dirty="0"/>
              <a:t>metadata:</a:t>
            </a:r>
          </a:p>
          <a:p>
            <a:r>
              <a:rPr lang="en-US" dirty="0"/>
              <a:t>  name: secret-reader</a:t>
            </a:r>
          </a:p>
          <a:p>
            <a:r>
              <a:rPr lang="en-US" dirty="0"/>
              <a:t>rules:</a:t>
            </a:r>
          </a:p>
          <a:p>
            <a:r>
              <a:rPr lang="en-US" dirty="0"/>
              <a:t>- </a:t>
            </a:r>
            <a:r>
              <a:rPr lang="en-US" dirty="0" err="1"/>
              <a:t>apiGroups</a:t>
            </a:r>
            <a:r>
              <a:rPr lang="en-US" dirty="0"/>
              <a:t>: [""]   &lt;=== "" </a:t>
            </a:r>
            <a:r>
              <a:rPr lang="en-US" dirty="0" err="1"/>
              <a:t>表示</a:t>
            </a:r>
            <a:r>
              <a:rPr lang="en-US" dirty="0"/>
              <a:t> /</a:t>
            </a:r>
            <a:r>
              <a:rPr lang="en-US" dirty="0" err="1"/>
              <a:t>api</a:t>
            </a:r>
            <a:r>
              <a:rPr lang="en-US" dirty="0"/>
              <a:t>/vi 即 apiVersion:v1</a:t>
            </a:r>
          </a:p>
          <a:p>
            <a:r>
              <a:rPr lang="en-US" dirty="0"/>
              <a:t>  resources: ["secrets"]</a:t>
            </a:r>
          </a:p>
          <a:p>
            <a:r>
              <a:rPr lang="en-US" dirty="0"/>
              <a:t>  verbs: ["get", "list", "watch"]  &lt;=== </a:t>
            </a:r>
            <a:r>
              <a:rPr lang="en-US" dirty="0" err="1"/>
              <a:t>允許讀取</a:t>
            </a:r>
            <a:r>
              <a:rPr lang="en-US" dirty="0"/>
              <a:t> Secret</a:t>
            </a:r>
          </a:p>
          <a:p>
            <a:endParaRPr lang="en-US" dirty="0"/>
          </a:p>
          <a:p>
            <a:r>
              <a:rPr lang="en-US" dirty="0"/>
              <a:t>For user</a:t>
            </a:r>
          </a:p>
          <a:p>
            <a:r>
              <a:rPr lang="en-US" dirty="0"/>
              <a:t>----------</a:t>
            </a:r>
          </a:p>
          <a:p>
            <a:r>
              <a:rPr lang="en-US" dirty="0"/>
              <a:t>subjects:</a:t>
            </a:r>
          </a:p>
          <a:p>
            <a:r>
              <a:rPr lang="en-US" dirty="0"/>
              <a:t>- kind: User   &lt;=== </a:t>
            </a:r>
            <a:r>
              <a:rPr lang="en-US" dirty="0" err="1"/>
              <a:t>指定對象為</a:t>
            </a:r>
            <a:r>
              <a:rPr lang="en-US" dirty="0"/>
              <a:t> User</a:t>
            </a:r>
          </a:p>
          <a:p>
            <a:r>
              <a:rPr lang="en-US" dirty="0"/>
              <a:t>  name: "james@example.com"   &lt;=== User </a:t>
            </a:r>
            <a:r>
              <a:rPr lang="en-US" dirty="0" err="1"/>
              <a:t>名稱</a:t>
            </a:r>
            <a:endParaRPr lang="en-US" dirty="0"/>
          </a:p>
          <a:p>
            <a:r>
              <a:rPr lang="en-US" dirty="0"/>
              <a:t>  </a:t>
            </a:r>
            <a:r>
              <a:rPr lang="en-US" dirty="0" err="1"/>
              <a:t>apiGroup</a:t>
            </a:r>
            <a:r>
              <a:rPr lang="en-US" dirty="0"/>
              <a:t>: rbac.authorization.k8s.io</a:t>
            </a:r>
          </a:p>
          <a:p>
            <a:endParaRPr lang="en-US" dirty="0"/>
          </a:p>
          <a:p>
            <a:r>
              <a:rPr lang="en-US" dirty="0"/>
              <a:t>For group</a:t>
            </a:r>
          </a:p>
          <a:p>
            <a:r>
              <a:rPr lang="en-US" dirty="0"/>
              <a:t>-----------</a:t>
            </a:r>
          </a:p>
          <a:p>
            <a:r>
              <a:rPr lang="en-US" dirty="0"/>
              <a:t>subjects:</a:t>
            </a:r>
          </a:p>
          <a:p>
            <a:r>
              <a:rPr lang="en-US" dirty="0"/>
              <a:t>- kind: Group   &lt;=== </a:t>
            </a:r>
            <a:r>
              <a:rPr lang="en-US" dirty="0" err="1"/>
              <a:t>指定對象為</a:t>
            </a:r>
            <a:r>
              <a:rPr lang="en-US" dirty="0"/>
              <a:t> Group</a:t>
            </a:r>
          </a:p>
          <a:p>
            <a:r>
              <a:rPr lang="en-US" dirty="0"/>
              <a:t>  name: "frontend-admins"   &lt;=== Group </a:t>
            </a:r>
            <a:r>
              <a:rPr lang="en-US" dirty="0" err="1"/>
              <a:t>名稱</a:t>
            </a:r>
            <a:endParaRPr lang="en-US" dirty="0"/>
          </a:p>
          <a:p>
            <a:r>
              <a:rPr lang="en-US" dirty="0"/>
              <a:t>  </a:t>
            </a:r>
            <a:r>
              <a:rPr lang="en-US" dirty="0" err="1"/>
              <a:t>apiGroup</a:t>
            </a:r>
            <a:r>
              <a:rPr lang="en-US" dirty="0"/>
              <a:t>: rbac.authorization.k8s.io</a:t>
            </a:r>
          </a:p>
          <a:p>
            <a:endParaRPr lang="en-US" dirty="0"/>
          </a:p>
          <a:p>
            <a:r>
              <a:rPr lang="en-US" dirty="0"/>
              <a:t>For Service Account</a:t>
            </a:r>
          </a:p>
          <a:p>
            <a:r>
              <a:rPr lang="en-US" dirty="0"/>
              <a:t>------------------------</a:t>
            </a:r>
          </a:p>
          <a:p>
            <a:r>
              <a:rPr lang="en-US" dirty="0"/>
              <a:t>subjects:</a:t>
            </a:r>
          </a:p>
          <a:p>
            <a:r>
              <a:rPr lang="en-US" dirty="0"/>
              <a:t>- kind: </a:t>
            </a:r>
            <a:r>
              <a:rPr lang="en-US" dirty="0" err="1"/>
              <a:t>ServiceAccount</a:t>
            </a:r>
            <a:r>
              <a:rPr lang="en-US" dirty="0"/>
              <a:t>   &lt;=== </a:t>
            </a:r>
            <a:r>
              <a:rPr lang="en-US" dirty="0" err="1"/>
              <a:t>指定對象為</a:t>
            </a:r>
            <a:r>
              <a:rPr lang="en-US" dirty="0"/>
              <a:t> Service Account</a:t>
            </a:r>
          </a:p>
          <a:p>
            <a:r>
              <a:rPr lang="en-US" dirty="0"/>
              <a:t>  name: default   &lt;=== Service Account </a:t>
            </a:r>
            <a:r>
              <a:rPr lang="en-US" dirty="0" err="1"/>
              <a:t>名稱</a:t>
            </a:r>
            <a:endParaRPr lang="en-US" dirty="0"/>
          </a:p>
          <a:p>
            <a:r>
              <a:rPr lang="en-US" dirty="0"/>
              <a:t>  namespace: </a:t>
            </a:r>
            <a:r>
              <a:rPr lang="en-US" dirty="0" err="1"/>
              <a:t>kube</a:t>
            </a:r>
            <a:r>
              <a:rPr lang="en-US" dirty="0"/>
              <a:t>-system   &lt;=== </a:t>
            </a:r>
            <a:r>
              <a:rPr lang="en-US" dirty="0" err="1"/>
              <a:t>命名空間</a:t>
            </a:r>
            <a:endParaRPr lang="en-US" dirty="0"/>
          </a:p>
          <a:p>
            <a:endParaRPr lang="en-US" dirty="0"/>
          </a:p>
          <a:p>
            <a:r>
              <a:rPr lang="en-US" dirty="0"/>
              <a:t>#  </a:t>
            </a:r>
            <a:r>
              <a:rPr lang="en-US" dirty="0" err="1"/>
              <a:t>clusterrolebinding.yaml</a:t>
            </a:r>
            <a:endParaRPr lang="en-US" dirty="0"/>
          </a:p>
          <a:p>
            <a:endParaRPr lang="en-US" dirty="0"/>
          </a:p>
          <a:p>
            <a:r>
              <a:rPr lang="en-US" dirty="0"/>
              <a:t>---</a:t>
            </a:r>
          </a:p>
          <a:p>
            <a:r>
              <a:rPr lang="en-US" dirty="0" err="1"/>
              <a:t>apiVersion</a:t>
            </a:r>
            <a:r>
              <a:rPr lang="en-US" dirty="0"/>
              <a:t>: rbac.authorization.k8s.io/v1</a:t>
            </a:r>
          </a:p>
          <a:p>
            <a:r>
              <a:rPr lang="en-US" dirty="0"/>
              <a:t>kind: </a:t>
            </a:r>
            <a:r>
              <a:rPr lang="en-US" dirty="0" err="1"/>
              <a:t>ClusterRoleBinding</a:t>
            </a:r>
            <a:endParaRPr lang="en-US" dirty="0"/>
          </a:p>
          <a:p>
            <a:r>
              <a:rPr lang="en-US" dirty="0"/>
              <a:t>metadata:</a:t>
            </a:r>
          </a:p>
          <a:p>
            <a:r>
              <a:rPr lang="en-US" dirty="0"/>
              <a:t>  name: secret-reader</a:t>
            </a:r>
          </a:p>
          <a:p>
            <a:r>
              <a:rPr lang="en-US" dirty="0"/>
              <a:t>subjects:</a:t>
            </a:r>
          </a:p>
          <a:p>
            <a:r>
              <a:rPr lang="en-US" dirty="0"/>
              <a:t>- kind: </a:t>
            </a:r>
            <a:r>
              <a:rPr lang="en-US" dirty="0" err="1"/>
              <a:t>ServiceAccount</a:t>
            </a:r>
            <a:r>
              <a:rPr lang="en-US" dirty="0"/>
              <a:t>   &lt;=== </a:t>
            </a:r>
            <a:r>
              <a:rPr lang="en-US" dirty="0" err="1"/>
              <a:t>指定為</a:t>
            </a:r>
            <a:r>
              <a:rPr lang="en-US" dirty="0"/>
              <a:t> </a:t>
            </a:r>
            <a:r>
              <a:rPr lang="en-US" dirty="0" err="1"/>
              <a:t>jenkins</a:t>
            </a:r>
            <a:r>
              <a:rPr lang="en-US" dirty="0"/>
              <a:t> </a:t>
            </a:r>
            <a:r>
              <a:rPr lang="en-US" dirty="0" err="1"/>
              <a:t>底下的</a:t>
            </a:r>
            <a:r>
              <a:rPr lang="en-US" dirty="0"/>
              <a:t> default</a:t>
            </a:r>
          </a:p>
          <a:p>
            <a:r>
              <a:rPr lang="en-US" dirty="0"/>
              <a:t>  name: default</a:t>
            </a:r>
          </a:p>
          <a:p>
            <a:r>
              <a:rPr lang="en-US" dirty="0"/>
              <a:t>  namespace: </a:t>
            </a:r>
            <a:r>
              <a:rPr lang="en-US" dirty="0" err="1"/>
              <a:t>jenkins</a:t>
            </a:r>
            <a:endParaRPr lang="en-US" dirty="0"/>
          </a:p>
          <a:p>
            <a:r>
              <a:rPr lang="en-US" dirty="0" err="1"/>
              <a:t>roleRef</a:t>
            </a:r>
            <a:r>
              <a:rPr lang="en-US" dirty="0"/>
              <a:t>:</a:t>
            </a:r>
          </a:p>
          <a:p>
            <a:r>
              <a:rPr lang="en-US" dirty="0"/>
              <a:t>  kind: </a:t>
            </a:r>
            <a:r>
              <a:rPr lang="en-US" dirty="0" err="1"/>
              <a:t>ClusterRole</a:t>
            </a:r>
            <a:r>
              <a:rPr lang="en-US" dirty="0"/>
              <a:t>      &lt;=== </a:t>
            </a:r>
            <a:r>
              <a:rPr lang="en-US" dirty="0" err="1"/>
              <a:t>綁定</a:t>
            </a:r>
            <a:r>
              <a:rPr lang="en-US" dirty="0"/>
              <a:t> </a:t>
            </a:r>
            <a:r>
              <a:rPr lang="en-US" dirty="0" err="1"/>
              <a:t>ClusterRole</a:t>
            </a:r>
            <a:endParaRPr lang="en-US" dirty="0"/>
          </a:p>
          <a:p>
            <a:r>
              <a:rPr lang="en-US" dirty="0"/>
              <a:t>  name: secret-reader</a:t>
            </a:r>
          </a:p>
          <a:p>
            <a:r>
              <a:rPr lang="en-US" dirty="0"/>
              <a:t>  </a:t>
            </a:r>
            <a:r>
              <a:rPr lang="en-US" dirty="0" err="1"/>
              <a:t>apiGroup</a:t>
            </a:r>
            <a:r>
              <a:rPr lang="en-US" dirty="0"/>
              <a:t>: rbac.authorization.k8s.io</a:t>
            </a:r>
          </a:p>
          <a:p>
            <a:endParaRPr lang="en-US" dirty="0"/>
          </a:p>
          <a:p>
            <a:r>
              <a:rPr lang="zh-CN" altLang="en-US" dirty="0">
                <a:ea typeface="SimSun" charset="0"/>
              </a:rPr>
              <a:t>或者用命令行</a:t>
            </a:r>
            <a:r>
              <a:rPr lang="en-US" altLang="zh-CN" dirty="0">
                <a:ea typeface="SimSun" charset="0"/>
              </a:rPr>
              <a:t>:</a:t>
            </a:r>
          </a:p>
          <a:p>
            <a:r>
              <a:rPr lang="en-US" altLang="zh-CN" dirty="0">
                <a:ea typeface="SimSun" charset="0"/>
              </a:rPr>
              <a:t>$ </a:t>
            </a:r>
            <a:r>
              <a:rPr lang="en-US" altLang="zh-CN" dirty="0" err="1">
                <a:ea typeface="SimSun" charset="0"/>
              </a:rPr>
              <a:t>kubectl</a:t>
            </a:r>
            <a:r>
              <a:rPr lang="en-US" altLang="zh-CN" dirty="0">
                <a:ea typeface="SimSun" charset="0"/>
              </a:rPr>
              <a:t> create </a:t>
            </a:r>
            <a:r>
              <a:rPr lang="en-US" altLang="zh-CN" dirty="0" err="1">
                <a:ea typeface="SimSun" charset="0"/>
              </a:rPr>
              <a:t>clusterrolebinding</a:t>
            </a:r>
            <a:r>
              <a:rPr lang="en-US" altLang="zh-CN" dirty="0">
                <a:ea typeface="SimSun" charset="0"/>
              </a:rPr>
              <a:t> </a:t>
            </a:r>
            <a:r>
              <a:rPr lang="en-US" altLang="zh-CN" dirty="0" err="1">
                <a:ea typeface="SimSun" charset="0"/>
              </a:rPr>
              <a:t>jenkins</a:t>
            </a:r>
            <a:r>
              <a:rPr lang="en-US" altLang="zh-CN" dirty="0">
                <a:ea typeface="SimSun" charset="0"/>
              </a:rPr>
              <a:t>-admin \</a:t>
            </a:r>
          </a:p>
          <a:p>
            <a:r>
              <a:rPr lang="en-US" altLang="zh-CN" dirty="0">
                <a:ea typeface="SimSun" charset="0"/>
              </a:rPr>
              <a:t>--</a:t>
            </a:r>
            <a:r>
              <a:rPr lang="en-US" altLang="zh-CN" dirty="0" err="1">
                <a:ea typeface="SimSun" charset="0"/>
              </a:rPr>
              <a:t>clusterrole</a:t>
            </a:r>
            <a:r>
              <a:rPr lang="en-US" altLang="zh-CN" dirty="0">
                <a:ea typeface="SimSun" charset="0"/>
              </a:rPr>
              <a:t>=admin \</a:t>
            </a:r>
          </a:p>
          <a:p>
            <a:r>
              <a:rPr lang="en-US" altLang="zh-CN" dirty="0">
                <a:ea typeface="SimSun" charset="0"/>
              </a:rPr>
              <a:t>--</a:t>
            </a:r>
            <a:r>
              <a:rPr lang="en-US" altLang="zh-CN" dirty="0" err="1">
                <a:ea typeface="SimSun" charset="0"/>
              </a:rPr>
              <a:t>serviceaccount</a:t>
            </a:r>
            <a:r>
              <a:rPr lang="en-US" altLang="zh-CN" dirty="0">
                <a:ea typeface="SimSun" charset="0"/>
              </a:rPr>
              <a:t>=</a:t>
            </a:r>
            <a:r>
              <a:rPr lang="en-US" altLang="zh-CN" dirty="0" err="1">
                <a:ea typeface="SimSun" charset="0"/>
              </a:rPr>
              <a:t>jenkins:default</a:t>
            </a:r>
            <a:endParaRPr lang="en-US" altLang="zh-CN" dirty="0">
              <a:ea typeface="SimSun" charset="0"/>
            </a:endParaRPr>
          </a:p>
          <a:p>
            <a:endParaRPr lang="en-US" altLang="zh-CN" dirty="0">
              <a:ea typeface="SimSun" charset="0"/>
            </a:endParaRPr>
          </a:p>
          <a:p>
            <a:r>
              <a:rPr lang="en-US" altLang="zh-CN" dirty="0" err="1">
                <a:ea typeface="SimSun" charset="0"/>
              </a:rPr>
              <a:t>clusterrolebinding</a:t>
            </a:r>
            <a:r>
              <a:rPr lang="en-US" altLang="zh-CN" dirty="0">
                <a:ea typeface="SimSun" charset="0"/>
              </a:rPr>
              <a:t> </a:t>
            </a:r>
            <a:r>
              <a:rPr lang="en-US" altLang="zh-CN" dirty="0" err="1">
                <a:ea typeface="SimSun" charset="0"/>
              </a:rPr>
              <a:t>jenkins-admin：建立一個</a:t>
            </a:r>
            <a:r>
              <a:rPr lang="en-US" altLang="zh-CN" dirty="0">
                <a:ea typeface="SimSun" charset="0"/>
              </a:rPr>
              <a:t> </a:t>
            </a:r>
            <a:r>
              <a:rPr lang="en-US" altLang="zh-CN" dirty="0" err="1">
                <a:ea typeface="SimSun" charset="0"/>
              </a:rPr>
              <a:t>ClusterRoleBinding</a:t>
            </a:r>
            <a:endParaRPr lang="en-US" altLang="zh-CN" dirty="0">
              <a:ea typeface="SimSun" charset="0"/>
            </a:endParaRPr>
          </a:p>
          <a:p>
            <a:r>
              <a:rPr lang="en-US" altLang="zh-CN" dirty="0">
                <a:ea typeface="SimSun" charset="0"/>
              </a:rPr>
              <a:t>--</a:t>
            </a:r>
            <a:r>
              <a:rPr lang="en-US" altLang="zh-CN" dirty="0" err="1">
                <a:ea typeface="SimSun" charset="0"/>
              </a:rPr>
              <a:t>clusterrole</a:t>
            </a:r>
            <a:r>
              <a:rPr lang="en-US" altLang="zh-CN" dirty="0">
                <a:ea typeface="SimSun" charset="0"/>
              </a:rPr>
              <a:t>=</a:t>
            </a:r>
            <a:r>
              <a:rPr lang="en-US" altLang="zh-CN" dirty="0" err="1">
                <a:ea typeface="SimSun" charset="0"/>
              </a:rPr>
              <a:t>admin：指定權限為</a:t>
            </a:r>
            <a:r>
              <a:rPr lang="en-US" altLang="zh-CN" dirty="0">
                <a:ea typeface="SimSun" charset="0"/>
              </a:rPr>
              <a:t> admin</a:t>
            </a:r>
          </a:p>
          <a:p>
            <a:r>
              <a:rPr lang="en-US" altLang="zh-CN" dirty="0">
                <a:ea typeface="SimSun" charset="0"/>
              </a:rPr>
              <a:t>--</a:t>
            </a:r>
            <a:r>
              <a:rPr lang="en-US" altLang="zh-CN" dirty="0" err="1">
                <a:ea typeface="SimSun" charset="0"/>
              </a:rPr>
              <a:t>serviceaccount</a:t>
            </a:r>
            <a:r>
              <a:rPr lang="en-US" altLang="zh-CN" dirty="0">
                <a:ea typeface="SimSun" charset="0"/>
              </a:rPr>
              <a:t>=</a:t>
            </a:r>
            <a:r>
              <a:rPr lang="en-US" altLang="zh-CN" dirty="0" err="1">
                <a:ea typeface="SimSun" charset="0"/>
              </a:rPr>
              <a:t>jenkins:default：綁定</a:t>
            </a:r>
            <a:r>
              <a:rPr lang="en-US" altLang="zh-CN" dirty="0">
                <a:ea typeface="SimSun" charset="0"/>
              </a:rPr>
              <a:t> </a:t>
            </a:r>
            <a:r>
              <a:rPr lang="en-US" altLang="zh-CN" dirty="0" err="1">
                <a:ea typeface="SimSun" charset="0"/>
              </a:rPr>
              <a:t>jenkins</a:t>
            </a:r>
            <a:r>
              <a:rPr lang="en-US" altLang="zh-CN" dirty="0">
                <a:ea typeface="SimSun" charset="0"/>
              </a:rPr>
              <a:t> </a:t>
            </a:r>
            <a:r>
              <a:rPr lang="en-US" altLang="zh-CN" dirty="0" err="1">
                <a:ea typeface="SimSun" charset="0"/>
              </a:rPr>
              <a:t>的下的</a:t>
            </a:r>
            <a:r>
              <a:rPr lang="en-US" altLang="zh-CN" dirty="0">
                <a:ea typeface="SimSun" charset="0"/>
              </a:rPr>
              <a:t> default</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Reference:</a:t>
            </a:r>
          </a:p>
          <a:p>
            <a:r>
              <a:rPr lang="en-US" dirty="0"/>
              <a:t>http://www.yangguanjun.com/2019/02/14/kubernetes-csi-intro/#more</a:t>
            </a:r>
          </a:p>
        </p:txBody>
      </p:sp>
      <p:sp>
        <p:nvSpPr>
          <p:cNvPr id="4" name="Slide Number Placeholder 3"/>
          <p:cNvSpPr>
            <a:spLocks noGrp="1"/>
          </p:cNvSpPr>
          <p:nvPr>
            <p:ph type="sldNum" sz="quarter" idx="5"/>
          </p:nvPr>
        </p:nvSpPr>
        <p:spPr/>
        <p:txBody>
          <a:bodyPr/>
          <a:lstStyle/>
          <a:p>
            <a:fld id="{225E141B-F66C-41DD-B76B-49EED6802728}" type="slidenum">
              <a:rPr lang="en-US" smtClean="0"/>
              <a:t>37</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Reference:</a:t>
            </a:r>
          </a:p>
          <a:p>
            <a:r>
              <a:rPr lang="en-US" dirty="0"/>
              <a:t>http://www.yangguanjun.com/2019/02/14/kubernetes-csi-intro/#more</a:t>
            </a:r>
          </a:p>
        </p:txBody>
      </p:sp>
      <p:sp>
        <p:nvSpPr>
          <p:cNvPr id="4" name="Slide Number Placeholder 3"/>
          <p:cNvSpPr>
            <a:spLocks noGrp="1"/>
          </p:cNvSpPr>
          <p:nvPr>
            <p:ph type="sldNum" sz="quarter" idx="5"/>
          </p:nvPr>
        </p:nvSpPr>
        <p:spPr/>
        <p:txBody>
          <a:bodyPr/>
          <a:lstStyle/>
          <a:p>
            <a:fld id="{225E141B-F66C-41DD-B76B-49EED6802728}" type="slidenum">
              <a:rPr lang="en-US" smtClean="0"/>
              <a:t>38</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Reference:</a:t>
            </a:r>
          </a:p>
          <a:p>
            <a:r>
              <a:rPr lang="en-US" dirty="0"/>
              <a:t>http://www.yangguanjun.com/2019/02/14/kubernetes-csi-intro/#more</a:t>
            </a:r>
          </a:p>
        </p:txBody>
      </p:sp>
      <p:sp>
        <p:nvSpPr>
          <p:cNvPr id="4" name="Slide Number Placeholder 3"/>
          <p:cNvSpPr>
            <a:spLocks noGrp="1"/>
          </p:cNvSpPr>
          <p:nvPr>
            <p:ph type="sldNum" sz="quarter" idx="5"/>
          </p:nvPr>
        </p:nvSpPr>
        <p:spPr/>
        <p:txBody>
          <a:bodyPr/>
          <a:lstStyle/>
          <a:p>
            <a:fld id="{225E141B-F66C-41DD-B76B-49EED6802728}" type="slidenum">
              <a:rPr lang="en-US" smtClean="0"/>
              <a:t>39</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Reference:</a:t>
            </a:r>
          </a:p>
          <a:p>
            <a:r>
              <a:rPr lang="en-US" dirty="0"/>
              <a:t>http://www.yangguanjun.com/2019/02/14/kubernetes-csi-intro/#more</a:t>
            </a:r>
          </a:p>
        </p:txBody>
      </p:sp>
      <p:sp>
        <p:nvSpPr>
          <p:cNvPr id="4" name="Slide Number Placeholder 3"/>
          <p:cNvSpPr>
            <a:spLocks noGrp="1"/>
          </p:cNvSpPr>
          <p:nvPr>
            <p:ph type="sldNum" sz="quarter" idx="5"/>
          </p:nvPr>
        </p:nvSpPr>
        <p:spPr/>
        <p:txBody>
          <a:bodyPr/>
          <a:lstStyle/>
          <a:p>
            <a:fld id="{225E141B-F66C-41DD-B76B-49EED6802728}" type="slidenum">
              <a:rPr lang="en-US" smtClean="0"/>
              <a:t>40</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Reference:</a:t>
            </a:r>
          </a:p>
          <a:p>
            <a:r>
              <a:rPr lang="en-US" dirty="0"/>
              <a:t>http://www.yangguanjun.com/2019/02/14/kubernetes-csi-intro/#more</a:t>
            </a:r>
          </a:p>
        </p:txBody>
      </p:sp>
      <p:sp>
        <p:nvSpPr>
          <p:cNvPr id="4" name="Slide Number Placeholder 3"/>
          <p:cNvSpPr>
            <a:spLocks noGrp="1"/>
          </p:cNvSpPr>
          <p:nvPr>
            <p:ph type="sldNum" sz="quarter" idx="5"/>
          </p:nvPr>
        </p:nvSpPr>
        <p:spPr/>
        <p:txBody>
          <a:bodyPr/>
          <a:lstStyle/>
          <a:p>
            <a:fld id="{225E141B-F66C-41DD-B76B-49EED6802728}" type="slidenum">
              <a:rPr lang="en-US" smtClean="0"/>
              <a:t>41</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Reference:</a:t>
            </a:r>
          </a:p>
          <a:p>
            <a:r>
              <a:rPr lang="en-US" dirty="0"/>
              <a:t>http://www.yangguanjun.com/2019/02/14/kubernetes-csi-intro/#more</a:t>
            </a:r>
          </a:p>
          <a:p>
            <a:r>
              <a:rPr lang="en-US" dirty="0" err="1"/>
              <a:t>Ceph</a:t>
            </a:r>
            <a:r>
              <a:rPr lang="en-US" dirty="0"/>
              <a:t> SP Example</a:t>
            </a:r>
          </a:p>
          <a:p>
            <a:r>
              <a:rPr lang="en-US" dirty="0" err="1"/>
              <a:t>Ceph</a:t>
            </a:r>
            <a:r>
              <a:rPr lang="zh-CN" altLang="en-US" dirty="0"/>
              <a:t>提供了</a:t>
            </a:r>
            <a:r>
              <a:rPr lang="en-US" dirty="0"/>
              <a:t>RBD</a:t>
            </a:r>
            <a:r>
              <a:rPr lang="zh-CN" altLang="en-US" dirty="0"/>
              <a:t>和</a:t>
            </a:r>
            <a:r>
              <a:rPr lang="en-US" dirty="0" err="1"/>
              <a:t>CephFS</a:t>
            </a:r>
            <a:r>
              <a:rPr lang="zh-CN" altLang="en-US" dirty="0"/>
              <a:t>两种</a:t>
            </a:r>
            <a:r>
              <a:rPr lang="en-US" dirty="0"/>
              <a:t>CSI</a:t>
            </a:r>
            <a:r>
              <a:rPr lang="zh-CN" altLang="en-US" dirty="0"/>
              <a:t>接口的存储。</a:t>
            </a:r>
          </a:p>
          <a:p>
            <a:r>
              <a:rPr lang="zh-CN" altLang="en-US" dirty="0"/>
              <a:t>源码：</a:t>
            </a:r>
            <a:r>
              <a:rPr lang="en-US" dirty="0"/>
              <a:t>https://github.com/ceph/ceph-csi</a:t>
            </a:r>
          </a:p>
          <a:p>
            <a:endParaRPr lang="en-US" dirty="0"/>
          </a:p>
          <a:p>
            <a:r>
              <a:rPr lang="en-US" dirty="0"/>
              <a:t>Docker image：</a:t>
            </a:r>
          </a:p>
          <a:p>
            <a:r>
              <a:rPr lang="en-US" dirty="0"/>
              <a:t>https://quay.io/organization/cephcsi</a:t>
            </a:r>
          </a:p>
          <a:p>
            <a:endParaRPr lang="en-US" dirty="0"/>
          </a:p>
          <a:p>
            <a:r>
              <a:rPr lang="en-US" dirty="0" err="1"/>
              <a:t>Ceph</a:t>
            </a:r>
            <a:r>
              <a:rPr lang="en-US" dirty="0"/>
              <a:t> CSI</a:t>
            </a:r>
            <a:r>
              <a:rPr lang="zh-CN" altLang="en-US" dirty="0"/>
              <a:t>部署</a:t>
            </a:r>
          </a:p>
          <a:p>
            <a:r>
              <a:rPr lang="en-US" dirty="0"/>
              <a:t>Controller Plugin</a:t>
            </a:r>
            <a:r>
              <a:rPr lang="zh-CN" altLang="en-US" dirty="0"/>
              <a:t>在哪里？</a:t>
            </a:r>
          </a:p>
          <a:p>
            <a:endParaRPr lang="zh-CN" altLang="en-US" dirty="0"/>
          </a:p>
          <a:p>
            <a:r>
              <a:rPr lang="zh-CN" altLang="en-US" dirty="0"/>
              <a:t>在各个组件的</a:t>
            </a:r>
            <a:r>
              <a:rPr lang="en-US" dirty="0"/>
              <a:t>plugin</a:t>
            </a:r>
            <a:r>
              <a:rPr lang="zh-CN" altLang="en-US" dirty="0"/>
              <a:t>里！（</a:t>
            </a:r>
            <a:r>
              <a:rPr lang="en-US" dirty="0" err="1"/>
              <a:t>rbdplugin</a:t>
            </a:r>
            <a:r>
              <a:rPr lang="en-US" dirty="0"/>
              <a:t>/</a:t>
            </a:r>
            <a:r>
              <a:rPr lang="en-US" dirty="0" err="1"/>
              <a:t>cephfsplugin</a:t>
            </a:r>
            <a:r>
              <a:rPr lang="en-US" dirty="0"/>
              <a:t>）</a:t>
            </a:r>
          </a:p>
        </p:txBody>
      </p:sp>
      <p:sp>
        <p:nvSpPr>
          <p:cNvPr id="4" name="Slide Number Placeholder 3"/>
          <p:cNvSpPr>
            <a:spLocks noGrp="1"/>
          </p:cNvSpPr>
          <p:nvPr>
            <p:ph type="sldNum" sz="quarter" idx="5"/>
          </p:nvPr>
        </p:nvSpPr>
        <p:spPr/>
        <p:txBody>
          <a:bodyPr/>
          <a:lstStyle/>
          <a:p>
            <a:fld id="{225E141B-F66C-41DD-B76B-49EED6802728}" type="slidenum">
              <a:rPr lang="en-US" smtClean="0"/>
              <a:t>42</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t>Reference:</a:t>
            </a:r>
          </a:p>
          <a:p>
            <a:r>
              <a:rPr lang="en-US"/>
              <a:t>https://www.inwinstack.com/blog-en/blog_kubernetes-en/4844/</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快速安装</a:t>
            </a:r>
            <a:r>
              <a:rPr lang="en-US" altLang="zh-CN" dirty="0" err="1"/>
              <a:t>ceph</a:t>
            </a:r>
            <a:r>
              <a:rPr lang="zh-CN" altLang="en-US" dirty="0"/>
              <a:t>指导</a:t>
            </a:r>
            <a:r>
              <a:rPr lang="en-US" altLang="zh-CN" dirty="0"/>
              <a:t>: https://mandem.medium.com/cephadm-best-practices-for-deploy-ceph-octopus-v15-2-dd38a5edbe3</a:t>
            </a:r>
            <a:endParaRPr lang="en-US" dirty="0"/>
          </a:p>
        </p:txBody>
      </p:sp>
      <p:sp>
        <p:nvSpPr>
          <p:cNvPr id="4" name="Slide Number Placeholder 3"/>
          <p:cNvSpPr>
            <a:spLocks noGrp="1"/>
          </p:cNvSpPr>
          <p:nvPr>
            <p:ph type="sldNum" sz="quarter" idx="5"/>
          </p:nvPr>
        </p:nvSpPr>
        <p:spPr/>
        <p:txBody>
          <a:bodyPr/>
          <a:lstStyle/>
          <a:p>
            <a:fld id="{225E141B-F66C-41DD-B76B-49EED6802728}" type="slidenum">
              <a:rPr lang="en-US" smtClean="0"/>
              <a:t>44</a:t>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rados</a:t>
            </a:r>
            <a:r>
              <a:rPr lang="en-US" dirty="0"/>
              <a:t> bench --  The command will execute a write test and two types of read tests.</a:t>
            </a:r>
          </a:p>
        </p:txBody>
      </p:sp>
      <p:sp>
        <p:nvSpPr>
          <p:cNvPr id="4" name="Slide Number Placeholder 3"/>
          <p:cNvSpPr>
            <a:spLocks noGrp="1"/>
          </p:cNvSpPr>
          <p:nvPr>
            <p:ph type="sldNum" sz="quarter" idx="5"/>
          </p:nvPr>
        </p:nvSpPr>
        <p:spPr/>
        <p:txBody>
          <a:bodyPr/>
          <a:lstStyle/>
          <a:p>
            <a:fld id="{225E141B-F66C-41DD-B76B-49EED6802728}" type="slidenum">
              <a:rPr lang="en-US" smtClean="0"/>
              <a:t>46</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This picture can show that all </a:t>
            </a:r>
            <a:r>
              <a:rPr lang="en-US" altLang="zh-CN" dirty="0" err="1"/>
              <a:t>Ceph</a:t>
            </a:r>
            <a:r>
              <a:rPr lang="en-US" altLang="zh-CN" dirty="0"/>
              <a:t> File/Block/Object access are based on RADOS, what the components inside </a:t>
            </a:r>
            <a:r>
              <a:rPr lang="en-US" altLang="zh-CN" dirty="0" err="1"/>
              <a:t>Ceph</a:t>
            </a:r>
            <a:r>
              <a:rPr lang="en-US" altLang="zh-CN" dirty="0"/>
              <a:t> implement is to wrap the low level RADOS storage to show different faces.</a:t>
            </a:r>
          </a:p>
          <a:p>
            <a:endParaRPr lang="en-US" altLang="zh-CN" dirty="0"/>
          </a:p>
          <a:p>
            <a:r>
              <a:rPr lang="zh-CN" altLang="en-US" dirty="0"/>
              <a:t>支持三种接口</a:t>
            </a:r>
          </a:p>
          <a:p>
            <a:r>
              <a:rPr lang="en-US" altLang="zh-CN" dirty="0"/>
              <a:t>---------------</a:t>
            </a:r>
            <a:endParaRPr lang="zh-CN" altLang="en-US" dirty="0"/>
          </a:p>
          <a:p>
            <a:r>
              <a:rPr lang="en-US" dirty="0"/>
              <a:t>Object：</a:t>
            </a:r>
            <a:r>
              <a:rPr lang="zh-CN" altLang="en-US" dirty="0"/>
              <a:t>有原生 </a:t>
            </a:r>
            <a:r>
              <a:rPr lang="en-US" dirty="0"/>
              <a:t>API，</a:t>
            </a:r>
            <a:r>
              <a:rPr lang="zh-CN" altLang="en-US" dirty="0"/>
              <a:t>而且也兼容 </a:t>
            </a:r>
            <a:r>
              <a:rPr lang="en-US" dirty="0"/>
              <a:t>Swift </a:t>
            </a:r>
            <a:r>
              <a:rPr lang="zh-CN" altLang="en-US" dirty="0"/>
              <a:t>和 </a:t>
            </a:r>
            <a:r>
              <a:rPr lang="en-US" dirty="0"/>
              <a:t>S3 </a:t>
            </a:r>
            <a:r>
              <a:rPr lang="zh-CN" altLang="en-US" dirty="0"/>
              <a:t>的 </a:t>
            </a:r>
            <a:r>
              <a:rPr lang="en-US" dirty="0"/>
              <a:t>API</a:t>
            </a:r>
          </a:p>
          <a:p>
            <a:r>
              <a:rPr lang="en-US" dirty="0"/>
              <a:t>Block：</a:t>
            </a:r>
            <a:r>
              <a:rPr lang="zh-CN" altLang="en-US" dirty="0"/>
              <a:t>支持精简配置、快照、克隆</a:t>
            </a:r>
          </a:p>
          <a:p>
            <a:r>
              <a:rPr lang="en-US" dirty="0" err="1"/>
              <a:t>File：Posix</a:t>
            </a:r>
            <a:r>
              <a:rPr lang="en-US" dirty="0"/>
              <a:t> </a:t>
            </a:r>
            <a:r>
              <a:rPr lang="zh-CN" altLang="en-US" dirty="0"/>
              <a:t>接口，支持快照</a:t>
            </a:r>
            <a:endParaRPr lang="en-US" dirty="0"/>
          </a:p>
          <a:p>
            <a:endParaRPr lang="en-US" dirty="0"/>
          </a:p>
          <a:p>
            <a:r>
              <a:rPr lang="en-US" dirty="0"/>
              <a:t>Introduction to </a:t>
            </a:r>
            <a:r>
              <a:rPr lang="en-US" dirty="0" err="1"/>
              <a:t>Ceph</a:t>
            </a:r>
            <a:r>
              <a:rPr lang="en-US" dirty="0"/>
              <a:t>: https://insujang.github.io/2020-08-30/introduction-to-ceph/</a:t>
            </a:r>
          </a:p>
          <a:p>
            <a:r>
              <a:rPr lang="en-US" dirty="0"/>
              <a:t>How to check OSD in </a:t>
            </a:r>
            <a:r>
              <a:rPr lang="en-US" dirty="0" err="1"/>
              <a:t>filestore</a:t>
            </a:r>
            <a:r>
              <a:rPr lang="en-US" dirty="0"/>
              <a:t> or </a:t>
            </a:r>
            <a:r>
              <a:rPr lang="en-US" dirty="0" err="1"/>
              <a:t>bluestore</a:t>
            </a:r>
            <a:r>
              <a:rPr lang="en-US" dirty="0"/>
              <a:t>: </a:t>
            </a:r>
            <a:r>
              <a:rPr lang="pt-BR" dirty="0"/>
              <a:t> sudo ceph osd metadata 2 | grep -e id -e hostname -e osd_objectstore</a:t>
            </a:r>
          </a:p>
          <a:p>
            <a:endParaRPr lang="en-US" dirty="0"/>
          </a:p>
          <a:p>
            <a:r>
              <a:rPr lang="en-US" altLang="zh-CN" dirty="0" err="1"/>
              <a:t>rbd</a:t>
            </a:r>
            <a:r>
              <a:rPr lang="en-US" altLang="zh-CN" dirty="0"/>
              <a:t> </a:t>
            </a:r>
            <a:r>
              <a:rPr lang="zh-CN" altLang="en-US" dirty="0"/>
              <a:t>是通过网络连接到了 </a:t>
            </a:r>
            <a:r>
              <a:rPr lang="en-US" altLang="zh-CN" dirty="0" err="1"/>
              <a:t>Ceph</a:t>
            </a:r>
            <a:r>
              <a:rPr lang="en-US" altLang="zh-CN" dirty="0"/>
              <a:t> </a:t>
            </a:r>
            <a:r>
              <a:rPr lang="zh-CN" altLang="en-US" dirty="0"/>
              <a:t>集群中的一块存储区域， 往 </a:t>
            </a:r>
            <a:r>
              <a:rPr lang="en-US" altLang="zh-CN" dirty="0" err="1"/>
              <a:t>rbd</a:t>
            </a:r>
            <a:r>
              <a:rPr lang="en-US" altLang="zh-CN" dirty="0"/>
              <a:t> </a:t>
            </a:r>
            <a:r>
              <a:rPr lang="zh-CN" altLang="en-US" dirty="0"/>
              <a:t>设备文件写入数据，最终会被存储到 </a:t>
            </a:r>
            <a:r>
              <a:rPr lang="en-US" altLang="zh-CN" dirty="0" err="1"/>
              <a:t>Ceph</a:t>
            </a:r>
            <a:r>
              <a:rPr lang="en-US" altLang="zh-CN" dirty="0"/>
              <a:t> </a:t>
            </a:r>
            <a:r>
              <a:rPr lang="zh-CN" altLang="en-US" dirty="0"/>
              <a:t>集群的这块区域中。</a:t>
            </a:r>
            <a:endParaRPr lang="en-US" altLang="zh-CN" dirty="0"/>
          </a:p>
          <a:p>
            <a:r>
              <a:rPr lang="en-US" dirty="0"/>
              <a:t>RBD : </a:t>
            </a:r>
            <a:r>
              <a:rPr lang="en-US" dirty="0" err="1"/>
              <a:t>Ceph’s</a:t>
            </a:r>
            <a:r>
              <a:rPr lang="en-US" dirty="0"/>
              <a:t> RADOS Block Devices , </a:t>
            </a:r>
            <a:r>
              <a:rPr lang="en-US" dirty="0" err="1"/>
              <a:t>Ceph</a:t>
            </a:r>
            <a:r>
              <a:rPr lang="en-US" dirty="0"/>
              <a:t> block devices are thin-provisioned, resizable and store data striped over multiple OSDs in a </a:t>
            </a:r>
            <a:r>
              <a:rPr lang="en-US" dirty="0" err="1"/>
              <a:t>Ceph</a:t>
            </a:r>
            <a:r>
              <a:rPr lang="en-US" dirty="0"/>
              <a:t> cluster.</a:t>
            </a:r>
          </a:p>
          <a:p>
            <a:endParaRPr lang="en-US" dirty="0"/>
          </a:p>
          <a:p>
            <a:r>
              <a:rPr lang="en-US" altLang="zh-CN" dirty="0" err="1"/>
              <a:t>Ceph</a:t>
            </a:r>
            <a:r>
              <a:rPr lang="en-US" altLang="zh-CN" dirty="0"/>
              <a:t> </a:t>
            </a:r>
            <a:r>
              <a:rPr lang="zh-CN" altLang="en-US" dirty="0"/>
              <a:t>块设备是精简配置的、大小可调且将数据条带化存储到集群内的多个 </a:t>
            </a:r>
            <a:r>
              <a:rPr lang="en-US" altLang="zh-CN" dirty="0"/>
              <a:t>OSD </a:t>
            </a:r>
            <a:r>
              <a:rPr lang="zh-CN" altLang="en-US" dirty="0"/>
              <a:t>。从这句介绍中我们可以得到 </a:t>
            </a:r>
            <a:r>
              <a:rPr lang="en-US" altLang="zh-CN" dirty="0"/>
              <a:t>RBD </a:t>
            </a:r>
            <a:r>
              <a:rPr lang="zh-CN" altLang="en-US" dirty="0"/>
              <a:t>下面的特性。</a:t>
            </a:r>
          </a:p>
          <a:p>
            <a:endParaRPr lang="zh-CN" altLang="en-US" dirty="0"/>
          </a:p>
          <a:p>
            <a:r>
              <a:rPr lang="en-US" altLang="zh-CN" dirty="0"/>
              <a:t>RBD </a:t>
            </a:r>
            <a:r>
              <a:rPr lang="zh-CN" altLang="en-US" dirty="0"/>
              <a:t>就是 </a:t>
            </a:r>
            <a:r>
              <a:rPr lang="en-US" altLang="zh-CN" dirty="0" err="1"/>
              <a:t>Ceph</a:t>
            </a:r>
            <a:r>
              <a:rPr lang="en-US" altLang="zh-CN" dirty="0"/>
              <a:t> </a:t>
            </a:r>
            <a:r>
              <a:rPr lang="zh-CN" altLang="en-US" dirty="0"/>
              <a:t>里的块设备，挂载以后可以当普通的硬盘使用。</a:t>
            </a:r>
          </a:p>
          <a:p>
            <a:pPr marL="171450" indent="-171450">
              <a:buFont typeface="Arial" panose="02080604020202020204" pitchFamily="34" charset="0"/>
              <a:buChar char="•"/>
            </a:pPr>
            <a:r>
              <a:rPr lang="en-US" altLang="zh-CN" dirty="0"/>
              <a:t>resizable: </a:t>
            </a:r>
            <a:r>
              <a:rPr lang="zh-CN" altLang="en-US" dirty="0"/>
              <a:t>这个块可大可小。</a:t>
            </a:r>
          </a:p>
          <a:p>
            <a:pPr marL="171450" indent="-171450">
              <a:buFont typeface="Arial" panose="02080604020202020204" pitchFamily="34" charset="0"/>
              <a:buChar char="•"/>
            </a:pPr>
            <a:r>
              <a:rPr lang="en-US" altLang="zh-CN" dirty="0"/>
              <a:t>data striped: </a:t>
            </a:r>
            <a:r>
              <a:rPr lang="zh-CN" altLang="en-US" dirty="0"/>
              <a:t>数据条带化，这个块在 </a:t>
            </a:r>
            <a:r>
              <a:rPr lang="en-US" altLang="zh-CN" dirty="0" err="1"/>
              <a:t>Ceph</a:t>
            </a:r>
            <a:r>
              <a:rPr lang="en-US" altLang="zh-CN" dirty="0"/>
              <a:t> </a:t>
            </a:r>
            <a:r>
              <a:rPr lang="zh-CN" altLang="en-US" dirty="0"/>
              <a:t>里面是被切割成若干小块来保存的。</a:t>
            </a:r>
          </a:p>
          <a:p>
            <a:pPr marL="171450" indent="-171450">
              <a:buFont typeface="Arial" panose="02080604020202020204" pitchFamily="34" charset="0"/>
              <a:buChar char="•"/>
            </a:pPr>
            <a:r>
              <a:rPr lang="en-US" altLang="zh-CN" dirty="0"/>
              <a:t>thin-provisioned: </a:t>
            </a:r>
            <a:r>
              <a:rPr lang="zh-CN" altLang="en-US" dirty="0"/>
              <a:t>精简配置的，这个特性有点像虚拟机里面的 </a:t>
            </a:r>
            <a:r>
              <a:rPr lang="en-US" altLang="zh-CN" dirty="0"/>
              <a:t>VDI </a:t>
            </a:r>
            <a:r>
              <a:rPr lang="zh-CN" altLang="en-US" dirty="0"/>
              <a:t>磁盘，块的大小和在 </a:t>
            </a:r>
            <a:r>
              <a:rPr lang="en-US" altLang="zh-CN" dirty="0" err="1"/>
              <a:t>ceph</a:t>
            </a:r>
            <a:r>
              <a:rPr lang="en-US" altLang="zh-CN" dirty="0"/>
              <a:t> </a:t>
            </a:r>
            <a:r>
              <a:rPr lang="zh-CN" altLang="en-US" dirty="0"/>
              <a:t>中实际占用的大小是没有关系的， 并不是你创建 </a:t>
            </a:r>
            <a:r>
              <a:rPr lang="en-US" altLang="zh-CN" dirty="0"/>
              <a:t>1 </a:t>
            </a:r>
            <a:r>
              <a:rPr lang="zh-CN" altLang="en-US" dirty="0"/>
              <a:t>个 </a:t>
            </a:r>
            <a:r>
              <a:rPr lang="en-US" altLang="zh-CN" dirty="0"/>
              <a:t>1GB </a:t>
            </a:r>
            <a:r>
              <a:rPr lang="zh-CN" altLang="en-US" dirty="0"/>
              <a:t>的块，它就得占 </a:t>
            </a:r>
            <a:r>
              <a:rPr lang="en-US" altLang="zh-CN" dirty="0"/>
              <a:t>1GB </a:t>
            </a:r>
            <a:r>
              <a:rPr lang="zh-CN" altLang="en-US" dirty="0"/>
              <a:t>的空间。刚开始创建的块设备，甚至不占空间的，今后用多大空间，才会在 </a:t>
            </a:r>
            <a:r>
              <a:rPr lang="en-US" altLang="zh-CN" dirty="0" err="1"/>
              <a:t>Ceph</a:t>
            </a:r>
            <a:r>
              <a:rPr lang="en-US" altLang="zh-CN" dirty="0"/>
              <a:t> </a:t>
            </a:r>
            <a:r>
              <a:rPr lang="zh-CN" altLang="en-US" dirty="0"/>
              <a:t>中占用多大空间。</a:t>
            </a:r>
            <a:endParaRPr lang="en-US" altLang="zh-CN" dirty="0"/>
          </a:p>
          <a:p>
            <a:pPr marL="0" indent="0">
              <a:buFont typeface="Arial" panose="02080604020202020204" pitchFamily="34" charset="0"/>
              <a:buNone/>
            </a:pPr>
            <a:endParaRPr lang="en-US" dirty="0"/>
          </a:p>
          <a:p>
            <a:pPr marL="0" indent="0">
              <a:buFont typeface="Arial" panose="02080604020202020204" pitchFamily="34" charset="0"/>
              <a:buNone/>
            </a:pPr>
            <a:r>
              <a:rPr lang="en-US" dirty="0"/>
              <a:t>RBD Manipulation: https://www.r9it.com/20200215/ceph-rbd.html</a:t>
            </a:r>
          </a:p>
        </p:txBody>
      </p:sp>
      <p:sp>
        <p:nvSpPr>
          <p:cNvPr id="4" name="Slide Number Placeholder 3"/>
          <p:cNvSpPr>
            <a:spLocks noGrp="1"/>
          </p:cNvSpPr>
          <p:nvPr>
            <p:ph type="sldNum" sz="quarter" idx="5"/>
          </p:nvPr>
        </p:nvSpPr>
        <p:spPr/>
        <p:txBody>
          <a:bodyPr/>
          <a:lstStyle/>
          <a:p>
            <a:fld id="{225E141B-F66C-41DD-B76B-49EED6802728}" type="slidenum">
              <a:rPr lang="en-US" smtClean="0"/>
              <a:t>6</a:t>
            </a:fld>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dirty="0"/>
              <a:t>https://cloud.tencent.com/developer/article/1874349</a:t>
            </a:r>
          </a:p>
          <a:p>
            <a:r>
              <a:rPr lang="en-US" dirty="0"/>
              <a:t>https://bbs.huaweicloud.com/forum/thread-14778-1-1.html</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Rook 1.6.2 and </a:t>
            </a:r>
            <a:r>
              <a:rPr lang="en-US" dirty="0" err="1"/>
              <a:t>Ceph</a:t>
            </a:r>
            <a:r>
              <a:rPr lang="en-US" dirty="0"/>
              <a:t> 15.2.11</a:t>
            </a:r>
          </a:p>
          <a:p>
            <a:r>
              <a:rPr lang="en-US" dirty="0"/>
              <a:t>Reference:</a:t>
            </a:r>
          </a:p>
          <a:p>
            <a:r>
              <a:rPr lang="en-US" dirty="0"/>
              <a:t>https://kubernetes-csi.github.io/docs/drivers.html</a:t>
            </a:r>
          </a:p>
        </p:txBody>
      </p:sp>
      <p:sp>
        <p:nvSpPr>
          <p:cNvPr id="4" name="Slide Number Placeholder 3"/>
          <p:cNvSpPr>
            <a:spLocks noGrp="1"/>
          </p:cNvSpPr>
          <p:nvPr>
            <p:ph type="sldNum" sz="quarter" idx="5"/>
          </p:nvPr>
        </p:nvSpPr>
        <p:spPr/>
        <p:txBody>
          <a:bodyPr/>
          <a:lstStyle/>
          <a:p>
            <a:fld id="{225E141B-F66C-41DD-B76B-49EED6802728}" type="slidenum">
              <a:rPr lang="en-US" smtClean="0"/>
              <a:t>49</a:t>
            </a:fld>
            <a:endParaRPr lang="en-US"/>
          </a:p>
        </p:txBody>
      </p:sp>
    </p:spTree>
    <p:extLst>
      <p:ext uri="{BB962C8B-B14F-4D97-AF65-F5344CB8AC3E}">
        <p14:creationId xmlns:p14="http://schemas.microsoft.com/office/powerpoint/2010/main" val="421827374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Kubernetes</a:t>
            </a:r>
            <a:r>
              <a:rPr lang="zh-CN" altLang="en-US" dirty="0"/>
              <a:t>应用程序可以挂载由</a:t>
            </a:r>
            <a:r>
              <a:rPr lang="en-US" altLang="zh-CN" dirty="0"/>
              <a:t>Rook</a:t>
            </a:r>
            <a:r>
              <a:rPr lang="zh-CN" altLang="en-US" dirty="0"/>
              <a:t>管理的块设备和文件系统，或者可以使用</a:t>
            </a:r>
            <a:r>
              <a:rPr lang="en-US" altLang="zh-CN" dirty="0"/>
              <a:t>S3/Swift API</a:t>
            </a:r>
            <a:r>
              <a:rPr lang="zh-CN" altLang="en-US" dirty="0"/>
              <a:t>提供对象存储。</a:t>
            </a:r>
            <a:r>
              <a:rPr lang="en-US" altLang="zh-CN" dirty="0"/>
              <a:t>Rook </a:t>
            </a:r>
            <a:r>
              <a:rPr lang="en-US" altLang="zh-CN" dirty="0" err="1"/>
              <a:t>oprerator</a:t>
            </a:r>
            <a:r>
              <a:rPr lang="zh-CN" altLang="en-US" dirty="0"/>
              <a:t>自动配置存储组件并监控群集，以确保存储处于可用和健康状态；</a:t>
            </a:r>
            <a:endParaRPr lang="en-US" altLang="zh-CN" dirty="0"/>
          </a:p>
          <a:p>
            <a:r>
              <a:rPr lang="en-US" altLang="zh-CN" dirty="0"/>
              <a:t>Rook </a:t>
            </a:r>
            <a:r>
              <a:rPr lang="en-US" altLang="zh-CN" dirty="0" err="1"/>
              <a:t>oprerator</a:t>
            </a:r>
            <a:r>
              <a:rPr lang="zh-CN" altLang="en-US" dirty="0"/>
              <a:t>是一个简单的容器，具有引导和监视存储集群所需的全部功能。</a:t>
            </a:r>
            <a:r>
              <a:rPr lang="en-US" altLang="zh-CN" dirty="0" err="1"/>
              <a:t>oprerator</a:t>
            </a:r>
            <a:r>
              <a:rPr lang="zh-CN" altLang="en-US" dirty="0"/>
              <a:t>将启动并监控</a:t>
            </a:r>
            <a:r>
              <a:rPr lang="en-US" altLang="zh-CN" dirty="0" err="1"/>
              <a:t>ceph</a:t>
            </a:r>
            <a:r>
              <a:rPr lang="en-US" altLang="zh-CN" dirty="0"/>
              <a:t> monitor pods</a:t>
            </a:r>
            <a:r>
              <a:rPr lang="zh-CN" altLang="en-US" dirty="0"/>
              <a:t>和</a:t>
            </a:r>
            <a:r>
              <a:rPr lang="en-US" altLang="zh-CN" dirty="0"/>
              <a:t>OSDs</a:t>
            </a:r>
            <a:r>
              <a:rPr lang="zh-CN" altLang="en-US" dirty="0"/>
              <a:t>的守护进程，它提供基本的</a:t>
            </a:r>
            <a:r>
              <a:rPr lang="en-US" altLang="zh-CN" dirty="0"/>
              <a:t>RADOS</a:t>
            </a:r>
            <a:r>
              <a:rPr lang="zh-CN" altLang="en-US" dirty="0"/>
              <a:t>存储。</a:t>
            </a:r>
            <a:r>
              <a:rPr lang="en-US" altLang="zh-CN" dirty="0" err="1"/>
              <a:t>oprerator</a:t>
            </a:r>
            <a:r>
              <a:rPr lang="zh-CN" altLang="en-US" dirty="0"/>
              <a:t>通过初始化运行服务所需的</a:t>
            </a:r>
            <a:r>
              <a:rPr lang="en-US" altLang="zh-CN" dirty="0"/>
              <a:t>pod</a:t>
            </a:r>
            <a:r>
              <a:rPr lang="zh-CN" altLang="en-US" dirty="0"/>
              <a:t>和其他组件来管理池，对象存储（</a:t>
            </a:r>
            <a:r>
              <a:rPr lang="en-US" altLang="zh-CN" dirty="0"/>
              <a:t>S3/Swift</a:t>
            </a:r>
            <a:r>
              <a:rPr lang="zh-CN" altLang="en-US" dirty="0"/>
              <a:t>）和文件系统的</a:t>
            </a:r>
            <a:r>
              <a:rPr lang="en-US" altLang="zh-CN" dirty="0"/>
              <a:t>CRD;</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225E141B-F66C-41DD-B76B-49EED680272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t>50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Reference:</a:t>
            </a:r>
          </a:p>
          <a:p>
            <a:r>
              <a:rPr lang="en-US" dirty="0"/>
              <a:t>https://blog.csdn.net/qq_45069279/article/details/114483365</a:t>
            </a:r>
          </a:p>
          <a:p>
            <a:r>
              <a:rPr lang="en-US" dirty="0"/>
              <a:t>Hadoop</a:t>
            </a:r>
            <a:r>
              <a:rPr lang="zh-CN" altLang="en-US" dirty="0"/>
              <a:t>是一个由</a:t>
            </a:r>
            <a:r>
              <a:rPr lang="en-US" dirty="0"/>
              <a:t>Apache</a:t>
            </a:r>
            <a:r>
              <a:rPr lang="zh-CN" altLang="en-US" dirty="0"/>
              <a:t>基金会所开发的分布式系统基础架构。</a:t>
            </a:r>
          </a:p>
          <a:p>
            <a:r>
              <a:rPr lang="zh-CN" altLang="en-US" dirty="0"/>
              <a:t>用户可以在不了解分布式底层细节的情况下，开发分布式程序。充分利用集群的威力进行高速运算和存储。</a:t>
            </a:r>
          </a:p>
          <a:p>
            <a:r>
              <a:rPr lang="en-US" dirty="0"/>
              <a:t>Hadoop</a:t>
            </a:r>
            <a:r>
              <a:rPr lang="zh-CN" altLang="en-US" dirty="0"/>
              <a:t>实现了一个分布式文件系统（</a:t>
            </a:r>
            <a:r>
              <a:rPr lang="en-US" dirty="0"/>
              <a:t>Hadoop Distributed File System），</a:t>
            </a:r>
            <a:r>
              <a:rPr lang="zh-CN" altLang="en-US" dirty="0"/>
              <a:t>简称</a:t>
            </a:r>
            <a:r>
              <a:rPr lang="en-US" dirty="0"/>
              <a:t>HDFS。HDFS</a:t>
            </a:r>
            <a:r>
              <a:rPr lang="zh-CN" altLang="en-US" dirty="0"/>
              <a:t>有高容错性的特点，并且设计用来部署在低廉的（</a:t>
            </a:r>
            <a:r>
              <a:rPr lang="en-US" dirty="0"/>
              <a:t>low-cost）</a:t>
            </a:r>
            <a:r>
              <a:rPr lang="zh-CN" altLang="en-US" dirty="0"/>
              <a:t>硬件上；而且它提供高吞吐量（</a:t>
            </a:r>
            <a:r>
              <a:rPr lang="en-US" dirty="0"/>
              <a:t>high throughput）</a:t>
            </a:r>
            <a:r>
              <a:rPr lang="zh-CN" altLang="en-US" dirty="0"/>
              <a:t>来访问应用程序的数据，适合那些有着超大数据集（</a:t>
            </a:r>
            <a:r>
              <a:rPr lang="en-US" dirty="0"/>
              <a:t>large data set）</a:t>
            </a:r>
            <a:r>
              <a:rPr lang="zh-CN" altLang="en-US" dirty="0"/>
              <a:t>的应用程序。</a:t>
            </a:r>
            <a:r>
              <a:rPr lang="en-US" dirty="0"/>
              <a:t>HDFS</a:t>
            </a:r>
            <a:r>
              <a:rPr lang="zh-CN" altLang="en-US" dirty="0"/>
              <a:t>放宽了（</a:t>
            </a:r>
            <a:r>
              <a:rPr lang="en-US" dirty="0" err="1"/>
              <a:t>relax）POSIX</a:t>
            </a:r>
            <a:r>
              <a:rPr lang="zh-CN" altLang="en-US" dirty="0"/>
              <a:t>的要求，可以以流的形式访问（</a:t>
            </a:r>
            <a:r>
              <a:rPr lang="en-US" dirty="0"/>
              <a:t>streaming access）</a:t>
            </a:r>
            <a:r>
              <a:rPr lang="zh-CN" altLang="en-US" dirty="0"/>
              <a:t>文件系统中的数据。</a:t>
            </a:r>
          </a:p>
          <a:p>
            <a:r>
              <a:rPr lang="en-US" dirty="0"/>
              <a:t>Hadoop</a:t>
            </a:r>
            <a:r>
              <a:rPr lang="zh-CN" altLang="en-US" dirty="0"/>
              <a:t>的框架最核心的设计就是：</a:t>
            </a:r>
            <a:r>
              <a:rPr lang="en-US" dirty="0"/>
              <a:t>HDFS</a:t>
            </a:r>
            <a:r>
              <a:rPr lang="zh-CN" altLang="en-US" dirty="0"/>
              <a:t>和</a:t>
            </a:r>
            <a:r>
              <a:rPr lang="en-US" dirty="0" err="1"/>
              <a:t>MapReduce。HDFS</a:t>
            </a:r>
            <a:r>
              <a:rPr lang="zh-CN" altLang="en-US" dirty="0"/>
              <a:t>为海量的数据提供了存储，而</a:t>
            </a:r>
            <a:r>
              <a:rPr lang="en-US" dirty="0"/>
              <a:t>MapReduce</a:t>
            </a:r>
            <a:r>
              <a:rPr lang="zh-CN" altLang="en-US" dirty="0"/>
              <a:t>则为海量的数据提供了计算。</a:t>
            </a:r>
            <a:endParaRPr lang="en-US" dirty="0"/>
          </a:p>
        </p:txBody>
      </p:sp>
      <p:sp>
        <p:nvSpPr>
          <p:cNvPr id="4" name="Slide Number Placeholder 3"/>
          <p:cNvSpPr>
            <a:spLocks noGrp="1"/>
          </p:cNvSpPr>
          <p:nvPr>
            <p:ph type="sldNum" sz="quarter" idx="5"/>
          </p:nvPr>
        </p:nvSpPr>
        <p:spPr/>
        <p:txBody>
          <a:bodyPr/>
          <a:lstStyle/>
          <a:p>
            <a:fld id="{225E141B-F66C-41DD-B76B-49EED6802728}" type="slidenum">
              <a:rPr lang="en-US" smtClean="0"/>
              <a:t>53</a:t>
            </a:fld>
            <a:endParaRPr lang="en-US"/>
          </a:p>
        </p:txBody>
      </p:sp>
    </p:spTree>
    <p:extLst>
      <p:ext uri="{BB962C8B-B14F-4D97-AF65-F5344CB8AC3E}">
        <p14:creationId xmlns:p14="http://schemas.microsoft.com/office/powerpoint/2010/main" val="69488679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Reference:</a:t>
            </a:r>
          </a:p>
          <a:p>
            <a:r>
              <a:rPr lang="en-US" dirty="0"/>
              <a:t>Red Hat </a:t>
            </a:r>
            <a:r>
              <a:rPr lang="en-US" dirty="0" err="1"/>
              <a:t>Ceph</a:t>
            </a:r>
            <a:r>
              <a:rPr lang="en-US" dirty="0"/>
              <a:t> Storage 4 Hardware Guide: https://access.redhat.com/documentation/en-us/red_hat_ceph_storage/4/pdf/hardware_guide/red_hat_ceph_storage-4-hardware_guide-en-us.pdf</a:t>
            </a:r>
          </a:p>
          <a:p>
            <a:r>
              <a:rPr lang="en-US" dirty="0" err="1">
                <a:hlinkClick r:id="rId3"/>
              </a:rPr>
              <a:t>Bluestore</a:t>
            </a:r>
            <a:r>
              <a:rPr lang="en-US" dirty="0">
                <a:hlinkClick r:id="rId3"/>
              </a:rPr>
              <a:t> performance tuning for </a:t>
            </a:r>
            <a:r>
              <a:rPr lang="en-US" dirty="0" err="1">
                <a:hlinkClick r:id="rId3"/>
              </a:rPr>
              <a:t>hdd</a:t>
            </a:r>
            <a:r>
              <a:rPr lang="en-US" dirty="0">
                <a:hlinkClick r:id="rId3"/>
              </a:rPr>
              <a:t> with </a:t>
            </a:r>
            <a:r>
              <a:rPr lang="en-US" dirty="0" err="1">
                <a:hlinkClick r:id="rId3"/>
              </a:rPr>
              <a:t>nvme</a:t>
            </a:r>
            <a:r>
              <a:rPr lang="en-US" dirty="0">
                <a:hlinkClick r:id="rId3"/>
              </a:rPr>
              <a:t> </a:t>
            </a:r>
            <a:r>
              <a:rPr lang="en-US" dirty="0" err="1">
                <a:hlinkClick r:id="rId3"/>
              </a:rPr>
              <a:t>db+wal</a:t>
            </a:r>
            <a:r>
              <a:rPr lang="en-US" dirty="0">
                <a:hlinkClick r:id="rId3"/>
              </a:rPr>
              <a:t> - </a:t>
            </a:r>
            <a:r>
              <a:rPr lang="en-US" dirty="0" err="1">
                <a:hlinkClick r:id="rId3"/>
              </a:rPr>
              <a:t>ceph</a:t>
            </a:r>
            <a:r>
              <a:rPr lang="en-US" dirty="0">
                <a:hlinkClick r:id="rId3"/>
              </a:rPr>
              <a:t>-users - lists.ceph.io</a:t>
            </a:r>
            <a:endParaRPr lang="en-US" dirty="0"/>
          </a:p>
          <a:p>
            <a:r>
              <a:rPr lang="en-US" dirty="0">
                <a:hlinkClick r:id="rId4"/>
              </a:rPr>
              <a:t>[</a:t>
            </a:r>
            <a:r>
              <a:rPr lang="en-US" dirty="0" err="1">
                <a:hlinkClick r:id="rId4"/>
              </a:rPr>
              <a:t>ceph</a:t>
            </a:r>
            <a:r>
              <a:rPr lang="en-US" dirty="0">
                <a:hlinkClick r:id="rId4"/>
              </a:rPr>
              <a:t>-users] </a:t>
            </a:r>
            <a:r>
              <a:rPr lang="en-US" dirty="0" err="1">
                <a:hlinkClick r:id="rId4"/>
              </a:rPr>
              <a:t>NVMe</a:t>
            </a:r>
            <a:r>
              <a:rPr lang="en-US" dirty="0">
                <a:hlinkClick r:id="rId4"/>
              </a:rPr>
              <a:t> + SSD + HDD RBD Replicas with </a:t>
            </a:r>
            <a:r>
              <a:rPr lang="en-US" dirty="0" err="1">
                <a:hlinkClick r:id="rId4"/>
              </a:rPr>
              <a:t>Bluestore</a:t>
            </a:r>
            <a:r>
              <a:rPr lang="en-US" dirty="0">
                <a:hlinkClick r:id="rId4"/>
              </a:rPr>
              <a:t>... (narkive.com)</a:t>
            </a:r>
            <a:endParaRPr lang="en-US" dirty="0"/>
          </a:p>
          <a:p>
            <a:endParaRPr lang="en-US" dirty="0"/>
          </a:p>
        </p:txBody>
      </p:sp>
      <p:sp>
        <p:nvSpPr>
          <p:cNvPr id="4" name="Slide Number Placeholder 3"/>
          <p:cNvSpPr>
            <a:spLocks noGrp="1"/>
          </p:cNvSpPr>
          <p:nvPr>
            <p:ph type="sldNum" sz="quarter" idx="5"/>
          </p:nvPr>
        </p:nvSpPr>
        <p:spPr/>
        <p:txBody>
          <a:bodyPr/>
          <a:lstStyle/>
          <a:p>
            <a:fld id="{225E141B-F66C-41DD-B76B-49EED6802728}" type="slidenum">
              <a:rPr lang="en-US" smtClean="0"/>
              <a:t>54</a:t>
            </a:fld>
            <a:endParaRPr lang="en-US"/>
          </a:p>
        </p:txBody>
      </p:sp>
    </p:spTree>
    <p:extLst>
      <p:ext uri="{BB962C8B-B14F-4D97-AF65-F5344CB8AC3E}">
        <p14:creationId xmlns:p14="http://schemas.microsoft.com/office/powerpoint/2010/main" val="242674517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ORCHESTRATOR CLI: Command line interface (CLI) to </a:t>
            </a:r>
            <a:r>
              <a:rPr lang="en-US" b="1" dirty="0"/>
              <a:t>orchestrator modules</a:t>
            </a:r>
            <a:r>
              <a:rPr lang="en-US" dirty="0"/>
              <a:t> (</a:t>
            </a:r>
            <a:r>
              <a:rPr lang="en-US" b="1" dirty="0" err="1"/>
              <a:t>ceph-mgr</a:t>
            </a:r>
            <a:r>
              <a:rPr lang="en-US" dirty="0"/>
              <a:t> modules which interface with external orchestration services).</a:t>
            </a:r>
          </a:p>
        </p:txBody>
      </p:sp>
      <p:sp>
        <p:nvSpPr>
          <p:cNvPr id="4" name="Slide Number Placeholder 3"/>
          <p:cNvSpPr>
            <a:spLocks noGrp="1"/>
          </p:cNvSpPr>
          <p:nvPr>
            <p:ph type="sldNum" sz="quarter" idx="5"/>
          </p:nvPr>
        </p:nvSpPr>
        <p:spPr/>
        <p:txBody>
          <a:bodyPr/>
          <a:lstStyle/>
          <a:p>
            <a:fld id="{225E141B-F66C-41DD-B76B-49EED6802728}" type="slidenum">
              <a:rPr lang="en-US" smtClean="0"/>
              <a:t>56</a:t>
            </a:fld>
            <a:endParaRPr lang="en-US"/>
          </a:p>
        </p:txBody>
      </p:sp>
    </p:spTree>
    <p:extLst>
      <p:ext uri="{BB962C8B-B14F-4D97-AF65-F5344CB8AC3E}">
        <p14:creationId xmlns:p14="http://schemas.microsoft.com/office/powerpoint/2010/main" val="346739947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Reference: </a:t>
            </a:r>
          </a:p>
          <a:p>
            <a:r>
              <a:rPr lang="en-US" dirty="0"/>
              <a:t>https://platform9.com/blog/top-storage-solutions-for-kubernetes/</a:t>
            </a:r>
          </a:p>
        </p:txBody>
      </p:sp>
      <p:sp>
        <p:nvSpPr>
          <p:cNvPr id="4" name="Slide Number Placeholder 3"/>
          <p:cNvSpPr>
            <a:spLocks noGrp="1"/>
          </p:cNvSpPr>
          <p:nvPr>
            <p:ph type="sldNum" sz="quarter" idx="5"/>
          </p:nvPr>
        </p:nvSpPr>
        <p:spPr/>
        <p:txBody>
          <a:bodyPr/>
          <a:lstStyle/>
          <a:p>
            <a:fld id="{225E141B-F66C-41DD-B76B-49EED6802728}" type="slidenum">
              <a:rPr lang="en-US" smtClean="0"/>
              <a:t>58</a:t>
            </a:fld>
            <a:endParaRPr lang="en-US"/>
          </a:p>
        </p:txBody>
      </p:sp>
    </p:spTree>
    <p:extLst>
      <p:ext uri="{BB962C8B-B14F-4D97-AF65-F5344CB8AC3E}">
        <p14:creationId xmlns:p14="http://schemas.microsoft.com/office/powerpoint/2010/main" val="357856180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Kafka is more complicated and higher throughput.</a:t>
            </a:r>
          </a:p>
          <a:p>
            <a:r>
              <a:rPr lang="en-US" sz="1000" dirty="0"/>
              <a:t>Reference:</a:t>
            </a:r>
          </a:p>
          <a:p>
            <a:r>
              <a:rPr lang="zh-CN" altLang="en-US" sz="1000" dirty="0"/>
              <a:t>大数据时代</a:t>
            </a:r>
            <a:r>
              <a:rPr lang="en-US" altLang="zh-CN" sz="1000" dirty="0"/>
              <a:t>MongoDB</a:t>
            </a:r>
            <a:r>
              <a:rPr lang="zh-CN" altLang="en-US" sz="1000" dirty="0"/>
              <a:t>、</a:t>
            </a:r>
            <a:r>
              <a:rPr lang="en-US" altLang="zh-CN" sz="1000" dirty="0"/>
              <a:t>ES</a:t>
            </a:r>
            <a:r>
              <a:rPr lang="zh-CN" altLang="en-US" sz="1000" dirty="0"/>
              <a:t>、</a:t>
            </a:r>
            <a:r>
              <a:rPr lang="en-US" altLang="zh-CN" sz="1000" dirty="0"/>
              <a:t>Redis</a:t>
            </a:r>
            <a:r>
              <a:rPr lang="zh-CN" altLang="en-US" sz="1000" dirty="0"/>
              <a:t>、</a:t>
            </a:r>
            <a:r>
              <a:rPr lang="en-US" altLang="zh-CN" sz="1000" dirty="0"/>
              <a:t>HBase</a:t>
            </a:r>
            <a:r>
              <a:rPr lang="zh-CN" altLang="en-US" sz="1000" dirty="0"/>
              <a:t>这四种数据库</a:t>
            </a:r>
            <a:r>
              <a:rPr lang="en-US" altLang="zh-CN" sz="1000" dirty="0"/>
              <a:t>: https://cloud.tencent.com/developer/article/1467461</a:t>
            </a:r>
            <a:endParaRPr lang="en-US" sz="1000" dirty="0"/>
          </a:p>
          <a:p>
            <a:r>
              <a:rPr lang="en-US" sz="1000" dirty="0"/>
              <a:t>All-in-one-page: https://www.educba.com/apache-kafka-vs-flume/?source=leftnav</a:t>
            </a:r>
          </a:p>
          <a:p>
            <a:r>
              <a:rPr lang="en-US" sz="1000" dirty="0"/>
              <a:t>https://documentation.suse.com/sle-ha/15-SP1/html/SLE-HA-all/art-sleha-nfs-quick.html</a:t>
            </a:r>
          </a:p>
          <a:p>
            <a:r>
              <a:rPr lang="en-US" sz="1000" dirty="0"/>
              <a:t>https://www.howtoforge.com/high-availability-nfs-with-drbd-plus-heartbeat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err="1">
                <a:solidFill>
                  <a:srgbClr val="111111"/>
                </a:solidFill>
                <a:effectLst/>
                <a:latin typeface="Roboto" panose="02000000000000000000" pitchFamily="2" charset="0"/>
              </a:rPr>
              <a:t>Ceph</a:t>
            </a:r>
            <a:r>
              <a:rPr lang="en-US" sz="1200" b="0" i="0" dirty="0">
                <a:solidFill>
                  <a:srgbClr val="111111"/>
                </a:solidFill>
                <a:effectLst/>
                <a:latin typeface="Roboto" panose="02000000000000000000" pitchFamily="2" charset="0"/>
              </a:rPr>
              <a:t> vs </a:t>
            </a:r>
            <a:r>
              <a:rPr lang="en-US" sz="1200" b="0" i="0" dirty="0" err="1">
                <a:solidFill>
                  <a:srgbClr val="111111"/>
                </a:solidFill>
                <a:effectLst/>
                <a:latin typeface="Roboto" panose="02000000000000000000" pitchFamily="2" charset="0"/>
              </a:rPr>
              <a:t>GlusterFS</a:t>
            </a:r>
            <a:r>
              <a:rPr lang="en-US" sz="1200" b="0" i="0" dirty="0">
                <a:solidFill>
                  <a:srgbClr val="111111"/>
                </a:solidFill>
                <a:effectLst/>
                <a:latin typeface="Roboto" panose="02000000000000000000" pitchFamily="2" charset="0"/>
              </a:rPr>
              <a:t> vs </a:t>
            </a:r>
            <a:r>
              <a:rPr lang="en-US" sz="1200" b="0" i="0" dirty="0" err="1">
                <a:solidFill>
                  <a:srgbClr val="111111"/>
                </a:solidFill>
                <a:effectLst/>
                <a:latin typeface="Roboto" panose="02000000000000000000" pitchFamily="2" charset="0"/>
              </a:rPr>
              <a:t>MooseFS</a:t>
            </a:r>
            <a:r>
              <a:rPr lang="en-US" sz="1200" b="0" i="0" dirty="0">
                <a:solidFill>
                  <a:srgbClr val="111111"/>
                </a:solidFill>
                <a:effectLst/>
                <a:latin typeface="Roboto" panose="02000000000000000000" pitchFamily="2" charset="0"/>
              </a:rPr>
              <a:t> vs HDFS vs DRBD: </a:t>
            </a:r>
            <a:r>
              <a:rPr lang="en-US" sz="1000" dirty="0"/>
              <a:t>https://computingforgeeks.com/ceph-vs-glusterfs-vs-moosefs-vs-hdfs-vs-drbd/</a:t>
            </a:r>
          </a:p>
          <a:p>
            <a:endParaRPr lang="en-US" sz="1000" dirty="0"/>
          </a:p>
        </p:txBody>
      </p:sp>
    </p:spTree>
    <p:extLst>
      <p:ext uri="{BB962C8B-B14F-4D97-AF65-F5344CB8AC3E}">
        <p14:creationId xmlns:p14="http://schemas.microsoft.com/office/powerpoint/2010/main" val="41995434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Reference:</a:t>
            </a:r>
          </a:p>
          <a:p>
            <a:r>
              <a:rPr lang="en-US" dirty="0"/>
              <a:t>https://computingforgeeks.com/ceph-vs-glusterfs-vs-moosefs-vs-hdfs-vs-drbd/</a:t>
            </a:r>
          </a:p>
        </p:txBody>
      </p:sp>
    </p:spTree>
    <p:extLst>
      <p:ext uri="{BB962C8B-B14F-4D97-AF65-F5344CB8AC3E}">
        <p14:creationId xmlns:p14="http://schemas.microsoft.com/office/powerpoint/2010/main" val="29339137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一文详解</a:t>
            </a:r>
            <a:r>
              <a:rPr lang="en-US" dirty="0"/>
              <a:t>MySQL</a:t>
            </a:r>
            <a:r>
              <a:rPr lang="zh-CN" altLang="en-US" dirty="0"/>
              <a:t>高可用之</a:t>
            </a:r>
            <a:r>
              <a:rPr lang="en-US" dirty="0"/>
              <a:t>DRBD: https://www.sohu.com/a/361898018_115128</a:t>
            </a:r>
          </a:p>
          <a:p>
            <a:r>
              <a:rPr lang="en-US" dirty="0"/>
              <a:t>DRBD</a:t>
            </a:r>
            <a:r>
              <a:rPr lang="zh-CN" altLang="en-US" dirty="0"/>
              <a:t>原理及特性概述</a:t>
            </a:r>
            <a:r>
              <a:rPr lang="en-US" altLang="zh-CN" dirty="0"/>
              <a:t>: </a:t>
            </a:r>
            <a:r>
              <a:rPr lang="en-US" dirty="0"/>
              <a:t>https://developer.aliyun.com/article/268273</a:t>
            </a:r>
          </a:p>
        </p:txBody>
      </p:sp>
    </p:spTree>
    <p:extLst>
      <p:ext uri="{BB962C8B-B14F-4D97-AF65-F5344CB8AC3E}">
        <p14:creationId xmlns:p14="http://schemas.microsoft.com/office/powerpoint/2010/main" val="21952228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存储容量虚拟化“</a:t>
            </a:r>
            <a:r>
              <a:rPr lang="en-US" dirty="0"/>
              <a:t>Thin Provisioning（</a:t>
            </a:r>
            <a:r>
              <a:rPr lang="zh-CN" altLang="en-US" dirty="0"/>
              <a:t>自动精简配置）技术”</a:t>
            </a:r>
            <a:r>
              <a:rPr lang="en-US" altLang="zh-CN" dirty="0"/>
              <a:t>: </a:t>
            </a:r>
            <a:r>
              <a:rPr lang="zh-CN" altLang="en-US" dirty="0"/>
              <a:t>自动精简配置是一项利用虚拟化方法减少物理存储部署的技术，可最大限度提升存储空间利用率。</a:t>
            </a:r>
            <a:endParaRPr lang="en-US" altLang="zh-CN" dirty="0"/>
          </a:p>
          <a:p>
            <a:r>
              <a:rPr lang="zh-CN" altLang="en-US" dirty="0"/>
              <a:t>存储系统逐年扩展。为确保存储容量足够使用，用户往往会部署多于实际需求的物理存储空间</a:t>
            </a:r>
            <a:r>
              <a:rPr lang="en-US" altLang="zh-CN" dirty="0"/>
              <a:t>——“</a:t>
            </a:r>
            <a:r>
              <a:rPr lang="zh-CN" altLang="en-US" dirty="0"/>
              <a:t>安全起见”。但在实际使用过程中，部署容量通常未受到充分利用。行业研究组织发现在某些项目中，实际使用容量仅占部署容量的</a:t>
            </a:r>
            <a:r>
              <a:rPr lang="en-US" altLang="zh-CN" dirty="0"/>
              <a:t>20%—30%</a:t>
            </a:r>
            <a:r>
              <a:rPr lang="zh-CN" altLang="en-US" dirty="0"/>
              <a:t>。因此，“自动精简配置”技术应运而生，旨在实现更高的存储容量利用率，并带来更大的投资回报。使用自动精简配置，所有的用户容量都以虚拟存储的形式分配，而实际的物理磁盘空间将根据实际使用情况进行分配。所有物理磁盘被视为一个磁盘池进行管理，按照写入虚拟卷的数据量完成分配。如此一来，未使用的物理磁盘容量显著降低，进而实现更高效的存储作业。另外，需要添加额外物理磁盘时，预定义阈值将发出警告，以避免容量短缺。</a:t>
            </a:r>
            <a:endParaRPr lang="en-US" altLang="zh-CN" dirty="0"/>
          </a:p>
          <a:p>
            <a:r>
              <a:rPr lang="en-US" altLang="zh-CN" dirty="0"/>
              <a:t>Reference: </a:t>
            </a:r>
          </a:p>
          <a:p>
            <a:r>
              <a:rPr lang="en-US" altLang="zh-CN" dirty="0"/>
              <a:t>https://blog.csdn.net/don_chiang709/article/details/92839723</a:t>
            </a:r>
          </a:p>
          <a:p>
            <a:endParaRPr lang="zh-CN" altLang="en-US" dirty="0"/>
          </a:p>
        </p:txBody>
      </p:sp>
      <p:sp>
        <p:nvSpPr>
          <p:cNvPr id="4" name="Slide Number Placeholder 3"/>
          <p:cNvSpPr>
            <a:spLocks noGrp="1"/>
          </p:cNvSpPr>
          <p:nvPr>
            <p:ph type="sldNum" sz="quarter" idx="5"/>
          </p:nvPr>
        </p:nvSpPr>
        <p:spPr/>
        <p:txBody>
          <a:bodyPr/>
          <a:lstStyle/>
          <a:p>
            <a:fld id="{225E141B-F66C-41DD-B76B-49EED6802728}" type="slidenum">
              <a:rPr lang="en-US" smtClean="0"/>
              <a:t>8</a:t>
            </a:fld>
            <a:endParaRPr lang="en-US"/>
          </a:p>
        </p:txBody>
      </p:sp>
    </p:spTree>
    <p:extLst>
      <p:ext uri="{BB962C8B-B14F-4D97-AF65-F5344CB8AC3E}">
        <p14:creationId xmlns:p14="http://schemas.microsoft.com/office/powerpoint/2010/main" val="190748470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https://computingforgeeks.com/raid-vs-lvm-vs-zfs-comparison/</a:t>
            </a:r>
          </a:p>
        </p:txBody>
      </p:sp>
      <p:sp>
        <p:nvSpPr>
          <p:cNvPr id="4" name="Slide Number Placeholder 3"/>
          <p:cNvSpPr>
            <a:spLocks noGrp="1"/>
          </p:cNvSpPr>
          <p:nvPr>
            <p:ph type="sldNum" sz="quarter" idx="5"/>
          </p:nvPr>
        </p:nvSpPr>
        <p:spPr/>
        <p:txBody>
          <a:bodyPr/>
          <a:lstStyle/>
          <a:p>
            <a:fld id="{225E141B-F66C-41DD-B76B-49EED6802728}" type="slidenum">
              <a:rPr lang="en-US" smtClean="0"/>
              <a:t>63</a:t>
            </a:fld>
            <a:endParaRPr lang="en-US"/>
          </a:p>
        </p:txBody>
      </p:sp>
    </p:spTree>
    <p:extLst>
      <p:ext uri="{BB962C8B-B14F-4D97-AF65-F5344CB8AC3E}">
        <p14:creationId xmlns:p14="http://schemas.microsoft.com/office/powerpoint/2010/main" val="304736424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Best Storage Solutions for Kubernetes &amp; Docker Containers: https://computingforgeeks.com/storage-solutions-for-kubernetes-and-docker/</a:t>
            </a:r>
          </a:p>
        </p:txBody>
      </p:sp>
      <p:sp>
        <p:nvSpPr>
          <p:cNvPr id="4" name="Slide Number Placeholder 3"/>
          <p:cNvSpPr>
            <a:spLocks noGrp="1"/>
          </p:cNvSpPr>
          <p:nvPr>
            <p:ph type="sldNum" sz="quarter" idx="5"/>
          </p:nvPr>
        </p:nvSpPr>
        <p:spPr/>
        <p:txBody>
          <a:bodyPr/>
          <a:lstStyle/>
          <a:p>
            <a:fld id="{225E141B-F66C-41DD-B76B-49EED6802728}" type="slidenum">
              <a:rPr lang="en-US" smtClean="0"/>
              <a:t>64</a:t>
            </a:fld>
            <a:endParaRPr lang="en-US"/>
          </a:p>
        </p:txBody>
      </p:sp>
    </p:spTree>
    <p:extLst>
      <p:ext uri="{BB962C8B-B14F-4D97-AF65-F5344CB8AC3E}">
        <p14:creationId xmlns:p14="http://schemas.microsoft.com/office/powerpoint/2010/main" val="67308295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Reference:</a:t>
            </a:r>
          </a:p>
          <a:p>
            <a:r>
              <a:rPr lang="en-US" dirty="0"/>
              <a:t>Using </a:t>
            </a:r>
            <a:r>
              <a:rPr lang="en-US" dirty="0" err="1"/>
              <a:t>Ceph</a:t>
            </a:r>
            <a:r>
              <a:rPr lang="en-US" dirty="0"/>
              <a:t> RBD as a QEMU Storage: https://insujang.github.io/2021-03-04/using-ceph-rbd-as-a-qemu-storage/</a:t>
            </a:r>
          </a:p>
          <a:p>
            <a:r>
              <a:rPr lang="en-US" dirty="0"/>
              <a:t>Attractive Use Case: </a:t>
            </a:r>
          </a:p>
          <a:p>
            <a:r>
              <a:rPr lang="en-US" dirty="0"/>
              <a:t>A compelling scenario for cloud computing, however, is to use RBD-based</a:t>
            </a:r>
          </a:p>
          <a:p>
            <a:r>
              <a:rPr lang="en-US" dirty="0"/>
              <a:t>images to spin up virtual machines. In other words, you create a "golden</a:t>
            </a:r>
          </a:p>
          <a:p>
            <a:r>
              <a:rPr lang="en-US" dirty="0"/>
              <a:t>image" that you can snapshot and then use copy-on-write cloning to bring up</a:t>
            </a:r>
          </a:p>
          <a:p>
            <a:r>
              <a:rPr lang="en-US" dirty="0"/>
              <a:t>VMs using an RBD-based image snapshot quickly.</a:t>
            </a:r>
          </a:p>
        </p:txBody>
      </p:sp>
      <p:sp>
        <p:nvSpPr>
          <p:cNvPr id="4" name="Slide Number Placeholder 3"/>
          <p:cNvSpPr>
            <a:spLocks noGrp="1"/>
          </p:cNvSpPr>
          <p:nvPr>
            <p:ph type="sldNum" sz="quarter" idx="5"/>
          </p:nvPr>
        </p:nvSpPr>
        <p:spPr/>
        <p:txBody>
          <a:bodyPr/>
          <a:lstStyle/>
          <a:p>
            <a:fld id="{225E141B-F66C-41DD-B76B-49EED6802728}" type="slidenum">
              <a:rPr lang="en-US" smtClean="0"/>
              <a:t>66</a:t>
            </a:fld>
            <a:endParaRPr lang="en-US"/>
          </a:p>
        </p:txBody>
      </p:sp>
    </p:spTree>
    <p:extLst>
      <p:ext uri="{BB962C8B-B14F-4D97-AF65-F5344CB8AC3E}">
        <p14:creationId xmlns:p14="http://schemas.microsoft.com/office/powerpoint/2010/main" val="46152317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t>
            </a:r>
            <a:r>
              <a:rPr lang="en-US" altLang="zh-CN" dirty="0"/>
              <a:t>eference:</a:t>
            </a:r>
          </a:p>
          <a:p>
            <a:r>
              <a:rPr lang="en-US" altLang="zh-CN" dirty="0" err="1"/>
              <a:t>Ceph</a:t>
            </a:r>
            <a:r>
              <a:rPr lang="zh-CN" altLang="en-US" dirty="0"/>
              <a:t>性能优化总结</a:t>
            </a:r>
            <a:r>
              <a:rPr lang="en-US" altLang="zh-CN"/>
              <a:t>: </a:t>
            </a:r>
            <a:r>
              <a:rPr lang="en-US"/>
              <a:t>https://www.jianshu.com/p/dd572541df2e</a:t>
            </a:r>
            <a:endParaRPr lang="en-US" dirty="0"/>
          </a:p>
        </p:txBody>
      </p:sp>
      <p:sp>
        <p:nvSpPr>
          <p:cNvPr id="4" name="Slide Number Placeholder 3"/>
          <p:cNvSpPr>
            <a:spLocks noGrp="1"/>
          </p:cNvSpPr>
          <p:nvPr>
            <p:ph type="sldNum" sz="quarter" idx="5"/>
          </p:nvPr>
        </p:nvSpPr>
        <p:spPr/>
        <p:txBody>
          <a:bodyPr/>
          <a:lstStyle/>
          <a:p>
            <a:fld id="{225E141B-F66C-41DD-B76B-49EED6802728}" type="slidenum">
              <a:rPr lang="en-US" smtClean="0"/>
              <a:t>68</a:t>
            </a:fld>
            <a:endParaRPr lang="en-US"/>
          </a:p>
        </p:txBody>
      </p:sp>
    </p:spTree>
    <p:extLst>
      <p:ext uri="{BB962C8B-B14F-4D97-AF65-F5344CB8AC3E}">
        <p14:creationId xmlns:p14="http://schemas.microsoft.com/office/powerpoint/2010/main" val="192392694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智慧校园云平台</a:t>
            </a:r>
            <a:r>
              <a:rPr lang="en-US" altLang="zh-CN" dirty="0"/>
              <a:t>: </a:t>
            </a:r>
            <a:r>
              <a:rPr lang="en-US" dirty="0"/>
              <a:t>https://www.landray.com.cn/static-old/solution/k12/index.html</a:t>
            </a:r>
          </a:p>
          <a:p>
            <a:r>
              <a:rPr lang="en-US" dirty="0"/>
              <a:t>https://www.connectria.com/partner-blogs/public-cloud-private-cloud-hybrid-cloud-and-on-prem-whats-the-difference/</a:t>
            </a:r>
          </a:p>
        </p:txBody>
      </p:sp>
      <p:sp>
        <p:nvSpPr>
          <p:cNvPr id="4" name="Slide Number Placeholder 3"/>
          <p:cNvSpPr>
            <a:spLocks noGrp="1"/>
          </p:cNvSpPr>
          <p:nvPr>
            <p:ph type="sldNum" sz="quarter" idx="5"/>
          </p:nvPr>
        </p:nvSpPr>
        <p:spPr/>
        <p:txBody>
          <a:bodyPr/>
          <a:lstStyle/>
          <a:p>
            <a:fld id="{225E141B-F66C-41DD-B76B-49EED6802728}" type="slidenum">
              <a:rPr lang="en-US" smtClean="0"/>
              <a:t>69</a:t>
            </a:fld>
            <a:endParaRPr lang="en-US"/>
          </a:p>
        </p:txBody>
      </p:sp>
    </p:spTree>
    <p:extLst>
      <p:ext uri="{BB962C8B-B14F-4D97-AF65-F5344CB8AC3E}">
        <p14:creationId xmlns:p14="http://schemas.microsoft.com/office/powerpoint/2010/main" val="406337666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https://www.educba.com/redis-vs-kafka/</a:t>
            </a:r>
          </a:p>
        </p:txBody>
      </p:sp>
      <p:sp>
        <p:nvSpPr>
          <p:cNvPr id="4" name="Slide Number Placeholder 3"/>
          <p:cNvSpPr>
            <a:spLocks noGrp="1"/>
          </p:cNvSpPr>
          <p:nvPr>
            <p:ph type="sldNum" sz="quarter" idx="5"/>
          </p:nvPr>
        </p:nvSpPr>
        <p:spPr/>
        <p:txBody>
          <a:bodyPr/>
          <a:lstStyle/>
          <a:p>
            <a:fld id="{225E141B-F66C-41DD-B76B-49EED6802728}" type="slidenum">
              <a:rPr lang="en-US" smtClean="0"/>
              <a:t>71</a:t>
            </a:fld>
            <a:endParaRPr lang="en-US"/>
          </a:p>
        </p:txBody>
      </p:sp>
    </p:spTree>
    <p:extLst>
      <p:ext uri="{BB962C8B-B14F-4D97-AF65-F5344CB8AC3E}">
        <p14:creationId xmlns:p14="http://schemas.microsoft.com/office/powerpoint/2010/main" val="344330644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Reference:</a:t>
            </a:r>
          </a:p>
          <a:p>
            <a:r>
              <a:rPr lang="en-US" dirty="0"/>
              <a:t>https://www.redhat.com/files/summit/session-assets/2019/T2E5DB.pdf</a:t>
            </a:r>
          </a:p>
        </p:txBody>
      </p:sp>
      <p:sp>
        <p:nvSpPr>
          <p:cNvPr id="4" name="Slide Number Placeholder 3"/>
          <p:cNvSpPr>
            <a:spLocks noGrp="1"/>
          </p:cNvSpPr>
          <p:nvPr>
            <p:ph type="sldNum" sz="quarter" idx="5"/>
          </p:nvPr>
        </p:nvSpPr>
        <p:spPr/>
        <p:txBody>
          <a:bodyPr/>
          <a:lstStyle/>
          <a:p>
            <a:fld id="{225E141B-F66C-41DD-B76B-49EED6802728}" type="slidenum">
              <a:rPr lang="en-US" smtClean="0"/>
              <a:t>73</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Ceph</a:t>
            </a:r>
            <a:r>
              <a:rPr lang="zh-CN" altLang="en-US" dirty="0"/>
              <a:t>的命名空间是 </a:t>
            </a:r>
            <a:r>
              <a:rPr lang="en-US" altLang="zh-CN" dirty="0"/>
              <a:t>(</a:t>
            </a:r>
            <a:r>
              <a:rPr lang="en-US" dirty="0"/>
              <a:t>Pool, Object)，</a:t>
            </a:r>
            <a:r>
              <a:rPr lang="zh-CN" altLang="en-US" dirty="0"/>
              <a:t>每个</a:t>
            </a:r>
            <a:r>
              <a:rPr lang="en-US" dirty="0"/>
              <a:t>Object</a:t>
            </a:r>
            <a:r>
              <a:rPr lang="zh-CN" altLang="en-US" dirty="0"/>
              <a:t>都会映射到一组</a:t>
            </a:r>
            <a:r>
              <a:rPr lang="en-US" dirty="0"/>
              <a:t>OSD</a:t>
            </a:r>
            <a:r>
              <a:rPr lang="zh-CN" altLang="en-US" dirty="0"/>
              <a:t>中</a:t>
            </a:r>
            <a:r>
              <a:rPr lang="en-US" altLang="zh-CN" dirty="0"/>
              <a:t>(</a:t>
            </a:r>
            <a:r>
              <a:rPr lang="zh-CN" altLang="en-US" dirty="0"/>
              <a:t>由这组</a:t>
            </a:r>
            <a:r>
              <a:rPr lang="en-US" dirty="0"/>
              <a:t>OSD</a:t>
            </a:r>
            <a:r>
              <a:rPr lang="zh-CN" altLang="en-US" dirty="0"/>
              <a:t>保存这个</a:t>
            </a:r>
            <a:r>
              <a:rPr lang="en-US" dirty="0"/>
              <a:t>Object)：</a:t>
            </a:r>
          </a:p>
          <a:p>
            <a:r>
              <a:rPr lang="en-US" dirty="0"/>
              <a:t>(Pool, Object) → (Pool, PG) → OSD set → Disk</a:t>
            </a:r>
          </a:p>
          <a:p>
            <a:endParaRPr lang="en-US" dirty="0"/>
          </a:p>
          <a:p>
            <a:r>
              <a:rPr lang="en-US" dirty="0" err="1"/>
              <a:t>Ceph</a:t>
            </a:r>
            <a:r>
              <a:rPr lang="zh-CN" altLang="en-US" dirty="0"/>
              <a:t>中</a:t>
            </a:r>
            <a:r>
              <a:rPr lang="en-US" dirty="0"/>
              <a:t>Pools</a:t>
            </a:r>
            <a:r>
              <a:rPr lang="zh-CN" altLang="en-US" dirty="0"/>
              <a:t>的属性有：</a:t>
            </a:r>
          </a:p>
          <a:p>
            <a:pPr marL="628650" lvl="1" indent="-171450">
              <a:buFont typeface="Arial" panose="020B0604020202020204" pitchFamily="34" charset="0"/>
              <a:buChar char="•"/>
            </a:pPr>
            <a:r>
              <a:rPr lang="en-US" dirty="0"/>
              <a:t>Object</a:t>
            </a:r>
            <a:r>
              <a:rPr lang="zh-CN" altLang="en-US" dirty="0"/>
              <a:t>的副本数</a:t>
            </a:r>
          </a:p>
          <a:p>
            <a:pPr marL="628650" lvl="1" indent="-171450">
              <a:buFont typeface="Arial" panose="020B0604020202020204" pitchFamily="34" charset="0"/>
              <a:buChar char="•"/>
            </a:pPr>
            <a:r>
              <a:rPr lang="en-US" dirty="0"/>
              <a:t>Placement Groups</a:t>
            </a:r>
            <a:r>
              <a:rPr lang="zh-CN" altLang="en-US" dirty="0"/>
              <a:t>的数量</a:t>
            </a:r>
          </a:p>
          <a:p>
            <a:pPr marL="628650" lvl="1" indent="-171450">
              <a:buFont typeface="Arial" panose="020B0604020202020204" pitchFamily="34" charset="0"/>
              <a:buChar char="•"/>
            </a:pPr>
            <a:r>
              <a:rPr lang="zh-CN" altLang="en-US" dirty="0"/>
              <a:t>所使用的</a:t>
            </a:r>
            <a:r>
              <a:rPr lang="en-US" dirty="0"/>
              <a:t>CRUSH Ruleset</a:t>
            </a:r>
          </a:p>
          <a:p>
            <a:r>
              <a:rPr lang="en-US" dirty="0"/>
              <a:t>(Pool, PG) → OSD set </a:t>
            </a:r>
            <a:r>
              <a:rPr lang="zh-CN" altLang="en-US" dirty="0"/>
              <a:t>的映射由四个因素决定：</a:t>
            </a:r>
          </a:p>
          <a:p>
            <a:endParaRPr lang="zh-CN" altLang="en-US" dirty="0"/>
          </a:p>
          <a:p>
            <a:r>
              <a:rPr lang="en-US" dirty="0"/>
              <a:t>CRUSH</a:t>
            </a:r>
            <a:r>
              <a:rPr lang="zh-CN" altLang="en-US" dirty="0"/>
              <a:t>算法：一种伪随机算法。</a:t>
            </a:r>
          </a:p>
          <a:p>
            <a:r>
              <a:rPr lang="en-US" dirty="0"/>
              <a:t>OSD MAP：</a:t>
            </a:r>
            <a:r>
              <a:rPr lang="zh-CN" altLang="en-US" dirty="0"/>
              <a:t>包含当前所有</a:t>
            </a:r>
            <a:r>
              <a:rPr lang="en-US" dirty="0"/>
              <a:t>Pool</a:t>
            </a:r>
            <a:r>
              <a:rPr lang="zh-CN" altLang="en-US" dirty="0"/>
              <a:t>的状态和所有</a:t>
            </a:r>
            <a:r>
              <a:rPr lang="en-US" dirty="0"/>
              <a:t>OSD</a:t>
            </a:r>
            <a:r>
              <a:rPr lang="zh-CN" altLang="en-US" dirty="0"/>
              <a:t>的状态。</a:t>
            </a:r>
          </a:p>
          <a:p>
            <a:r>
              <a:rPr lang="en-US" dirty="0"/>
              <a:t>CRUSH MAP：</a:t>
            </a:r>
            <a:r>
              <a:rPr lang="zh-CN" altLang="en-US" dirty="0"/>
              <a:t>包含当前磁盘、服务器、机架的层级结构。</a:t>
            </a:r>
          </a:p>
          <a:p>
            <a:r>
              <a:rPr lang="en-US" dirty="0"/>
              <a:t>CRUSH Rules：</a:t>
            </a:r>
            <a:r>
              <a:rPr lang="zh-CN" altLang="en-US" dirty="0"/>
              <a:t>数据映射的策略。这些策略可以灵活的设置</a:t>
            </a:r>
            <a:r>
              <a:rPr lang="en-US" dirty="0"/>
              <a:t>object</a:t>
            </a:r>
            <a:r>
              <a:rPr lang="zh-CN" altLang="en-US" dirty="0"/>
              <a:t>存放的区域。比如可以指定 </a:t>
            </a:r>
            <a:r>
              <a:rPr lang="en-US" dirty="0"/>
              <a:t>pool1</a:t>
            </a:r>
            <a:r>
              <a:rPr lang="zh-CN" altLang="en-US" dirty="0"/>
              <a:t>中所有</a:t>
            </a:r>
            <a:r>
              <a:rPr lang="en-US" dirty="0" err="1"/>
              <a:t>objecst</a:t>
            </a:r>
            <a:r>
              <a:rPr lang="zh-CN" altLang="en-US" dirty="0"/>
              <a:t>放置在机架</a:t>
            </a:r>
            <a:r>
              <a:rPr lang="en-US" altLang="zh-CN" dirty="0"/>
              <a:t>1</a:t>
            </a:r>
            <a:r>
              <a:rPr lang="zh-CN" altLang="en-US" dirty="0"/>
              <a:t>上，所有</a:t>
            </a:r>
            <a:r>
              <a:rPr lang="en-US" dirty="0"/>
              <a:t>objects</a:t>
            </a:r>
            <a:r>
              <a:rPr lang="zh-CN" altLang="en-US" dirty="0"/>
              <a:t>的第</a:t>
            </a:r>
            <a:r>
              <a:rPr lang="en-US" altLang="zh-CN" dirty="0"/>
              <a:t>1</a:t>
            </a:r>
            <a:r>
              <a:rPr lang="zh-CN" altLang="en-US" dirty="0"/>
              <a:t>个副本放置在机架</a:t>
            </a:r>
            <a:r>
              <a:rPr lang="en-US" altLang="zh-CN" dirty="0"/>
              <a:t>1</a:t>
            </a:r>
            <a:r>
              <a:rPr lang="zh-CN" altLang="en-US" dirty="0"/>
              <a:t>上的服务器</a:t>
            </a:r>
            <a:r>
              <a:rPr lang="en-US" dirty="0"/>
              <a:t>A</a:t>
            </a:r>
            <a:r>
              <a:rPr lang="zh-CN" altLang="en-US" dirty="0"/>
              <a:t>上，第</a:t>
            </a:r>
            <a:r>
              <a:rPr lang="en-US" altLang="zh-CN" dirty="0"/>
              <a:t>2</a:t>
            </a:r>
            <a:r>
              <a:rPr lang="zh-CN" altLang="en-US" dirty="0"/>
              <a:t>个副本分布在机架</a:t>
            </a:r>
            <a:r>
              <a:rPr lang="en-US" altLang="zh-CN" dirty="0"/>
              <a:t>1</a:t>
            </a:r>
            <a:r>
              <a:rPr lang="zh-CN" altLang="en-US" dirty="0"/>
              <a:t>上的服务器</a:t>
            </a:r>
            <a:r>
              <a:rPr lang="en-US" dirty="0"/>
              <a:t>B</a:t>
            </a:r>
            <a:r>
              <a:rPr lang="zh-CN" altLang="en-US" dirty="0"/>
              <a:t>上。 </a:t>
            </a:r>
            <a:r>
              <a:rPr lang="en-US" dirty="0"/>
              <a:t>pool2</a:t>
            </a:r>
            <a:r>
              <a:rPr lang="zh-CN" altLang="en-US" dirty="0"/>
              <a:t>中所有的</a:t>
            </a:r>
            <a:r>
              <a:rPr lang="en-US" dirty="0"/>
              <a:t>object</a:t>
            </a:r>
            <a:r>
              <a:rPr lang="zh-CN" altLang="en-US" dirty="0"/>
              <a:t>分布在机架</a:t>
            </a:r>
            <a:r>
              <a:rPr lang="en-US" altLang="zh-CN" dirty="0"/>
              <a:t>2</a:t>
            </a:r>
            <a:r>
              <a:rPr lang="zh-CN" altLang="en-US" dirty="0"/>
              <a:t>、</a:t>
            </a:r>
            <a:r>
              <a:rPr lang="en-US" altLang="zh-CN" dirty="0"/>
              <a:t>3</a:t>
            </a:r>
            <a:r>
              <a:rPr lang="zh-CN" altLang="en-US" dirty="0"/>
              <a:t>、</a:t>
            </a:r>
            <a:r>
              <a:rPr lang="en-US" altLang="zh-CN" dirty="0"/>
              <a:t>4</a:t>
            </a:r>
            <a:r>
              <a:rPr lang="zh-CN" altLang="en-US" dirty="0"/>
              <a:t>上，所有</a:t>
            </a:r>
            <a:r>
              <a:rPr lang="en-US" dirty="0"/>
              <a:t>Object</a:t>
            </a:r>
            <a:r>
              <a:rPr lang="zh-CN" altLang="en-US" dirty="0"/>
              <a:t>的第</a:t>
            </a:r>
            <a:r>
              <a:rPr lang="en-US" altLang="zh-CN" dirty="0"/>
              <a:t>1</a:t>
            </a:r>
            <a:r>
              <a:rPr lang="zh-CN" altLang="en-US" dirty="0"/>
              <a:t>个副本分布在机架</a:t>
            </a:r>
            <a:r>
              <a:rPr lang="en-US" altLang="zh-CN" dirty="0"/>
              <a:t>2</a:t>
            </a:r>
            <a:r>
              <a:rPr lang="zh-CN" altLang="en-US" dirty="0"/>
              <a:t>的服务器上，第</a:t>
            </a:r>
            <a:r>
              <a:rPr lang="en-US" altLang="zh-CN" dirty="0"/>
              <a:t>2</a:t>
            </a:r>
            <a:r>
              <a:rPr lang="zh-CN" altLang="en-US" dirty="0"/>
              <a:t>个副本分布在机架</a:t>
            </a:r>
            <a:r>
              <a:rPr lang="en-US" altLang="zh-CN" dirty="0"/>
              <a:t>3</a:t>
            </a:r>
            <a:r>
              <a:rPr lang="zh-CN" altLang="en-US" dirty="0"/>
              <a:t>的服 器上，第</a:t>
            </a:r>
            <a:r>
              <a:rPr lang="en-US" altLang="zh-CN" dirty="0"/>
              <a:t>3</a:t>
            </a:r>
            <a:r>
              <a:rPr lang="zh-CN" altLang="en-US" dirty="0"/>
              <a:t>个副本分布在机架</a:t>
            </a:r>
            <a:r>
              <a:rPr lang="en-US" altLang="zh-CN" dirty="0"/>
              <a:t>4</a:t>
            </a:r>
            <a:r>
              <a:rPr lang="zh-CN" altLang="en-US" dirty="0"/>
              <a:t>的服务器上。</a:t>
            </a:r>
            <a:endParaRPr lang="en-US" dirty="0"/>
          </a:p>
        </p:txBody>
      </p:sp>
      <p:sp>
        <p:nvSpPr>
          <p:cNvPr id="4" name="Slide Number Placeholder 3"/>
          <p:cNvSpPr>
            <a:spLocks noGrp="1"/>
          </p:cNvSpPr>
          <p:nvPr>
            <p:ph type="sldNum" sz="quarter" idx="5"/>
          </p:nvPr>
        </p:nvSpPr>
        <p:spPr/>
        <p:txBody>
          <a:bodyPr/>
          <a:lstStyle/>
          <a:p>
            <a:fld id="{225E141B-F66C-41DD-B76B-49EED6802728}" type="slidenum">
              <a:rPr lang="en-US" smtClean="0"/>
              <a:t>9</a:t>
            </a:fld>
            <a:endParaRPr lang="en-US"/>
          </a:p>
        </p:txBody>
      </p:sp>
    </p:spTree>
    <p:extLst>
      <p:ext uri="{BB962C8B-B14F-4D97-AF65-F5344CB8AC3E}">
        <p14:creationId xmlns:p14="http://schemas.microsoft.com/office/powerpoint/2010/main" val="17349552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讲重点</a:t>
            </a:r>
            <a:endParaRPr lang="en-US" dirty="0"/>
          </a:p>
          <a:p>
            <a:endParaRPr lang="en-US" dirty="0"/>
          </a:p>
          <a:p>
            <a:r>
              <a:rPr lang="en-US" dirty="0" err="1"/>
              <a:t>C</a:t>
            </a:r>
            <a:r>
              <a:rPr lang="en-US" altLang="zh-CN" dirty="0" err="1"/>
              <a:t>eph</a:t>
            </a:r>
            <a:r>
              <a:rPr lang="zh-CN" altLang="en-US" dirty="0"/>
              <a:t>优化指导</a:t>
            </a:r>
            <a:r>
              <a:rPr lang="en-US" altLang="zh-CN" dirty="0"/>
              <a:t>: https://www.toutiao.com/article/6926405493590245902/?channel=&amp;source=search_tab</a:t>
            </a:r>
          </a:p>
          <a:p>
            <a:r>
              <a:rPr lang="en-US" dirty="0"/>
              <a:t>Execute on OSD nodes and Client node</a:t>
            </a:r>
          </a:p>
          <a:p>
            <a:pPr marL="171450" indent="-171450">
              <a:buFont typeface="Arial" panose="020B0604020202020204" pitchFamily="34" charset="0"/>
              <a:buChar char="•"/>
            </a:pPr>
            <a:r>
              <a:rPr lang="en-US" dirty="0" err="1"/>
              <a:t>cpupower</a:t>
            </a:r>
            <a:r>
              <a:rPr lang="en-US" dirty="0"/>
              <a:t> frequency-set -g performance</a:t>
            </a:r>
          </a:p>
          <a:p>
            <a:pPr marL="171450" indent="-171450">
              <a:buFont typeface="Arial" panose="020B0604020202020204" pitchFamily="34" charset="0"/>
              <a:buChar char="•"/>
            </a:pPr>
            <a:r>
              <a:rPr lang="en-US" dirty="0" err="1"/>
              <a:t>cpupower</a:t>
            </a:r>
            <a:r>
              <a:rPr lang="en-US" dirty="0"/>
              <a:t> idle-set -D 11</a:t>
            </a:r>
          </a:p>
          <a:p>
            <a:pPr marL="171450" indent="-171450">
              <a:buFont typeface="Arial" panose="020B0604020202020204" pitchFamily="34" charset="0"/>
              <a:buChar char="•"/>
            </a:pPr>
            <a:r>
              <a:rPr lang="en-US" dirty="0"/>
              <a:t>echo 3 &gt; /proc/sys/</a:t>
            </a:r>
            <a:r>
              <a:rPr lang="en-US" dirty="0" err="1"/>
              <a:t>vm</a:t>
            </a:r>
            <a:r>
              <a:rPr lang="en-US" dirty="0"/>
              <a:t>/</a:t>
            </a:r>
            <a:r>
              <a:rPr lang="en-US" dirty="0" err="1"/>
              <a:t>drop_caches</a:t>
            </a:r>
            <a:endParaRPr lang="en-US" dirty="0"/>
          </a:p>
        </p:txBody>
      </p:sp>
      <p:sp>
        <p:nvSpPr>
          <p:cNvPr id="4" name="Slide Number Placeholder 3"/>
          <p:cNvSpPr>
            <a:spLocks noGrp="1"/>
          </p:cNvSpPr>
          <p:nvPr>
            <p:ph type="sldNum" sz="quarter" idx="5"/>
          </p:nvPr>
        </p:nvSpPr>
        <p:spPr/>
        <p:txBody>
          <a:bodyPr/>
          <a:lstStyle/>
          <a:p>
            <a:fld id="{225E141B-F66C-41DD-B76B-49EED6802728}" type="slidenum">
              <a:rPr lang="en-US" smtClean="0"/>
              <a:t>10</a:t>
            </a:fld>
            <a:endParaRPr lang="en-US"/>
          </a:p>
        </p:txBody>
      </p:sp>
    </p:spTree>
    <p:extLst>
      <p:ext uri="{BB962C8B-B14F-4D97-AF65-F5344CB8AC3E}">
        <p14:creationId xmlns:p14="http://schemas.microsoft.com/office/powerpoint/2010/main" val="16804803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public </a:t>
            </a:r>
            <a:r>
              <a:rPr lang="en-US" dirty="0" err="1"/>
              <a:t>network：monitor</a:t>
            </a:r>
            <a:r>
              <a:rPr lang="zh-CN" altLang="en-US" dirty="0"/>
              <a:t>与</a:t>
            </a:r>
            <a:r>
              <a:rPr lang="en-US" dirty="0" err="1"/>
              <a:t>osd，client</a:t>
            </a:r>
            <a:r>
              <a:rPr lang="zh-CN" altLang="en-US" dirty="0"/>
              <a:t>与</a:t>
            </a:r>
            <a:r>
              <a:rPr lang="en-US" dirty="0" err="1"/>
              <a:t>monitor，client</a:t>
            </a:r>
            <a:r>
              <a:rPr lang="zh-CN" altLang="en-US" dirty="0"/>
              <a:t>与</a:t>
            </a:r>
            <a:r>
              <a:rPr lang="en-US" dirty="0" err="1"/>
              <a:t>osd</a:t>
            </a:r>
            <a:r>
              <a:rPr lang="zh-CN" altLang="en-US" dirty="0"/>
              <a:t>通信的网络，最好配置为带宽较高的万兆网络；</a:t>
            </a:r>
          </a:p>
          <a:p>
            <a:r>
              <a:rPr lang="en-US" dirty="0"/>
              <a:t>cluster </a:t>
            </a:r>
            <a:r>
              <a:rPr lang="en-US" dirty="0" err="1"/>
              <a:t>network：OSD</a:t>
            </a:r>
            <a:r>
              <a:rPr lang="zh-CN" altLang="en-US" dirty="0"/>
              <a:t>之间通信的网络，一般配置为带宽较高的万兆网络；</a:t>
            </a:r>
            <a:endParaRPr lang="en-US" altLang="zh-CN" dirty="0"/>
          </a:p>
          <a:p>
            <a:r>
              <a:rPr lang="en-US" dirty="0"/>
              <a:t>http://docs.ceph.com/docs/master/rados/configuration/network-config-ref/</a:t>
            </a:r>
          </a:p>
          <a:p>
            <a:endParaRPr lang="en-US" dirty="0"/>
          </a:p>
        </p:txBody>
      </p:sp>
      <p:sp>
        <p:nvSpPr>
          <p:cNvPr id="4" name="Slide Number Placeholder 3"/>
          <p:cNvSpPr>
            <a:spLocks noGrp="1"/>
          </p:cNvSpPr>
          <p:nvPr>
            <p:ph type="sldNum" sz="quarter" idx="5"/>
          </p:nvPr>
        </p:nvSpPr>
        <p:spPr/>
        <p:txBody>
          <a:bodyPr/>
          <a:lstStyle/>
          <a:p>
            <a:fld id="{225E141B-F66C-41DD-B76B-49EED6802728}" type="slidenum">
              <a:rPr lang="en-US" smtClean="0"/>
              <a:t>11</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SDPK, ISA-L and DPDK and RDMA all merged in </a:t>
            </a:r>
            <a:r>
              <a:rPr lang="en-US" dirty="0" err="1"/>
              <a:t>Ceph</a:t>
            </a:r>
            <a:r>
              <a:rPr lang="en-US" dirty="0"/>
              <a:t>.  -DWITH_DPDK=ON -DWITH_SPDK=ON to build</a:t>
            </a:r>
          </a:p>
        </p:txBody>
      </p:sp>
      <p:sp>
        <p:nvSpPr>
          <p:cNvPr id="4" name="Slide Number Placeholder 3"/>
          <p:cNvSpPr>
            <a:spLocks noGrp="1"/>
          </p:cNvSpPr>
          <p:nvPr>
            <p:ph type="sldNum" sz="quarter" idx="5"/>
          </p:nvPr>
        </p:nvSpPr>
        <p:spPr/>
        <p:txBody>
          <a:bodyPr/>
          <a:lstStyle/>
          <a:p>
            <a:fld id="{225E141B-F66C-41DD-B76B-49EED6802728}" type="slidenum">
              <a:rPr lang="en-US" smtClean="0"/>
              <a:t>12</a:t>
            </a:fld>
            <a:endParaRPr lang="en-US"/>
          </a:p>
        </p:txBody>
      </p:sp>
    </p:spTree>
    <p:extLst>
      <p:ext uri="{BB962C8B-B14F-4D97-AF65-F5344CB8AC3E}">
        <p14:creationId xmlns:p14="http://schemas.microsoft.com/office/powerpoint/2010/main" val="23125806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Reference:</a:t>
            </a:r>
          </a:p>
          <a:p>
            <a:r>
              <a:rPr lang="en-US" dirty="0">
                <a:hlinkClick r:id="rId3"/>
              </a:rPr>
              <a:t>Tracing </a:t>
            </a:r>
            <a:r>
              <a:rPr lang="en-US" dirty="0" err="1">
                <a:hlinkClick r:id="rId3"/>
              </a:rPr>
              <a:t>Ceph</a:t>
            </a:r>
            <a:r>
              <a:rPr lang="en-US" dirty="0">
                <a:hlinkClick r:id="rId3"/>
              </a:rPr>
              <a:t> With </a:t>
            </a:r>
            <a:r>
              <a:rPr lang="en-US" dirty="0" err="1">
                <a:hlinkClick r:id="rId3"/>
              </a:rPr>
              <a:t>LTTng</a:t>
            </a:r>
            <a:r>
              <a:rPr lang="en-US" dirty="0">
                <a:hlinkClick r:id="rId3"/>
              </a:rPr>
              <a:t> — </a:t>
            </a:r>
            <a:r>
              <a:rPr lang="en-US" dirty="0" err="1">
                <a:hlinkClick r:id="rId3"/>
              </a:rPr>
              <a:t>Ceph</a:t>
            </a:r>
            <a:r>
              <a:rPr lang="en-US" dirty="0">
                <a:hlinkClick r:id="rId3"/>
              </a:rPr>
              <a:t> Documentation</a:t>
            </a:r>
            <a:endParaRPr lang="en-US" dirty="0"/>
          </a:p>
          <a:p>
            <a:r>
              <a:rPr lang="en-US" dirty="0" err="1"/>
              <a:t>ceph</a:t>
            </a:r>
            <a:r>
              <a:rPr lang="en-US" dirty="0"/>
              <a:t> </a:t>
            </a:r>
            <a:r>
              <a:rPr lang="en-US" dirty="0" err="1"/>
              <a:t>osd</a:t>
            </a:r>
            <a:r>
              <a:rPr lang="en-US" dirty="0"/>
              <a:t> perf</a:t>
            </a:r>
          </a:p>
        </p:txBody>
      </p:sp>
      <p:sp>
        <p:nvSpPr>
          <p:cNvPr id="4" name="Slide Number Placeholder 3"/>
          <p:cNvSpPr>
            <a:spLocks noGrp="1"/>
          </p:cNvSpPr>
          <p:nvPr>
            <p:ph type="sldNum" sz="quarter" idx="5"/>
          </p:nvPr>
        </p:nvSpPr>
        <p:spPr/>
        <p:txBody>
          <a:bodyPr/>
          <a:lstStyle/>
          <a:p>
            <a:fld id="{225E141B-F66C-41DD-B76B-49EED6802728}" type="slidenum">
              <a:rPr lang="en-US" smtClean="0"/>
              <a:t>14</a:t>
            </a:fld>
            <a:endParaRPr lang="en-US"/>
          </a:p>
        </p:txBody>
      </p:sp>
    </p:spTree>
    <p:extLst>
      <p:ext uri="{BB962C8B-B14F-4D97-AF65-F5344CB8AC3E}">
        <p14:creationId xmlns:p14="http://schemas.microsoft.com/office/powerpoint/2010/main" val="31326500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Blue A">
    <p:bg>
      <p:bgPr>
        <a:solidFill>
          <a:srgbClr val="184A86"/>
        </a:solidFill>
        <a:effectLst/>
      </p:bgPr>
    </p:bg>
    <p:spTree>
      <p:nvGrpSpPr>
        <p:cNvPr id="1" name=""/>
        <p:cNvGrpSpPr/>
        <p:nvPr/>
      </p:nvGrpSpPr>
      <p:grpSpPr>
        <a:xfrm>
          <a:off x="0" y="0"/>
          <a:ext cx="0" cy="0"/>
          <a:chOff x="0" y="0"/>
          <a:chExt cx="0" cy="0"/>
        </a:xfrm>
      </p:grpSpPr>
      <p:sp>
        <p:nvSpPr>
          <p:cNvPr id="74" name="Rectangle"/>
          <p:cNvSpPr/>
          <p:nvPr/>
        </p:nvSpPr>
        <p:spPr>
          <a:xfrm>
            <a:off x="1469360" y="0"/>
            <a:ext cx="3430768" cy="5393161"/>
          </a:xfrm>
          <a:prstGeom prst="rect">
            <a:avLst/>
          </a:prstGeom>
          <a:solidFill>
            <a:schemeClr val="accent1"/>
          </a:solidFill>
          <a:ln w="12700">
            <a:miter lim="400000"/>
          </a:ln>
        </p:spPr>
        <p:txBody>
          <a:bodyPr lIns="0" tIns="0" rIns="0" bIns="0" anchor="ctr"/>
          <a:lstStyle/>
          <a:p>
            <a:pPr algn="ctr" defTabSz="41275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sz="1600"/>
          </a:p>
        </p:txBody>
      </p:sp>
      <p:sp>
        <p:nvSpPr>
          <p:cNvPr id="80" name="Square"/>
          <p:cNvSpPr/>
          <p:nvPr/>
        </p:nvSpPr>
        <p:spPr>
          <a:xfrm>
            <a:off x="861107" y="5390896"/>
            <a:ext cx="607299" cy="607299"/>
          </a:xfrm>
          <a:prstGeom prst="rect">
            <a:avLst/>
          </a:prstGeom>
          <a:solidFill>
            <a:schemeClr val="accent1"/>
          </a:solidFill>
          <a:ln w="12700">
            <a:miter lim="400000"/>
          </a:ln>
        </p:spPr>
        <p:txBody>
          <a:bodyPr lIns="0" tIns="0" rIns="0" bIns="0" anchor="ctr"/>
          <a:lstStyle/>
          <a:p>
            <a:pPr algn="ctr" defTabSz="412750">
              <a:lnSpc>
                <a:spcPct val="100000"/>
              </a:lnSpc>
              <a:spcBef>
                <a:spcPts val="0"/>
              </a:spcBef>
              <a:defRPr sz="3200">
                <a:solidFill>
                  <a:srgbClr val="026FC5"/>
                </a:solidFill>
                <a:latin typeface="Helvetica Neue Medium"/>
                <a:ea typeface="Helvetica Neue Medium"/>
                <a:cs typeface="Helvetica Neue Medium"/>
                <a:sym typeface="Helvetica Neue Medium"/>
              </a:defRPr>
            </a:pPr>
            <a:endParaRPr sz="1600"/>
          </a:p>
        </p:txBody>
      </p:sp>
      <p:sp>
        <p:nvSpPr>
          <p:cNvPr id="81" name="Rectangle"/>
          <p:cNvSpPr/>
          <p:nvPr/>
        </p:nvSpPr>
        <p:spPr>
          <a:xfrm>
            <a:off x="576067" y="5108797"/>
            <a:ext cx="286654" cy="282073"/>
          </a:xfrm>
          <a:prstGeom prst="rect">
            <a:avLst/>
          </a:prstGeom>
          <a:solidFill>
            <a:srgbClr val="00C7FD"/>
          </a:solidFill>
          <a:ln w="12700">
            <a:miter lim="400000"/>
          </a:ln>
        </p:spPr>
        <p:txBody>
          <a:bodyPr lIns="0" tIns="0" rIns="0" bIns="0" anchor="ctr"/>
          <a:lstStyle/>
          <a:p>
            <a:pPr algn="ctr" defTabSz="412750">
              <a:lnSpc>
                <a:spcPct val="100000"/>
              </a:lnSpc>
              <a:spcBef>
                <a:spcPts val="0"/>
              </a:spcBef>
              <a:defRPr sz="3200">
                <a:solidFill>
                  <a:srgbClr val="026FC5"/>
                </a:solidFill>
                <a:latin typeface="Helvetica Neue Medium"/>
                <a:ea typeface="Helvetica Neue Medium"/>
                <a:cs typeface="Helvetica Neue Medium"/>
                <a:sym typeface="Helvetica Neue Medium"/>
              </a:defRPr>
            </a:pPr>
            <a:endParaRPr sz="1600"/>
          </a:p>
        </p:txBody>
      </p:sp>
      <p:sp>
        <p:nvSpPr>
          <p:cNvPr id="82" name="Square"/>
          <p:cNvSpPr/>
          <p:nvPr/>
        </p:nvSpPr>
        <p:spPr>
          <a:xfrm>
            <a:off x="861107" y="4952474"/>
            <a:ext cx="157461" cy="157461"/>
          </a:xfrm>
          <a:prstGeom prst="rect">
            <a:avLst/>
          </a:prstGeom>
          <a:solidFill>
            <a:schemeClr val="accent1"/>
          </a:solidFill>
          <a:ln w="12700">
            <a:miter lim="400000"/>
          </a:ln>
        </p:spPr>
        <p:txBody>
          <a:bodyPr lIns="0" tIns="0" rIns="0" bIns="0" anchor="ctr"/>
          <a:lstStyle/>
          <a:p>
            <a:pPr algn="ctr" defTabSz="412750">
              <a:lnSpc>
                <a:spcPct val="100000"/>
              </a:lnSpc>
              <a:spcBef>
                <a:spcPts val="0"/>
              </a:spcBef>
              <a:defRPr sz="3200">
                <a:solidFill>
                  <a:srgbClr val="026FC5"/>
                </a:solidFill>
                <a:latin typeface="Helvetica Neue Medium"/>
                <a:ea typeface="Helvetica Neue Medium"/>
                <a:cs typeface="Helvetica Neue Medium"/>
                <a:sym typeface="Helvetica Neue Medium"/>
              </a:defRPr>
            </a:pPr>
            <a:endParaRPr sz="1600"/>
          </a:p>
        </p:txBody>
      </p:sp>
      <p:sp>
        <p:nvSpPr>
          <p:cNvPr id="31" name="Title Text">
            <a:extLst>
              <a:ext uri="{FF2B5EF4-FFF2-40B4-BE49-F238E27FC236}">
                <a16:creationId xmlns:a16="http://schemas.microsoft.com/office/drawing/2014/main" id="{89FD31ED-4225-F549-987B-028F84979F81}"/>
              </a:ext>
            </a:extLst>
          </p:cNvPr>
          <p:cNvSpPr txBox="1">
            <a:spLocks noGrp="1"/>
          </p:cNvSpPr>
          <p:nvPr>
            <p:ph type="title" hasCustomPrompt="1"/>
          </p:nvPr>
        </p:nvSpPr>
        <p:spPr>
          <a:xfrm>
            <a:off x="1895475" y="3585279"/>
            <a:ext cx="10972801" cy="1091827"/>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noAutofit/>
          </a:bodyPr>
          <a:lstStyle>
            <a:lvl1pPr>
              <a:defRPr sz="7500">
                <a:solidFill>
                  <a:schemeClr val="bg1"/>
                </a:solidFill>
              </a:defRPr>
            </a:lvl1pPr>
          </a:lstStyle>
          <a:p>
            <a:r>
              <a:rPr lang="en-US"/>
              <a:t>75 </a:t>
            </a:r>
            <a:r>
              <a:rPr lang="en-US" err="1"/>
              <a:t>pt</a:t>
            </a:r>
            <a:r>
              <a:rPr lang="en-US"/>
              <a:t> Intel Clear Light</a:t>
            </a:r>
            <a:endParaRPr/>
          </a:p>
        </p:txBody>
      </p:sp>
      <p:sp>
        <p:nvSpPr>
          <p:cNvPr id="17" name="Text Placeholder 2">
            <a:extLst>
              <a:ext uri="{FF2B5EF4-FFF2-40B4-BE49-F238E27FC236}">
                <a16:creationId xmlns:a16="http://schemas.microsoft.com/office/drawing/2014/main" id="{75379059-B28C-483A-9CD1-B3EB81874AEC}"/>
              </a:ext>
            </a:extLst>
          </p:cNvPr>
          <p:cNvSpPr>
            <a:spLocks noGrp="1"/>
          </p:cNvSpPr>
          <p:nvPr>
            <p:ph type="body" sz="quarter" idx="25" hasCustomPrompt="1"/>
          </p:nvPr>
        </p:nvSpPr>
        <p:spPr>
          <a:xfrm>
            <a:off x="1895475" y="3182315"/>
            <a:ext cx="10296524" cy="304800"/>
          </a:xfrm>
        </p:spPr>
        <p:txBody>
          <a:bodyPr>
            <a:normAutofit/>
          </a:bodyPr>
          <a:lstStyle>
            <a:lvl1pPr marL="0" indent="0">
              <a:buNone/>
              <a:defRPr sz="1600" b="1" i="0">
                <a:solidFill>
                  <a:srgbClr val="00C7FD"/>
                </a:solidFill>
                <a:latin typeface="Intel Clear" panose="020B0604020203020204" pitchFamily="34" charset="0"/>
                <a:ea typeface="Intel Clear" panose="020B0604020203020204" pitchFamily="34" charset="0"/>
                <a:cs typeface="Intel Clear" panose="020B0604020203020204" pitchFamily="34" charset="0"/>
              </a:defRPr>
            </a:lvl1pPr>
          </a:lstStyle>
          <a:p>
            <a:r>
              <a:rPr lang="en-US"/>
              <a:t>16pt Intel Clear Bold Intro:</a:t>
            </a:r>
          </a:p>
        </p:txBody>
      </p:sp>
      <p:sp>
        <p:nvSpPr>
          <p:cNvPr id="18" name="Text Placeholder 6">
            <a:extLst>
              <a:ext uri="{FF2B5EF4-FFF2-40B4-BE49-F238E27FC236}">
                <a16:creationId xmlns:a16="http://schemas.microsoft.com/office/drawing/2014/main" id="{BEFC1083-9176-4B55-B8AB-9F31A213ED26}"/>
              </a:ext>
            </a:extLst>
          </p:cNvPr>
          <p:cNvSpPr>
            <a:spLocks noGrp="1"/>
          </p:cNvSpPr>
          <p:nvPr>
            <p:ph type="body" sz="quarter" idx="27" hasCustomPrompt="1"/>
          </p:nvPr>
        </p:nvSpPr>
        <p:spPr>
          <a:xfrm>
            <a:off x="1908348" y="4778609"/>
            <a:ext cx="10283651" cy="326776"/>
          </a:xfrm>
        </p:spPr>
        <p:txBody>
          <a:bodyPr>
            <a:normAutofit/>
          </a:bodyPr>
          <a:lstStyle>
            <a:lvl1pPr marL="0" indent="0">
              <a:buNone/>
              <a:defRPr sz="1800" b="0" i="0">
                <a:solidFill>
                  <a:schemeClr val="bg1"/>
                </a:solidFill>
                <a:latin typeface="Intel Clear" panose="020B0604020203020204" pitchFamily="34" charset="0"/>
                <a:ea typeface="Intel Clear" panose="020B0604020203020204" pitchFamily="34" charset="0"/>
                <a:cs typeface="Intel Clear" panose="020B0604020203020204" pitchFamily="34" charset="0"/>
              </a:defRPr>
            </a:lvl1pPr>
          </a:lstStyle>
          <a:p>
            <a:r>
              <a:rPr lang="en-US"/>
              <a:t>18pt Intel Clear Subhead, Date, Etc.</a:t>
            </a:r>
          </a:p>
        </p:txBody>
      </p:sp>
      <p:grpSp>
        <p:nvGrpSpPr>
          <p:cNvPr id="9" name="Group 8">
            <a:extLst>
              <a:ext uri="{FF2B5EF4-FFF2-40B4-BE49-F238E27FC236}">
                <a16:creationId xmlns:a16="http://schemas.microsoft.com/office/drawing/2014/main" id="{698DF977-78B3-4C00-9E43-1223CD667932}"/>
              </a:ext>
            </a:extLst>
          </p:cNvPr>
          <p:cNvGrpSpPr/>
          <p:nvPr userDrawn="1"/>
        </p:nvGrpSpPr>
        <p:grpSpPr>
          <a:xfrm>
            <a:off x="1468406" y="5995719"/>
            <a:ext cx="1059754" cy="396801"/>
            <a:chOff x="1314450" y="6391094"/>
            <a:chExt cx="1123377" cy="420623"/>
          </a:xfrm>
        </p:grpSpPr>
        <p:sp>
          <p:nvSpPr>
            <p:cNvPr id="5" name="Freeform: Shape 4">
              <a:extLst>
                <a:ext uri="{FF2B5EF4-FFF2-40B4-BE49-F238E27FC236}">
                  <a16:creationId xmlns:a16="http://schemas.microsoft.com/office/drawing/2014/main" id="{78F73C8D-05B1-4270-85FA-B1FD37A25A06}"/>
                </a:ext>
              </a:extLst>
            </p:cNvPr>
            <p:cNvSpPr/>
            <p:nvPr/>
          </p:nvSpPr>
          <p:spPr>
            <a:xfrm>
              <a:off x="1314450" y="6396809"/>
              <a:ext cx="78581" cy="78581"/>
            </a:xfrm>
            <a:custGeom>
              <a:avLst/>
              <a:gdLst>
                <a:gd name="connsiteX0" fmla="*/ 0 w 78581"/>
                <a:gd name="connsiteY0" fmla="*/ 0 h 78581"/>
                <a:gd name="connsiteX1" fmla="*/ 78581 w 78581"/>
                <a:gd name="connsiteY1" fmla="*/ 0 h 78581"/>
                <a:gd name="connsiteX2" fmla="*/ 78581 w 78581"/>
                <a:gd name="connsiteY2" fmla="*/ 78581 h 78581"/>
                <a:gd name="connsiteX3" fmla="*/ 0 w 78581"/>
                <a:gd name="connsiteY3" fmla="*/ 78581 h 78581"/>
              </a:gdLst>
              <a:ahLst/>
              <a:cxnLst>
                <a:cxn ang="0">
                  <a:pos x="connsiteX0" y="connsiteY0"/>
                </a:cxn>
                <a:cxn ang="0">
                  <a:pos x="connsiteX1" y="connsiteY1"/>
                </a:cxn>
                <a:cxn ang="0">
                  <a:pos x="connsiteX2" y="connsiteY2"/>
                </a:cxn>
                <a:cxn ang="0">
                  <a:pos x="connsiteX3" y="connsiteY3"/>
                </a:cxn>
              </a:cxnLst>
              <a:rect l="l" t="t" r="r" b="b"/>
              <a:pathLst>
                <a:path w="78581" h="78581">
                  <a:moveTo>
                    <a:pt x="0" y="0"/>
                  </a:moveTo>
                  <a:lnTo>
                    <a:pt x="78581" y="0"/>
                  </a:lnTo>
                  <a:lnTo>
                    <a:pt x="78581" y="78581"/>
                  </a:lnTo>
                  <a:lnTo>
                    <a:pt x="0" y="78581"/>
                  </a:lnTo>
                  <a:close/>
                </a:path>
              </a:pathLst>
            </a:custGeom>
            <a:solidFill>
              <a:srgbClr val="00B2E3"/>
            </a:solidFill>
            <a:ln w="9525" cap="flat">
              <a:noFill/>
              <a:prstDash val="solid"/>
              <a:miter/>
            </a:ln>
          </p:spPr>
          <p:txBody>
            <a:bodyPr rtlCol="0" anchor="ctr"/>
            <a:lstStyle/>
            <a:p>
              <a:endParaRPr lang="en-US"/>
            </a:p>
          </p:txBody>
        </p:sp>
        <p:sp>
          <p:nvSpPr>
            <p:cNvPr id="6" name="Freeform: Shape 5">
              <a:extLst>
                <a:ext uri="{FF2B5EF4-FFF2-40B4-BE49-F238E27FC236}">
                  <a16:creationId xmlns:a16="http://schemas.microsoft.com/office/drawing/2014/main" id="{FC6580CA-6E37-4F04-8FAD-D6491FEE8CE6}"/>
                </a:ext>
              </a:extLst>
            </p:cNvPr>
            <p:cNvSpPr/>
            <p:nvPr/>
          </p:nvSpPr>
          <p:spPr>
            <a:xfrm>
              <a:off x="1316545" y="6391094"/>
              <a:ext cx="995171" cy="420623"/>
            </a:xfrm>
            <a:custGeom>
              <a:avLst/>
              <a:gdLst>
                <a:gd name="connsiteX0" fmla="*/ 74486 w 995171"/>
                <a:gd name="connsiteY0" fmla="*/ 131921 h 420623"/>
                <a:gd name="connsiteX1" fmla="*/ 0 w 995171"/>
                <a:gd name="connsiteY1" fmla="*/ 131921 h 420623"/>
                <a:gd name="connsiteX2" fmla="*/ 0 w 995171"/>
                <a:gd name="connsiteY2" fmla="*/ 414719 h 420623"/>
                <a:gd name="connsiteX3" fmla="*/ 74486 w 995171"/>
                <a:gd name="connsiteY3" fmla="*/ 414719 h 420623"/>
                <a:gd name="connsiteX4" fmla="*/ 74486 w 995171"/>
                <a:gd name="connsiteY4" fmla="*/ 131921 h 420623"/>
                <a:gd name="connsiteX5" fmla="*/ 568262 w 995171"/>
                <a:gd name="connsiteY5" fmla="*/ 417576 h 420623"/>
                <a:gd name="connsiteX6" fmla="*/ 568262 w 995171"/>
                <a:gd name="connsiteY6" fmla="*/ 348234 h 420623"/>
                <a:gd name="connsiteX7" fmla="*/ 541306 w 995171"/>
                <a:gd name="connsiteY7" fmla="*/ 346520 h 420623"/>
                <a:gd name="connsiteX8" fmla="*/ 523780 w 995171"/>
                <a:gd name="connsiteY8" fmla="*/ 338804 h 420623"/>
                <a:gd name="connsiteX9" fmla="*/ 516065 w 995171"/>
                <a:gd name="connsiteY9" fmla="*/ 321945 h 420623"/>
                <a:gd name="connsiteX10" fmla="*/ 514350 w 995171"/>
                <a:gd name="connsiteY10" fmla="*/ 294608 h 420623"/>
                <a:gd name="connsiteX11" fmla="*/ 514350 w 995171"/>
                <a:gd name="connsiteY11" fmla="*/ 195644 h 420623"/>
                <a:gd name="connsiteX12" fmla="*/ 568262 w 995171"/>
                <a:gd name="connsiteY12" fmla="*/ 195644 h 420623"/>
                <a:gd name="connsiteX13" fmla="*/ 568262 w 995171"/>
                <a:gd name="connsiteY13" fmla="*/ 131921 h 420623"/>
                <a:gd name="connsiteX14" fmla="*/ 514350 w 995171"/>
                <a:gd name="connsiteY14" fmla="*/ 131921 h 420623"/>
                <a:gd name="connsiteX15" fmla="*/ 514350 w 995171"/>
                <a:gd name="connsiteY15" fmla="*/ 21812 h 420623"/>
                <a:gd name="connsiteX16" fmla="*/ 439865 w 995171"/>
                <a:gd name="connsiteY16" fmla="*/ 21812 h 420623"/>
                <a:gd name="connsiteX17" fmla="*/ 439865 w 995171"/>
                <a:gd name="connsiteY17" fmla="*/ 295180 h 420623"/>
                <a:gd name="connsiteX18" fmla="*/ 445865 w 995171"/>
                <a:gd name="connsiteY18" fmla="*/ 353473 h 420623"/>
                <a:gd name="connsiteX19" fmla="*/ 465677 w 995171"/>
                <a:gd name="connsiteY19" fmla="*/ 391001 h 420623"/>
                <a:gd name="connsiteX20" fmla="*/ 502063 w 995171"/>
                <a:gd name="connsiteY20" fmla="*/ 411385 h 420623"/>
                <a:gd name="connsiteX21" fmla="*/ 558927 w 995171"/>
                <a:gd name="connsiteY21" fmla="*/ 417671 h 420623"/>
                <a:gd name="connsiteX22" fmla="*/ 568262 w 995171"/>
                <a:gd name="connsiteY22" fmla="*/ 417671 h 420623"/>
                <a:gd name="connsiteX23" fmla="*/ 995172 w 995171"/>
                <a:gd name="connsiteY23" fmla="*/ 0 h 420623"/>
                <a:gd name="connsiteX24" fmla="*/ 920687 w 995171"/>
                <a:gd name="connsiteY24" fmla="*/ 0 h 420623"/>
                <a:gd name="connsiteX25" fmla="*/ 920687 w 995171"/>
                <a:gd name="connsiteY25" fmla="*/ 414719 h 420623"/>
                <a:gd name="connsiteX26" fmla="*/ 995172 w 995171"/>
                <a:gd name="connsiteY26" fmla="*/ 414719 h 420623"/>
                <a:gd name="connsiteX27" fmla="*/ 995172 w 995171"/>
                <a:gd name="connsiteY27" fmla="*/ 0 h 420623"/>
                <a:gd name="connsiteX28" fmla="*/ 367951 w 995171"/>
                <a:gd name="connsiteY28" fmla="*/ 159830 h 420623"/>
                <a:gd name="connsiteX29" fmla="*/ 281273 w 995171"/>
                <a:gd name="connsiteY29" fmla="*/ 126206 h 420623"/>
                <a:gd name="connsiteX30" fmla="*/ 232410 w 995171"/>
                <a:gd name="connsiteY30" fmla="*/ 137065 h 420623"/>
                <a:gd name="connsiteX31" fmla="*/ 195358 w 995171"/>
                <a:gd name="connsiteY31" fmla="*/ 167259 h 420623"/>
                <a:gd name="connsiteX32" fmla="*/ 191262 w 995171"/>
                <a:gd name="connsiteY32" fmla="*/ 172498 h 420623"/>
                <a:gd name="connsiteX33" fmla="*/ 191262 w 995171"/>
                <a:gd name="connsiteY33" fmla="*/ 167831 h 420623"/>
                <a:gd name="connsiteX34" fmla="*/ 191262 w 995171"/>
                <a:gd name="connsiteY34" fmla="*/ 132017 h 420623"/>
                <a:gd name="connsiteX35" fmla="*/ 117920 w 995171"/>
                <a:gd name="connsiteY35" fmla="*/ 132017 h 420623"/>
                <a:gd name="connsiteX36" fmla="*/ 117920 w 995171"/>
                <a:gd name="connsiteY36" fmla="*/ 414814 h 420623"/>
                <a:gd name="connsiteX37" fmla="*/ 191929 w 995171"/>
                <a:gd name="connsiteY37" fmla="*/ 414814 h 420623"/>
                <a:gd name="connsiteX38" fmla="*/ 191929 w 995171"/>
                <a:gd name="connsiteY38" fmla="*/ 264128 h 420623"/>
                <a:gd name="connsiteX39" fmla="*/ 192024 w 995171"/>
                <a:gd name="connsiteY39" fmla="*/ 274606 h 420623"/>
                <a:gd name="connsiteX40" fmla="*/ 192119 w 995171"/>
                <a:gd name="connsiteY40" fmla="*/ 269558 h 420623"/>
                <a:gd name="connsiteX41" fmla="*/ 211741 w 995171"/>
                <a:gd name="connsiteY41" fmla="*/ 210884 h 420623"/>
                <a:gd name="connsiteX42" fmla="*/ 258985 w 995171"/>
                <a:gd name="connsiteY42" fmla="*/ 190786 h 420623"/>
                <a:gd name="connsiteX43" fmla="*/ 307753 w 995171"/>
                <a:gd name="connsiteY43" fmla="*/ 210407 h 420623"/>
                <a:gd name="connsiteX44" fmla="*/ 323945 w 995171"/>
                <a:gd name="connsiteY44" fmla="*/ 264605 h 420623"/>
                <a:gd name="connsiteX45" fmla="*/ 323945 w 995171"/>
                <a:gd name="connsiteY45" fmla="*/ 264605 h 420623"/>
                <a:gd name="connsiteX46" fmla="*/ 323945 w 995171"/>
                <a:gd name="connsiteY46" fmla="*/ 265176 h 420623"/>
                <a:gd name="connsiteX47" fmla="*/ 323945 w 995171"/>
                <a:gd name="connsiteY47" fmla="*/ 265271 h 420623"/>
                <a:gd name="connsiteX48" fmla="*/ 323945 w 995171"/>
                <a:gd name="connsiteY48" fmla="*/ 414814 h 420623"/>
                <a:gd name="connsiteX49" fmla="*/ 399098 w 995171"/>
                <a:gd name="connsiteY49" fmla="*/ 414814 h 420623"/>
                <a:gd name="connsiteX50" fmla="*/ 399098 w 995171"/>
                <a:gd name="connsiteY50" fmla="*/ 254222 h 420623"/>
                <a:gd name="connsiteX51" fmla="*/ 367951 w 995171"/>
                <a:gd name="connsiteY51" fmla="*/ 159830 h 420623"/>
                <a:gd name="connsiteX52" fmla="*/ 881825 w 995171"/>
                <a:gd name="connsiteY52" fmla="*/ 272796 h 420623"/>
                <a:gd name="connsiteX53" fmla="*/ 871061 w 995171"/>
                <a:gd name="connsiteY53" fmla="*/ 215646 h 420623"/>
                <a:gd name="connsiteX54" fmla="*/ 841057 w 995171"/>
                <a:gd name="connsiteY54" fmla="*/ 168974 h 420623"/>
                <a:gd name="connsiteX55" fmla="*/ 794957 w 995171"/>
                <a:gd name="connsiteY55" fmla="*/ 137636 h 420623"/>
                <a:gd name="connsiteX56" fmla="*/ 735806 w 995171"/>
                <a:gd name="connsiteY56" fmla="*/ 126302 h 420623"/>
                <a:gd name="connsiteX57" fmla="*/ 678371 w 995171"/>
                <a:gd name="connsiteY57" fmla="*/ 137922 h 420623"/>
                <a:gd name="connsiteX58" fmla="*/ 631698 w 995171"/>
                <a:gd name="connsiteY58" fmla="*/ 169355 h 420623"/>
                <a:gd name="connsiteX59" fmla="*/ 600266 w 995171"/>
                <a:gd name="connsiteY59" fmla="*/ 216027 h 420623"/>
                <a:gd name="connsiteX60" fmla="*/ 588645 w 995171"/>
                <a:gd name="connsiteY60" fmla="*/ 273463 h 420623"/>
                <a:gd name="connsiteX61" fmla="*/ 599694 w 995171"/>
                <a:gd name="connsiteY61" fmla="*/ 330899 h 420623"/>
                <a:gd name="connsiteX62" fmla="*/ 630269 w 995171"/>
                <a:gd name="connsiteY62" fmla="*/ 377571 h 420623"/>
                <a:gd name="connsiteX63" fmla="*/ 677513 w 995171"/>
                <a:gd name="connsiteY63" fmla="*/ 409004 h 420623"/>
                <a:gd name="connsiteX64" fmla="*/ 738092 w 995171"/>
                <a:gd name="connsiteY64" fmla="*/ 420624 h 420623"/>
                <a:gd name="connsiteX65" fmla="*/ 863918 w 995171"/>
                <a:gd name="connsiteY65" fmla="*/ 365093 h 420623"/>
                <a:gd name="connsiteX66" fmla="*/ 810292 w 995171"/>
                <a:gd name="connsiteY66" fmla="*/ 324231 h 420623"/>
                <a:gd name="connsiteX67" fmla="*/ 738664 w 995171"/>
                <a:gd name="connsiteY67" fmla="*/ 355854 h 420623"/>
                <a:gd name="connsiteX68" fmla="*/ 687229 w 995171"/>
                <a:gd name="connsiteY68" fmla="*/ 341376 h 420623"/>
                <a:gd name="connsiteX69" fmla="*/ 660368 w 995171"/>
                <a:gd name="connsiteY69" fmla="*/ 302133 h 420623"/>
                <a:gd name="connsiteX70" fmla="*/ 659606 w 995171"/>
                <a:gd name="connsiteY70" fmla="*/ 299466 h 420623"/>
                <a:gd name="connsiteX71" fmla="*/ 881825 w 995171"/>
                <a:gd name="connsiteY71" fmla="*/ 299466 h 420623"/>
                <a:gd name="connsiteX72" fmla="*/ 881825 w 995171"/>
                <a:gd name="connsiteY72" fmla="*/ 272796 h 420623"/>
                <a:gd name="connsiteX73" fmla="*/ 660368 w 995171"/>
                <a:gd name="connsiteY73" fmla="*/ 246793 h 420623"/>
                <a:gd name="connsiteX74" fmla="*/ 735330 w 995171"/>
                <a:gd name="connsiteY74" fmla="*/ 189929 h 420623"/>
                <a:gd name="connsiteX75" fmla="*/ 810387 w 995171"/>
                <a:gd name="connsiteY75" fmla="*/ 246698 h 420623"/>
                <a:gd name="connsiteX76" fmla="*/ 660368 w 995171"/>
                <a:gd name="connsiteY76" fmla="*/ 246793 h 420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995171" h="420623">
                  <a:moveTo>
                    <a:pt x="74486" y="131921"/>
                  </a:moveTo>
                  <a:lnTo>
                    <a:pt x="0" y="131921"/>
                  </a:lnTo>
                  <a:lnTo>
                    <a:pt x="0" y="414719"/>
                  </a:lnTo>
                  <a:lnTo>
                    <a:pt x="74486" y="414719"/>
                  </a:lnTo>
                  <a:lnTo>
                    <a:pt x="74486" y="131921"/>
                  </a:lnTo>
                  <a:close/>
                  <a:moveTo>
                    <a:pt x="568262" y="417576"/>
                  </a:moveTo>
                  <a:lnTo>
                    <a:pt x="568262" y="348234"/>
                  </a:lnTo>
                  <a:cubicBezTo>
                    <a:pt x="557308" y="348139"/>
                    <a:pt x="548259" y="347567"/>
                    <a:pt x="541306" y="346520"/>
                  </a:cubicBezTo>
                  <a:cubicBezTo>
                    <a:pt x="533591" y="345281"/>
                    <a:pt x="527685" y="342710"/>
                    <a:pt x="523780" y="338804"/>
                  </a:cubicBezTo>
                  <a:cubicBezTo>
                    <a:pt x="519875" y="334899"/>
                    <a:pt x="517303" y="329184"/>
                    <a:pt x="516065" y="321945"/>
                  </a:cubicBezTo>
                  <a:cubicBezTo>
                    <a:pt x="514922" y="314992"/>
                    <a:pt x="514350" y="305753"/>
                    <a:pt x="514350" y="294608"/>
                  </a:cubicBezTo>
                  <a:lnTo>
                    <a:pt x="514350" y="195644"/>
                  </a:lnTo>
                  <a:lnTo>
                    <a:pt x="568262" y="195644"/>
                  </a:lnTo>
                  <a:lnTo>
                    <a:pt x="568262" y="131921"/>
                  </a:lnTo>
                  <a:lnTo>
                    <a:pt x="514350" y="131921"/>
                  </a:lnTo>
                  <a:lnTo>
                    <a:pt x="514350" y="21812"/>
                  </a:lnTo>
                  <a:lnTo>
                    <a:pt x="439865" y="21812"/>
                  </a:lnTo>
                  <a:lnTo>
                    <a:pt x="439865" y="295180"/>
                  </a:lnTo>
                  <a:cubicBezTo>
                    <a:pt x="439865" y="318230"/>
                    <a:pt x="441865" y="337852"/>
                    <a:pt x="445865" y="353473"/>
                  </a:cubicBezTo>
                  <a:cubicBezTo>
                    <a:pt x="449771" y="368903"/>
                    <a:pt x="456438" y="381572"/>
                    <a:pt x="465677" y="391001"/>
                  </a:cubicBezTo>
                  <a:cubicBezTo>
                    <a:pt x="474917" y="400431"/>
                    <a:pt x="487204" y="407289"/>
                    <a:pt x="502063" y="411385"/>
                  </a:cubicBezTo>
                  <a:cubicBezTo>
                    <a:pt x="517112" y="415481"/>
                    <a:pt x="536258" y="417671"/>
                    <a:pt x="558927" y="417671"/>
                  </a:cubicBezTo>
                  <a:lnTo>
                    <a:pt x="568262" y="417671"/>
                  </a:lnTo>
                  <a:close/>
                  <a:moveTo>
                    <a:pt x="995172" y="0"/>
                  </a:moveTo>
                  <a:lnTo>
                    <a:pt x="920687" y="0"/>
                  </a:lnTo>
                  <a:lnTo>
                    <a:pt x="920687" y="414719"/>
                  </a:lnTo>
                  <a:lnTo>
                    <a:pt x="995172" y="414719"/>
                  </a:lnTo>
                  <a:lnTo>
                    <a:pt x="995172" y="0"/>
                  </a:lnTo>
                  <a:close/>
                  <a:moveTo>
                    <a:pt x="367951" y="159830"/>
                  </a:moveTo>
                  <a:cubicBezTo>
                    <a:pt x="347282" y="137541"/>
                    <a:pt x="318135" y="126206"/>
                    <a:pt x="281273" y="126206"/>
                  </a:cubicBezTo>
                  <a:cubicBezTo>
                    <a:pt x="263462" y="126206"/>
                    <a:pt x="247079" y="129921"/>
                    <a:pt x="232410" y="137065"/>
                  </a:cubicBezTo>
                  <a:cubicBezTo>
                    <a:pt x="217742" y="144304"/>
                    <a:pt x="205264" y="154496"/>
                    <a:pt x="195358" y="167259"/>
                  </a:cubicBezTo>
                  <a:lnTo>
                    <a:pt x="191262" y="172498"/>
                  </a:lnTo>
                  <a:lnTo>
                    <a:pt x="191262" y="167831"/>
                  </a:lnTo>
                  <a:lnTo>
                    <a:pt x="191262" y="132017"/>
                  </a:lnTo>
                  <a:lnTo>
                    <a:pt x="117920" y="132017"/>
                  </a:lnTo>
                  <a:lnTo>
                    <a:pt x="117920" y="414814"/>
                  </a:lnTo>
                  <a:lnTo>
                    <a:pt x="191929" y="414814"/>
                  </a:lnTo>
                  <a:lnTo>
                    <a:pt x="191929" y="264128"/>
                  </a:lnTo>
                  <a:lnTo>
                    <a:pt x="192024" y="274606"/>
                  </a:lnTo>
                  <a:cubicBezTo>
                    <a:pt x="192024" y="272891"/>
                    <a:pt x="192024" y="271177"/>
                    <a:pt x="192119" y="269558"/>
                  </a:cubicBezTo>
                  <a:cubicBezTo>
                    <a:pt x="192881" y="243173"/>
                    <a:pt x="199454" y="223456"/>
                    <a:pt x="211741" y="210884"/>
                  </a:cubicBezTo>
                  <a:cubicBezTo>
                    <a:pt x="224790" y="197549"/>
                    <a:pt x="240697" y="190786"/>
                    <a:pt x="258985" y="190786"/>
                  </a:cubicBezTo>
                  <a:cubicBezTo>
                    <a:pt x="280511" y="190786"/>
                    <a:pt x="296894" y="197358"/>
                    <a:pt x="307753" y="210407"/>
                  </a:cubicBezTo>
                  <a:cubicBezTo>
                    <a:pt x="318421" y="223171"/>
                    <a:pt x="323850" y="241364"/>
                    <a:pt x="323945" y="264605"/>
                  </a:cubicBezTo>
                  <a:lnTo>
                    <a:pt x="323945" y="264605"/>
                  </a:lnTo>
                  <a:lnTo>
                    <a:pt x="323945" y="265176"/>
                  </a:lnTo>
                  <a:lnTo>
                    <a:pt x="323945" y="265271"/>
                  </a:lnTo>
                  <a:lnTo>
                    <a:pt x="323945" y="414814"/>
                  </a:lnTo>
                  <a:lnTo>
                    <a:pt x="399098" y="414814"/>
                  </a:lnTo>
                  <a:lnTo>
                    <a:pt x="399098" y="254222"/>
                  </a:lnTo>
                  <a:cubicBezTo>
                    <a:pt x="399193" y="213931"/>
                    <a:pt x="388620" y="182118"/>
                    <a:pt x="367951" y="159830"/>
                  </a:cubicBezTo>
                  <a:moveTo>
                    <a:pt x="881825" y="272796"/>
                  </a:moveTo>
                  <a:cubicBezTo>
                    <a:pt x="881825" y="252508"/>
                    <a:pt x="878205" y="233267"/>
                    <a:pt x="871061" y="215646"/>
                  </a:cubicBezTo>
                  <a:cubicBezTo>
                    <a:pt x="863918" y="198025"/>
                    <a:pt x="853821" y="182309"/>
                    <a:pt x="841057" y="168974"/>
                  </a:cubicBezTo>
                  <a:cubicBezTo>
                    <a:pt x="828294" y="155639"/>
                    <a:pt x="812768" y="145066"/>
                    <a:pt x="794957" y="137636"/>
                  </a:cubicBezTo>
                  <a:cubicBezTo>
                    <a:pt x="777145" y="130112"/>
                    <a:pt x="757238" y="126302"/>
                    <a:pt x="735806" y="126302"/>
                  </a:cubicBezTo>
                  <a:cubicBezTo>
                    <a:pt x="715518" y="126302"/>
                    <a:pt x="696182" y="130207"/>
                    <a:pt x="678371" y="137922"/>
                  </a:cubicBezTo>
                  <a:cubicBezTo>
                    <a:pt x="660559" y="145637"/>
                    <a:pt x="644843" y="156210"/>
                    <a:pt x="631698" y="169355"/>
                  </a:cubicBezTo>
                  <a:cubicBezTo>
                    <a:pt x="618554" y="182499"/>
                    <a:pt x="607981" y="198215"/>
                    <a:pt x="600266" y="216027"/>
                  </a:cubicBezTo>
                  <a:cubicBezTo>
                    <a:pt x="592550" y="233839"/>
                    <a:pt x="588645" y="253175"/>
                    <a:pt x="588645" y="273463"/>
                  </a:cubicBezTo>
                  <a:cubicBezTo>
                    <a:pt x="588645" y="293751"/>
                    <a:pt x="592360" y="313087"/>
                    <a:pt x="599694" y="330899"/>
                  </a:cubicBezTo>
                  <a:cubicBezTo>
                    <a:pt x="607028" y="348710"/>
                    <a:pt x="617315" y="364426"/>
                    <a:pt x="630269" y="377571"/>
                  </a:cubicBezTo>
                  <a:cubicBezTo>
                    <a:pt x="643223" y="390716"/>
                    <a:pt x="659130" y="401288"/>
                    <a:pt x="677513" y="409004"/>
                  </a:cubicBezTo>
                  <a:cubicBezTo>
                    <a:pt x="695897" y="416719"/>
                    <a:pt x="716280" y="420624"/>
                    <a:pt x="738092" y="420624"/>
                  </a:cubicBezTo>
                  <a:cubicBezTo>
                    <a:pt x="801148" y="420624"/>
                    <a:pt x="840391" y="391954"/>
                    <a:pt x="863918" y="365093"/>
                  </a:cubicBezTo>
                  <a:lnTo>
                    <a:pt x="810292" y="324231"/>
                  </a:lnTo>
                  <a:cubicBezTo>
                    <a:pt x="798957" y="337661"/>
                    <a:pt x="772192" y="355854"/>
                    <a:pt x="738664" y="355854"/>
                  </a:cubicBezTo>
                  <a:cubicBezTo>
                    <a:pt x="717614" y="355854"/>
                    <a:pt x="700373" y="350996"/>
                    <a:pt x="687229" y="341376"/>
                  </a:cubicBezTo>
                  <a:cubicBezTo>
                    <a:pt x="674084" y="331756"/>
                    <a:pt x="665036" y="318611"/>
                    <a:pt x="660368" y="302133"/>
                  </a:cubicBezTo>
                  <a:lnTo>
                    <a:pt x="659606" y="299466"/>
                  </a:lnTo>
                  <a:lnTo>
                    <a:pt x="881825" y="299466"/>
                  </a:lnTo>
                  <a:lnTo>
                    <a:pt x="881825" y="272796"/>
                  </a:lnTo>
                  <a:close/>
                  <a:moveTo>
                    <a:pt x="660368" y="246793"/>
                  </a:moveTo>
                  <a:cubicBezTo>
                    <a:pt x="660368" y="226124"/>
                    <a:pt x="684086" y="189929"/>
                    <a:pt x="735330" y="189929"/>
                  </a:cubicBezTo>
                  <a:cubicBezTo>
                    <a:pt x="786575" y="189929"/>
                    <a:pt x="810387" y="226028"/>
                    <a:pt x="810387" y="246698"/>
                  </a:cubicBezTo>
                  <a:lnTo>
                    <a:pt x="660368" y="246793"/>
                  </a:lnTo>
                  <a:close/>
                </a:path>
              </a:pathLst>
            </a:custGeom>
            <a:solidFill>
              <a:srgbClr val="FFFFFF"/>
            </a:solidFill>
            <a:ln w="9525"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1C614C49-972F-498A-9654-844CECF9AF64}"/>
                </a:ext>
              </a:extLst>
            </p:cNvPr>
            <p:cNvSpPr/>
            <p:nvPr/>
          </p:nvSpPr>
          <p:spPr>
            <a:xfrm>
              <a:off x="2358770" y="6728469"/>
              <a:ext cx="79057" cy="79057"/>
            </a:xfrm>
            <a:custGeom>
              <a:avLst/>
              <a:gdLst>
                <a:gd name="connsiteX0" fmla="*/ 39529 w 79057"/>
                <a:gd name="connsiteY0" fmla="*/ 5620 h 79057"/>
                <a:gd name="connsiteX1" fmla="*/ 73438 w 79057"/>
                <a:gd name="connsiteY1" fmla="*/ 39529 h 79057"/>
                <a:gd name="connsiteX2" fmla="*/ 39529 w 79057"/>
                <a:gd name="connsiteY2" fmla="*/ 73438 h 79057"/>
                <a:gd name="connsiteX3" fmla="*/ 5620 w 79057"/>
                <a:gd name="connsiteY3" fmla="*/ 39529 h 79057"/>
                <a:gd name="connsiteX4" fmla="*/ 39529 w 79057"/>
                <a:gd name="connsiteY4" fmla="*/ 5620 h 79057"/>
                <a:gd name="connsiteX5" fmla="*/ 39529 w 79057"/>
                <a:gd name="connsiteY5" fmla="*/ 0 h 79057"/>
                <a:gd name="connsiteX6" fmla="*/ 0 w 79057"/>
                <a:gd name="connsiteY6" fmla="*/ 39529 h 79057"/>
                <a:gd name="connsiteX7" fmla="*/ 39529 w 79057"/>
                <a:gd name="connsiteY7" fmla="*/ 79058 h 79057"/>
                <a:gd name="connsiteX8" fmla="*/ 79058 w 79057"/>
                <a:gd name="connsiteY8" fmla="*/ 39529 h 79057"/>
                <a:gd name="connsiteX9" fmla="*/ 39529 w 79057"/>
                <a:gd name="connsiteY9" fmla="*/ 0 h 79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057" h="79057">
                  <a:moveTo>
                    <a:pt x="39529" y="5620"/>
                  </a:moveTo>
                  <a:cubicBezTo>
                    <a:pt x="58198" y="5620"/>
                    <a:pt x="73438" y="20860"/>
                    <a:pt x="73438" y="39529"/>
                  </a:cubicBezTo>
                  <a:cubicBezTo>
                    <a:pt x="73438" y="58198"/>
                    <a:pt x="58198" y="73438"/>
                    <a:pt x="39529" y="73438"/>
                  </a:cubicBezTo>
                  <a:cubicBezTo>
                    <a:pt x="20860" y="73438"/>
                    <a:pt x="5620" y="58198"/>
                    <a:pt x="5620" y="39529"/>
                  </a:cubicBezTo>
                  <a:cubicBezTo>
                    <a:pt x="5620" y="20860"/>
                    <a:pt x="20860" y="5620"/>
                    <a:pt x="39529" y="5620"/>
                  </a:cubicBezTo>
                  <a:moveTo>
                    <a:pt x="39529" y="0"/>
                  </a:moveTo>
                  <a:cubicBezTo>
                    <a:pt x="17717" y="0"/>
                    <a:pt x="0" y="17717"/>
                    <a:pt x="0" y="39529"/>
                  </a:cubicBezTo>
                  <a:cubicBezTo>
                    <a:pt x="0" y="61341"/>
                    <a:pt x="17717" y="79058"/>
                    <a:pt x="39529" y="79058"/>
                  </a:cubicBezTo>
                  <a:cubicBezTo>
                    <a:pt x="61341" y="79058"/>
                    <a:pt x="79058" y="61341"/>
                    <a:pt x="79058" y="39529"/>
                  </a:cubicBezTo>
                  <a:cubicBezTo>
                    <a:pt x="79058" y="17717"/>
                    <a:pt x="61341" y="0"/>
                    <a:pt x="39529" y="0"/>
                  </a:cubicBezTo>
                </a:path>
              </a:pathLst>
            </a:custGeom>
            <a:solidFill>
              <a:srgbClr val="FFFFFF"/>
            </a:solidFill>
            <a:ln w="9525"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922EBBE0-933B-4A65-BAAC-DC5972E3F9A4}"/>
                </a:ext>
              </a:extLst>
            </p:cNvPr>
            <p:cNvSpPr/>
            <p:nvPr/>
          </p:nvSpPr>
          <p:spPr>
            <a:xfrm>
              <a:off x="2384869" y="6748090"/>
              <a:ext cx="30765" cy="39528"/>
            </a:xfrm>
            <a:custGeom>
              <a:avLst/>
              <a:gdLst>
                <a:gd name="connsiteX0" fmla="*/ 16383 w 30765"/>
                <a:gd name="connsiteY0" fmla="*/ 95 h 39528"/>
                <a:gd name="connsiteX1" fmla="*/ 23051 w 30765"/>
                <a:gd name="connsiteY1" fmla="*/ 1715 h 39528"/>
                <a:gd name="connsiteX2" fmla="*/ 27718 w 30765"/>
                <a:gd name="connsiteY2" fmla="*/ 6191 h 39528"/>
                <a:gd name="connsiteX3" fmla="*/ 29337 w 30765"/>
                <a:gd name="connsiteY3" fmla="*/ 12478 h 39528"/>
                <a:gd name="connsiteX4" fmla="*/ 27146 w 30765"/>
                <a:gd name="connsiteY4" fmla="*/ 19622 h 39528"/>
                <a:gd name="connsiteX5" fmla="*/ 21812 w 30765"/>
                <a:gd name="connsiteY5" fmla="*/ 23717 h 39528"/>
                <a:gd name="connsiteX6" fmla="*/ 30766 w 30765"/>
                <a:gd name="connsiteY6" fmla="*/ 39529 h 39528"/>
                <a:gd name="connsiteX7" fmla="*/ 23717 w 30765"/>
                <a:gd name="connsiteY7" fmla="*/ 39529 h 39528"/>
                <a:gd name="connsiteX8" fmla="*/ 15526 w 30765"/>
                <a:gd name="connsiteY8" fmla="*/ 24860 h 39528"/>
                <a:gd name="connsiteX9" fmla="*/ 6191 w 30765"/>
                <a:gd name="connsiteY9" fmla="*/ 24860 h 39528"/>
                <a:gd name="connsiteX10" fmla="*/ 6191 w 30765"/>
                <a:gd name="connsiteY10" fmla="*/ 39529 h 39528"/>
                <a:gd name="connsiteX11" fmla="*/ 0 w 30765"/>
                <a:gd name="connsiteY11" fmla="*/ 39529 h 39528"/>
                <a:gd name="connsiteX12" fmla="*/ 0 w 30765"/>
                <a:gd name="connsiteY12" fmla="*/ 0 h 39528"/>
                <a:gd name="connsiteX13" fmla="*/ 16383 w 30765"/>
                <a:gd name="connsiteY13" fmla="*/ 0 h 39528"/>
                <a:gd name="connsiteX14" fmla="*/ 16383 w 30765"/>
                <a:gd name="connsiteY14" fmla="*/ 19336 h 39528"/>
                <a:gd name="connsiteX15" fmla="*/ 19907 w 30765"/>
                <a:gd name="connsiteY15" fmla="*/ 18478 h 39528"/>
                <a:gd name="connsiteX16" fmla="*/ 22289 w 30765"/>
                <a:gd name="connsiteY16" fmla="*/ 16097 h 39528"/>
                <a:gd name="connsiteX17" fmla="*/ 23146 w 30765"/>
                <a:gd name="connsiteY17" fmla="*/ 12573 h 39528"/>
                <a:gd name="connsiteX18" fmla="*/ 22289 w 30765"/>
                <a:gd name="connsiteY18" fmla="*/ 9049 h 39528"/>
                <a:gd name="connsiteX19" fmla="*/ 19907 w 30765"/>
                <a:gd name="connsiteY19" fmla="*/ 6668 h 39528"/>
                <a:gd name="connsiteX20" fmla="*/ 16383 w 30765"/>
                <a:gd name="connsiteY20" fmla="*/ 5810 h 39528"/>
                <a:gd name="connsiteX21" fmla="*/ 6191 w 30765"/>
                <a:gd name="connsiteY21" fmla="*/ 5810 h 39528"/>
                <a:gd name="connsiteX22" fmla="*/ 6191 w 30765"/>
                <a:gd name="connsiteY22" fmla="*/ 19336 h 39528"/>
                <a:gd name="connsiteX23" fmla="*/ 16383 w 30765"/>
                <a:gd name="connsiteY23" fmla="*/ 19336 h 39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0765" h="39528">
                  <a:moveTo>
                    <a:pt x="16383" y="95"/>
                  </a:moveTo>
                  <a:cubicBezTo>
                    <a:pt x="18860" y="95"/>
                    <a:pt x="21050" y="667"/>
                    <a:pt x="23051" y="1715"/>
                  </a:cubicBezTo>
                  <a:cubicBezTo>
                    <a:pt x="25051" y="2762"/>
                    <a:pt x="26575" y="4286"/>
                    <a:pt x="27718" y="6191"/>
                  </a:cubicBezTo>
                  <a:cubicBezTo>
                    <a:pt x="28861" y="8096"/>
                    <a:pt x="29337" y="10192"/>
                    <a:pt x="29337" y="12478"/>
                  </a:cubicBezTo>
                  <a:cubicBezTo>
                    <a:pt x="29337" y="15335"/>
                    <a:pt x="28575" y="17717"/>
                    <a:pt x="27146" y="19622"/>
                  </a:cubicBezTo>
                  <a:cubicBezTo>
                    <a:pt x="25718" y="21527"/>
                    <a:pt x="23908" y="22860"/>
                    <a:pt x="21812" y="23717"/>
                  </a:cubicBezTo>
                  <a:lnTo>
                    <a:pt x="30766" y="39529"/>
                  </a:lnTo>
                  <a:lnTo>
                    <a:pt x="23717" y="39529"/>
                  </a:lnTo>
                  <a:lnTo>
                    <a:pt x="15526" y="24860"/>
                  </a:lnTo>
                  <a:lnTo>
                    <a:pt x="6191" y="24860"/>
                  </a:lnTo>
                  <a:lnTo>
                    <a:pt x="6191" y="39529"/>
                  </a:lnTo>
                  <a:lnTo>
                    <a:pt x="0" y="39529"/>
                  </a:lnTo>
                  <a:lnTo>
                    <a:pt x="0" y="0"/>
                  </a:lnTo>
                  <a:lnTo>
                    <a:pt x="16383" y="0"/>
                  </a:lnTo>
                  <a:close/>
                  <a:moveTo>
                    <a:pt x="16383" y="19336"/>
                  </a:moveTo>
                  <a:cubicBezTo>
                    <a:pt x="17717" y="19336"/>
                    <a:pt x="18860" y="19050"/>
                    <a:pt x="19907" y="18478"/>
                  </a:cubicBezTo>
                  <a:cubicBezTo>
                    <a:pt x="20955" y="17907"/>
                    <a:pt x="21717" y="17050"/>
                    <a:pt x="22289" y="16097"/>
                  </a:cubicBezTo>
                  <a:cubicBezTo>
                    <a:pt x="22860" y="15050"/>
                    <a:pt x="23146" y="13906"/>
                    <a:pt x="23146" y="12573"/>
                  </a:cubicBezTo>
                  <a:cubicBezTo>
                    <a:pt x="23146" y="11240"/>
                    <a:pt x="22860" y="10097"/>
                    <a:pt x="22289" y="9049"/>
                  </a:cubicBezTo>
                  <a:cubicBezTo>
                    <a:pt x="21717" y="8001"/>
                    <a:pt x="20860" y="7239"/>
                    <a:pt x="19907" y="6668"/>
                  </a:cubicBezTo>
                  <a:cubicBezTo>
                    <a:pt x="18860" y="6096"/>
                    <a:pt x="17717" y="5810"/>
                    <a:pt x="16383" y="5810"/>
                  </a:cubicBezTo>
                  <a:lnTo>
                    <a:pt x="6191" y="5810"/>
                  </a:lnTo>
                  <a:lnTo>
                    <a:pt x="6191" y="19336"/>
                  </a:lnTo>
                  <a:lnTo>
                    <a:pt x="16383" y="19336"/>
                  </a:lnTo>
                  <a:close/>
                </a:path>
              </a:pathLst>
            </a:custGeom>
            <a:solidFill>
              <a:srgbClr val="FFFFFF"/>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26796845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ub, Content &amp; Pictur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BB3C6455-4913-47BC-8232-AB0BABBA08C3}"/>
              </a:ext>
            </a:extLst>
          </p:cNvPr>
          <p:cNvSpPr>
            <a:spLocks noGrp="1"/>
          </p:cNvSpPr>
          <p:nvPr>
            <p:ph type="pic" sz="quarter" idx="30"/>
          </p:nvPr>
        </p:nvSpPr>
        <p:spPr>
          <a:xfrm>
            <a:off x="6615046" y="0"/>
            <a:ext cx="5129422" cy="6416167"/>
          </a:xfrm>
        </p:spPr>
        <p:txBody>
          <a:bodyPr/>
          <a:lstStyle/>
          <a:p>
            <a:endParaRPr lang="en-US"/>
          </a:p>
        </p:txBody>
      </p:sp>
      <p:sp>
        <p:nvSpPr>
          <p:cNvPr id="23" name="Title Text">
            <a:extLst>
              <a:ext uri="{FF2B5EF4-FFF2-40B4-BE49-F238E27FC236}">
                <a16:creationId xmlns:a16="http://schemas.microsoft.com/office/drawing/2014/main" id="{FAEAC0A3-8438-1245-A28C-64BC26BFB231}"/>
              </a:ext>
            </a:extLst>
          </p:cNvPr>
          <p:cNvSpPr txBox="1">
            <a:spLocks noGrp="1"/>
          </p:cNvSpPr>
          <p:nvPr>
            <p:ph type="title" hasCustomPrompt="1"/>
          </p:nvPr>
        </p:nvSpPr>
        <p:spPr>
          <a:xfrm>
            <a:off x="571500" y="567227"/>
            <a:ext cx="5747107" cy="945888"/>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noAutofit/>
          </a:bodyPr>
          <a:lstStyle>
            <a:lvl1pPr>
              <a:defRPr sz="4000">
                <a:solidFill>
                  <a:srgbClr val="525252"/>
                </a:solidFill>
              </a:defRPr>
            </a:lvl1pPr>
          </a:lstStyle>
          <a:p>
            <a:r>
              <a:rPr lang="en-US"/>
              <a:t>40pt Intel Clear Light Text Goes Here</a:t>
            </a:r>
          </a:p>
        </p:txBody>
      </p:sp>
      <p:sp>
        <p:nvSpPr>
          <p:cNvPr id="11" name="Content Placeholder 2">
            <a:extLst>
              <a:ext uri="{FF2B5EF4-FFF2-40B4-BE49-F238E27FC236}">
                <a16:creationId xmlns:a16="http://schemas.microsoft.com/office/drawing/2014/main" id="{7B7FB3F6-9C71-45A0-8236-12671533CA22}"/>
              </a:ext>
            </a:extLst>
          </p:cNvPr>
          <p:cNvSpPr>
            <a:spLocks noGrp="1"/>
          </p:cNvSpPr>
          <p:nvPr>
            <p:ph sz="quarter" idx="32"/>
          </p:nvPr>
        </p:nvSpPr>
        <p:spPr>
          <a:xfrm>
            <a:off x="571500" y="2139952"/>
            <a:ext cx="5768944" cy="41182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ext Placeholder 3">
            <a:extLst>
              <a:ext uri="{FF2B5EF4-FFF2-40B4-BE49-F238E27FC236}">
                <a16:creationId xmlns:a16="http://schemas.microsoft.com/office/drawing/2014/main" id="{B1C73349-1E00-4922-970C-187F97CE0620}"/>
              </a:ext>
            </a:extLst>
          </p:cNvPr>
          <p:cNvSpPr>
            <a:spLocks noGrp="1"/>
          </p:cNvSpPr>
          <p:nvPr>
            <p:ph type="body" sz="quarter" idx="29"/>
          </p:nvPr>
        </p:nvSpPr>
        <p:spPr>
          <a:xfrm>
            <a:off x="571500" y="1612901"/>
            <a:ext cx="5768944" cy="438150"/>
          </a:xfrm>
        </p:spPr>
        <p:txBody>
          <a:bodyPr>
            <a:noAutofit/>
          </a:bodyPr>
          <a:lstStyle>
            <a:lvl1pPr marL="0" indent="0">
              <a:buNone/>
              <a:defRPr sz="3200">
                <a:solidFill>
                  <a:schemeClr val="accent1"/>
                </a:solidFill>
                <a:latin typeface="+mn-lt"/>
              </a:defRPr>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3057877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Full Page Pictur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6AAD9210-5064-4050-9368-9292054D59F4}"/>
              </a:ext>
            </a:extLst>
          </p:cNvPr>
          <p:cNvSpPr>
            <a:spLocks noGrp="1"/>
          </p:cNvSpPr>
          <p:nvPr>
            <p:ph type="pic" sz="quarter" idx="10"/>
          </p:nvPr>
        </p:nvSpPr>
        <p:spPr>
          <a:xfrm>
            <a:off x="-11286" y="0"/>
            <a:ext cx="11744325" cy="6401797"/>
          </a:xfrm>
          <a:noFill/>
        </p:spPr>
        <p:txBody>
          <a:bodyPr/>
          <a:lstStyle/>
          <a:p>
            <a:endParaRPr lang="en-US"/>
          </a:p>
        </p:txBody>
      </p:sp>
      <p:sp>
        <p:nvSpPr>
          <p:cNvPr id="11" name="Title Text">
            <a:extLst>
              <a:ext uri="{FF2B5EF4-FFF2-40B4-BE49-F238E27FC236}">
                <a16:creationId xmlns:a16="http://schemas.microsoft.com/office/drawing/2014/main" id="{14AFAB66-6BED-5D47-B26F-D9C8808F3A18}"/>
              </a:ext>
            </a:extLst>
          </p:cNvPr>
          <p:cNvSpPr txBox="1">
            <a:spLocks noGrp="1"/>
          </p:cNvSpPr>
          <p:nvPr>
            <p:ph type="title" hasCustomPrompt="1"/>
          </p:nvPr>
        </p:nvSpPr>
        <p:spPr>
          <a:xfrm>
            <a:off x="571500" y="571500"/>
            <a:ext cx="11010899" cy="87630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normAutofit/>
          </a:bodyPr>
          <a:lstStyle>
            <a:lvl1pPr>
              <a:defRPr sz="4000">
                <a:solidFill>
                  <a:schemeClr val="tx2"/>
                </a:solidFill>
              </a:defRPr>
            </a:lvl1pPr>
          </a:lstStyle>
          <a:p>
            <a:r>
              <a:rPr lang="en-US"/>
              <a:t>Full page Image, Delete Title if Necessary</a:t>
            </a:r>
          </a:p>
        </p:txBody>
      </p:sp>
    </p:spTree>
    <p:extLst>
      <p:ext uri="{BB962C8B-B14F-4D97-AF65-F5344CB8AC3E}">
        <p14:creationId xmlns:p14="http://schemas.microsoft.com/office/powerpoint/2010/main" val="498565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mp; Quote">
    <p:spTree>
      <p:nvGrpSpPr>
        <p:cNvPr id="1" name=""/>
        <p:cNvGrpSpPr/>
        <p:nvPr/>
      </p:nvGrpSpPr>
      <p:grpSpPr>
        <a:xfrm>
          <a:off x="0" y="0"/>
          <a:ext cx="0" cy="0"/>
          <a:chOff x="0" y="0"/>
          <a:chExt cx="0" cy="0"/>
        </a:xfrm>
      </p:grpSpPr>
      <p:sp>
        <p:nvSpPr>
          <p:cNvPr id="10" name="Title Text">
            <a:extLst>
              <a:ext uri="{FF2B5EF4-FFF2-40B4-BE49-F238E27FC236}">
                <a16:creationId xmlns:a16="http://schemas.microsoft.com/office/drawing/2014/main" id="{145FA424-6F4D-7644-8964-49FF4943202D}"/>
              </a:ext>
            </a:extLst>
          </p:cNvPr>
          <p:cNvSpPr txBox="1">
            <a:spLocks noGrp="1"/>
          </p:cNvSpPr>
          <p:nvPr>
            <p:ph type="title" hasCustomPrompt="1"/>
          </p:nvPr>
        </p:nvSpPr>
        <p:spPr>
          <a:xfrm>
            <a:off x="571501" y="571501"/>
            <a:ext cx="11022060" cy="873744"/>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normAutofit/>
          </a:bodyPr>
          <a:lstStyle>
            <a:lvl1pPr>
              <a:defRPr sz="4000">
                <a:solidFill>
                  <a:srgbClr val="525252"/>
                </a:solidFill>
              </a:defRPr>
            </a:lvl1pPr>
          </a:lstStyle>
          <a:p>
            <a:r>
              <a:rPr lang="en-US"/>
              <a:t>40pt Intel Clear Light Text Goes Here</a:t>
            </a:r>
          </a:p>
        </p:txBody>
      </p:sp>
      <p:sp>
        <p:nvSpPr>
          <p:cNvPr id="3" name="Text Placeholder 2">
            <a:extLst>
              <a:ext uri="{FF2B5EF4-FFF2-40B4-BE49-F238E27FC236}">
                <a16:creationId xmlns:a16="http://schemas.microsoft.com/office/drawing/2014/main" id="{EBF36A7C-A787-47EC-ACD5-77F3FD6AFB8D}"/>
              </a:ext>
            </a:extLst>
          </p:cNvPr>
          <p:cNvSpPr>
            <a:spLocks noGrp="1"/>
          </p:cNvSpPr>
          <p:nvPr>
            <p:ph type="body" sz="quarter" idx="10"/>
          </p:nvPr>
        </p:nvSpPr>
        <p:spPr>
          <a:xfrm>
            <a:off x="571500" y="1592529"/>
            <a:ext cx="11010900" cy="3727184"/>
          </a:xfrm>
        </p:spPr>
        <p:txBody>
          <a:bodyPr>
            <a:normAutofit/>
          </a:bodyPr>
          <a:lstStyle>
            <a:lvl1pPr marL="0" indent="0">
              <a:buNone/>
              <a:defRPr sz="6000">
                <a:solidFill>
                  <a:schemeClr val="accent1"/>
                </a:solidFill>
              </a:defRPr>
            </a:lvl1pPr>
          </a:lstStyle>
          <a:p>
            <a:pPr lvl="0"/>
            <a:endParaRPr lang="en-US"/>
          </a:p>
        </p:txBody>
      </p:sp>
      <p:sp>
        <p:nvSpPr>
          <p:cNvPr id="9" name="Text Placeholder 3">
            <a:extLst>
              <a:ext uri="{FF2B5EF4-FFF2-40B4-BE49-F238E27FC236}">
                <a16:creationId xmlns:a16="http://schemas.microsoft.com/office/drawing/2014/main" id="{4E196E31-7238-4049-821C-D94FDEAEDC56}"/>
              </a:ext>
            </a:extLst>
          </p:cNvPr>
          <p:cNvSpPr>
            <a:spLocks noGrp="1"/>
          </p:cNvSpPr>
          <p:nvPr>
            <p:ph type="body" sz="quarter" idx="29"/>
          </p:nvPr>
        </p:nvSpPr>
        <p:spPr>
          <a:xfrm>
            <a:off x="571500" y="5461818"/>
            <a:ext cx="11022013" cy="438150"/>
          </a:xfrm>
        </p:spPr>
        <p:txBody>
          <a:bodyPr/>
          <a:lstStyle>
            <a:lvl1pPr marL="0" indent="0">
              <a:buNone/>
              <a:defRPr>
                <a:solidFill>
                  <a:schemeClr val="accent1"/>
                </a:solidFill>
                <a:latin typeface="+mn-lt"/>
              </a:defRPr>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9851695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3_Chart Example">
    <p:bg>
      <p:bgPr>
        <a:solidFill>
          <a:schemeClr val="accent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E7759918-59AA-4DFC-90DA-60CD5B2BD6B8}"/>
              </a:ext>
            </a:extLst>
          </p:cNvPr>
          <p:cNvSpPr/>
          <p:nvPr userDrawn="1"/>
        </p:nvSpPr>
        <p:spPr>
          <a:xfrm>
            <a:off x="0" y="6407451"/>
            <a:ext cx="11736987" cy="450549"/>
          </a:xfrm>
          <a:prstGeom prst="rect">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6" name="Square">
            <a:extLst>
              <a:ext uri="{FF2B5EF4-FFF2-40B4-BE49-F238E27FC236}">
                <a16:creationId xmlns:a16="http://schemas.microsoft.com/office/drawing/2014/main" id="{D4662ED0-432E-6C48-8B26-9A21EDA54E68}"/>
              </a:ext>
            </a:extLst>
          </p:cNvPr>
          <p:cNvSpPr/>
          <p:nvPr userDrawn="1"/>
        </p:nvSpPr>
        <p:spPr>
          <a:xfrm>
            <a:off x="11741697" y="6407185"/>
            <a:ext cx="450068" cy="450068"/>
          </a:xfrm>
          <a:prstGeom prst="rect">
            <a:avLst/>
          </a:prstGeom>
          <a:solidFill>
            <a:schemeClr val="accent1">
              <a:alpha val="50000"/>
            </a:schemeClr>
          </a:solidFill>
          <a:ln w="12700">
            <a:miter lim="400000"/>
          </a:ln>
        </p:spPr>
        <p:txBody>
          <a:bodyPr lIns="0" tIns="0" rIns="0" bIns="0" anchor="ctr"/>
          <a:lstStyle/>
          <a:p>
            <a:pPr defTabSz="412750">
              <a:defRPr sz="3200">
                <a:solidFill>
                  <a:srgbClr val="026FC5"/>
                </a:solidFill>
                <a:latin typeface="Helvetica Neue Medium"/>
                <a:ea typeface="Helvetica Neue Medium"/>
                <a:cs typeface="Helvetica Neue Medium"/>
                <a:sym typeface="Helvetica Neue Medium"/>
              </a:defRPr>
            </a:pPr>
            <a:endParaRPr sz="1600"/>
          </a:p>
        </p:txBody>
      </p:sp>
      <p:sp>
        <p:nvSpPr>
          <p:cNvPr id="29" name="TextBox 28">
            <a:extLst>
              <a:ext uri="{FF2B5EF4-FFF2-40B4-BE49-F238E27FC236}">
                <a16:creationId xmlns:a16="http://schemas.microsoft.com/office/drawing/2014/main" id="{EFDF4199-9905-E94D-9EEB-E7016E48C0FC}"/>
              </a:ext>
            </a:extLst>
          </p:cNvPr>
          <p:cNvSpPr txBox="1"/>
          <p:nvPr userDrawn="1"/>
        </p:nvSpPr>
        <p:spPr>
          <a:xfrm>
            <a:off x="11881866" y="6268286"/>
            <a:ext cx="207818" cy="4639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marL="0" marR="0" indent="0" algn="l" defTabSz="1219169" rtl="0" fontAlgn="auto" latinLnBrk="0" hangingPunct="0">
              <a:lnSpc>
                <a:spcPct val="90000"/>
              </a:lnSpc>
              <a:spcBef>
                <a:spcPts val="2250"/>
              </a:spcBef>
              <a:spcAft>
                <a:spcPts val="0"/>
              </a:spcAft>
              <a:buClrTx/>
              <a:buSzTx/>
              <a:buFontTx/>
              <a:buNone/>
              <a:tabLst/>
            </a:pPr>
            <a:fld id="{302FE90D-A879-0D42-B0CA-7E5C0D197FB5}" type="slidenum">
              <a:rPr kumimoji="0" lang="en-US" sz="850" b="0" i="0" u="none" strike="noStrike" cap="none" spc="0" normalizeH="0" baseline="0" smtClean="0">
                <a:ln>
                  <a:noFill/>
                </a:ln>
                <a:solidFill>
                  <a:schemeClr val="bg1"/>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rPr>
              <a:pPr marL="0" marR="0" indent="0" algn="l" defTabSz="1219169" rtl="0" fontAlgn="auto" latinLnBrk="0" hangingPunct="0">
                <a:lnSpc>
                  <a:spcPct val="90000"/>
                </a:lnSpc>
                <a:spcBef>
                  <a:spcPts val="2250"/>
                </a:spcBef>
                <a:spcAft>
                  <a:spcPts val="0"/>
                </a:spcAft>
                <a:buClrTx/>
                <a:buSzTx/>
                <a:buFontTx/>
                <a:buNone/>
                <a:tabLst/>
              </a:pPr>
              <a:t>‹#›</a:t>
            </a:fld>
            <a:endParaRPr kumimoji="0" lang="en-US" sz="850" b="0" i="0" u="none" strike="noStrike" cap="none" spc="0" normalizeH="0" baseline="0">
              <a:ln>
                <a:noFill/>
              </a:ln>
              <a:solidFill>
                <a:schemeClr val="bg1"/>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endParaRPr>
          </a:p>
        </p:txBody>
      </p:sp>
      <p:sp>
        <p:nvSpPr>
          <p:cNvPr id="10" name="Title Text">
            <a:extLst>
              <a:ext uri="{FF2B5EF4-FFF2-40B4-BE49-F238E27FC236}">
                <a16:creationId xmlns:a16="http://schemas.microsoft.com/office/drawing/2014/main" id="{145FA424-6F4D-7644-8964-49FF4943202D}"/>
              </a:ext>
            </a:extLst>
          </p:cNvPr>
          <p:cNvSpPr txBox="1">
            <a:spLocks noGrp="1"/>
          </p:cNvSpPr>
          <p:nvPr>
            <p:ph type="title" hasCustomPrompt="1"/>
          </p:nvPr>
        </p:nvSpPr>
        <p:spPr>
          <a:xfrm>
            <a:off x="571501" y="571501"/>
            <a:ext cx="11022060" cy="873744"/>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normAutofit/>
          </a:bodyPr>
          <a:lstStyle>
            <a:lvl1pPr>
              <a:defRPr sz="4000">
                <a:solidFill>
                  <a:schemeClr val="bg1"/>
                </a:solidFill>
              </a:defRPr>
            </a:lvl1pPr>
          </a:lstStyle>
          <a:p>
            <a:r>
              <a:rPr lang="en-US"/>
              <a:t>40pt Intel Clear Light Text Goes Here</a:t>
            </a:r>
          </a:p>
        </p:txBody>
      </p:sp>
      <p:sp>
        <p:nvSpPr>
          <p:cNvPr id="3" name="Text Placeholder 2">
            <a:extLst>
              <a:ext uri="{FF2B5EF4-FFF2-40B4-BE49-F238E27FC236}">
                <a16:creationId xmlns:a16="http://schemas.microsoft.com/office/drawing/2014/main" id="{EBF36A7C-A787-47EC-ACD5-77F3FD6AFB8D}"/>
              </a:ext>
            </a:extLst>
          </p:cNvPr>
          <p:cNvSpPr>
            <a:spLocks noGrp="1"/>
          </p:cNvSpPr>
          <p:nvPr>
            <p:ph type="body" sz="quarter" idx="10"/>
          </p:nvPr>
        </p:nvSpPr>
        <p:spPr>
          <a:xfrm>
            <a:off x="571500" y="1599816"/>
            <a:ext cx="11010900" cy="3719897"/>
          </a:xfrm>
        </p:spPr>
        <p:txBody>
          <a:bodyPr>
            <a:normAutofit/>
          </a:bodyPr>
          <a:lstStyle>
            <a:lvl1pPr marL="0" indent="0">
              <a:buNone/>
              <a:defRPr sz="6000">
                <a:solidFill>
                  <a:schemeClr val="bg1"/>
                </a:solidFill>
              </a:defRPr>
            </a:lvl1pPr>
          </a:lstStyle>
          <a:p>
            <a:pPr lvl="0"/>
            <a:endParaRPr lang="en-US"/>
          </a:p>
        </p:txBody>
      </p:sp>
      <p:pic>
        <p:nvPicPr>
          <p:cNvPr id="11" name="Image" descr="Image">
            <a:extLst>
              <a:ext uri="{FF2B5EF4-FFF2-40B4-BE49-F238E27FC236}">
                <a16:creationId xmlns:a16="http://schemas.microsoft.com/office/drawing/2014/main" id="{B9FFF72B-62D2-4E22-9A98-EF3F6229F4AB}"/>
              </a:ext>
            </a:extLst>
          </p:cNvPr>
          <p:cNvPicPr>
            <a:picLocks noChangeAspect="1"/>
          </p:cNvPicPr>
          <p:nvPr userDrawn="1"/>
        </p:nvPicPr>
        <p:blipFill>
          <a:blip r:embed="rId2"/>
          <a:stretch>
            <a:fillRect/>
          </a:stretch>
        </p:blipFill>
        <p:spPr>
          <a:xfrm>
            <a:off x="11151433" y="6543018"/>
            <a:ext cx="491250" cy="190501"/>
          </a:xfrm>
          <a:prstGeom prst="rect">
            <a:avLst/>
          </a:prstGeom>
          <a:ln w="12700">
            <a:miter lim="400000"/>
          </a:ln>
        </p:spPr>
      </p:pic>
      <p:sp>
        <p:nvSpPr>
          <p:cNvPr id="12" name="Rectangle 11">
            <a:extLst>
              <a:ext uri="{FF2B5EF4-FFF2-40B4-BE49-F238E27FC236}">
                <a16:creationId xmlns:a16="http://schemas.microsoft.com/office/drawing/2014/main" id="{EBD06FF7-C66A-4B8C-9693-1423A8337983}"/>
              </a:ext>
            </a:extLst>
          </p:cNvPr>
          <p:cNvSpPr/>
          <p:nvPr userDrawn="1"/>
        </p:nvSpPr>
        <p:spPr>
          <a:xfrm>
            <a:off x="5503530" y="6562504"/>
            <a:ext cx="1184940" cy="231410"/>
          </a:xfrm>
          <a:prstGeom prst="rect">
            <a:avLst/>
          </a:prstGeom>
        </p:spPr>
        <p:txBody>
          <a:bodyPr wrap="none">
            <a:spAutoFit/>
          </a:bodyPr>
          <a:lstStyle/>
          <a:p>
            <a:pPr algn="ctr"/>
            <a:r>
              <a:rPr lang="en-US" sz="1000">
                <a:solidFill>
                  <a:schemeClr val="bg1"/>
                </a:solidFill>
              </a:rPr>
              <a:t>Intel Confidential</a:t>
            </a:r>
          </a:p>
        </p:txBody>
      </p:sp>
      <p:sp>
        <p:nvSpPr>
          <p:cNvPr id="13" name="Rectangle 12">
            <a:extLst>
              <a:ext uri="{FF2B5EF4-FFF2-40B4-BE49-F238E27FC236}">
                <a16:creationId xmlns:a16="http://schemas.microsoft.com/office/drawing/2014/main" id="{485269BB-7AC7-41A6-BC05-71FDAD0FDBA2}"/>
              </a:ext>
            </a:extLst>
          </p:cNvPr>
          <p:cNvSpPr/>
          <p:nvPr userDrawn="1"/>
        </p:nvSpPr>
        <p:spPr>
          <a:xfrm>
            <a:off x="483010" y="6562504"/>
            <a:ext cx="1766830" cy="231410"/>
          </a:xfrm>
          <a:prstGeom prst="rect">
            <a:avLst/>
          </a:prstGeom>
        </p:spPr>
        <p:txBody>
          <a:bodyPr wrap="none">
            <a:spAutoFit/>
          </a:bodyPr>
          <a:lstStyle/>
          <a:p>
            <a:pPr algn="l"/>
            <a:r>
              <a:rPr lang="en-US" sz="1000">
                <a:solidFill>
                  <a:schemeClr val="bg1"/>
                </a:solidFill>
              </a:rPr>
              <a:t>Department or Event Name</a:t>
            </a:r>
          </a:p>
        </p:txBody>
      </p:sp>
      <p:sp>
        <p:nvSpPr>
          <p:cNvPr id="14" name="Text Placeholder 3">
            <a:extLst>
              <a:ext uri="{FF2B5EF4-FFF2-40B4-BE49-F238E27FC236}">
                <a16:creationId xmlns:a16="http://schemas.microsoft.com/office/drawing/2014/main" id="{222ECF1F-2453-406E-AC0D-F6E6614ECF80}"/>
              </a:ext>
            </a:extLst>
          </p:cNvPr>
          <p:cNvSpPr>
            <a:spLocks noGrp="1"/>
          </p:cNvSpPr>
          <p:nvPr>
            <p:ph type="body" sz="quarter" idx="29"/>
          </p:nvPr>
        </p:nvSpPr>
        <p:spPr>
          <a:xfrm>
            <a:off x="571500" y="5476099"/>
            <a:ext cx="11022013" cy="438150"/>
          </a:xfrm>
        </p:spPr>
        <p:txBody>
          <a:bodyPr/>
          <a:lstStyle>
            <a:lvl1pPr marL="0" indent="0">
              <a:buNone/>
              <a:defRPr>
                <a:solidFill>
                  <a:schemeClr val="bg1"/>
                </a:solidFill>
                <a:latin typeface="+mn-lt"/>
              </a:defRPr>
            </a:lvl1pPr>
            <a:lvl2pPr marL="228600" indent="0">
              <a:buNone/>
              <a:defRPr/>
            </a:lvl2pPr>
          </a:lstStyle>
          <a:p>
            <a:pPr lvl="0"/>
            <a:r>
              <a:rPr lang="en-US"/>
              <a:t>Click to edit Master text styles</a:t>
            </a:r>
          </a:p>
        </p:txBody>
      </p:sp>
      <p:sp>
        <p:nvSpPr>
          <p:cNvPr id="17" name="Rectangle 16">
            <a:extLst>
              <a:ext uri="{FF2B5EF4-FFF2-40B4-BE49-F238E27FC236}">
                <a16:creationId xmlns:a16="http://schemas.microsoft.com/office/drawing/2014/main" id="{16C53A36-6661-45AA-8054-02BA7512E621}"/>
              </a:ext>
            </a:extLst>
          </p:cNvPr>
          <p:cNvSpPr/>
          <p:nvPr userDrawn="1"/>
        </p:nvSpPr>
        <p:spPr>
          <a:xfrm rot="5400000">
            <a:off x="8758537" y="2978453"/>
            <a:ext cx="6407450" cy="450549"/>
          </a:xfrm>
          <a:prstGeom prst="rect">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Tree>
    <p:extLst>
      <p:ext uri="{BB962C8B-B14F-4D97-AF65-F5344CB8AC3E}">
        <p14:creationId xmlns:p14="http://schemas.microsoft.com/office/powerpoint/2010/main" val="2659977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Break White">
    <p:spTree>
      <p:nvGrpSpPr>
        <p:cNvPr id="1" name=""/>
        <p:cNvGrpSpPr/>
        <p:nvPr/>
      </p:nvGrpSpPr>
      <p:grpSpPr>
        <a:xfrm>
          <a:off x="0" y="0"/>
          <a:ext cx="0" cy="0"/>
          <a:chOff x="0" y="0"/>
          <a:chExt cx="0" cy="0"/>
        </a:xfrm>
      </p:grpSpPr>
      <p:sp>
        <p:nvSpPr>
          <p:cNvPr id="17" name="Title Text">
            <a:extLst>
              <a:ext uri="{FF2B5EF4-FFF2-40B4-BE49-F238E27FC236}">
                <a16:creationId xmlns:a16="http://schemas.microsoft.com/office/drawing/2014/main" id="{56CA39C9-EAE4-4511-9CE8-BB4D4B47FC0C}"/>
              </a:ext>
            </a:extLst>
          </p:cNvPr>
          <p:cNvSpPr txBox="1">
            <a:spLocks noGrp="1"/>
          </p:cNvSpPr>
          <p:nvPr>
            <p:ph type="title" hasCustomPrompt="1"/>
          </p:nvPr>
        </p:nvSpPr>
        <p:spPr>
          <a:xfrm>
            <a:off x="571370" y="2140785"/>
            <a:ext cx="11010816" cy="1651681"/>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nchor="b" anchorCtr="0">
            <a:noAutofit/>
          </a:bodyPr>
          <a:lstStyle>
            <a:lvl1pPr>
              <a:defRPr sz="4800">
                <a:solidFill>
                  <a:srgbClr val="525252"/>
                </a:solidFill>
              </a:defRPr>
            </a:lvl1pPr>
          </a:lstStyle>
          <a:p>
            <a:r>
              <a:rPr lang="en-US"/>
              <a:t>Section Break Text Goes Here</a:t>
            </a:r>
          </a:p>
        </p:txBody>
      </p:sp>
      <p:sp>
        <p:nvSpPr>
          <p:cNvPr id="8" name="Text Placeholder 3">
            <a:extLst>
              <a:ext uri="{FF2B5EF4-FFF2-40B4-BE49-F238E27FC236}">
                <a16:creationId xmlns:a16="http://schemas.microsoft.com/office/drawing/2014/main" id="{4B923F7B-306D-4D7E-9DB3-5B163B8D53FC}"/>
              </a:ext>
            </a:extLst>
          </p:cNvPr>
          <p:cNvSpPr>
            <a:spLocks noGrp="1"/>
          </p:cNvSpPr>
          <p:nvPr>
            <p:ph type="body" sz="quarter" idx="29"/>
          </p:nvPr>
        </p:nvSpPr>
        <p:spPr>
          <a:xfrm>
            <a:off x="571500" y="3939750"/>
            <a:ext cx="11022013" cy="438150"/>
          </a:xfrm>
        </p:spPr>
        <p:txBody>
          <a:bodyPr/>
          <a:lstStyle>
            <a:lvl1pPr marL="0" indent="0">
              <a:buNone/>
              <a:defRPr>
                <a:solidFill>
                  <a:schemeClr val="accent1"/>
                </a:solidFill>
                <a:latin typeface="+mn-lt"/>
              </a:defRPr>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660600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Section Break Blue">
    <p:bg>
      <p:bgPr>
        <a:solidFill>
          <a:schemeClr val="accent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C8B5B8CD-DD94-44E8-9F69-C9075C2E0A93}"/>
              </a:ext>
            </a:extLst>
          </p:cNvPr>
          <p:cNvSpPr/>
          <p:nvPr userDrawn="1"/>
        </p:nvSpPr>
        <p:spPr>
          <a:xfrm>
            <a:off x="0" y="6407451"/>
            <a:ext cx="11736987" cy="450549"/>
          </a:xfrm>
          <a:prstGeom prst="rect">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pic>
        <p:nvPicPr>
          <p:cNvPr id="721" name="Image" descr="Image"/>
          <p:cNvPicPr>
            <a:picLocks noChangeAspect="1"/>
          </p:cNvPicPr>
          <p:nvPr/>
        </p:nvPicPr>
        <p:blipFill>
          <a:blip r:embed="rId2"/>
          <a:stretch>
            <a:fillRect/>
          </a:stretch>
        </p:blipFill>
        <p:spPr>
          <a:xfrm>
            <a:off x="11151433" y="6543018"/>
            <a:ext cx="491250" cy="190501"/>
          </a:xfrm>
          <a:prstGeom prst="rect">
            <a:avLst/>
          </a:prstGeom>
          <a:ln w="12700">
            <a:miter lim="400000"/>
          </a:ln>
        </p:spPr>
      </p:pic>
      <p:sp>
        <p:nvSpPr>
          <p:cNvPr id="15" name="TextBox 14">
            <a:extLst>
              <a:ext uri="{FF2B5EF4-FFF2-40B4-BE49-F238E27FC236}">
                <a16:creationId xmlns:a16="http://schemas.microsoft.com/office/drawing/2014/main" id="{3F655609-5439-9C4A-8F0D-9AB5A1AAC9A3}"/>
              </a:ext>
            </a:extLst>
          </p:cNvPr>
          <p:cNvSpPr txBox="1"/>
          <p:nvPr userDrawn="1"/>
        </p:nvSpPr>
        <p:spPr>
          <a:xfrm>
            <a:off x="11881866" y="6268286"/>
            <a:ext cx="207818" cy="4639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marL="0" marR="0" indent="0" algn="l" defTabSz="1219169" rtl="0" fontAlgn="auto" latinLnBrk="0" hangingPunct="0">
              <a:lnSpc>
                <a:spcPct val="90000"/>
              </a:lnSpc>
              <a:spcBef>
                <a:spcPts val="2250"/>
              </a:spcBef>
              <a:spcAft>
                <a:spcPts val="0"/>
              </a:spcAft>
              <a:buClrTx/>
              <a:buSzTx/>
              <a:buFontTx/>
              <a:buNone/>
              <a:tabLst/>
            </a:pPr>
            <a:fld id="{302FE90D-A879-0D42-B0CA-7E5C0D197FB5}" type="slidenum">
              <a:rPr kumimoji="0" lang="en-US" sz="850" b="0" i="0" u="none" strike="noStrike" cap="none" spc="0" normalizeH="0" baseline="0" smtClean="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rPr>
              <a:pPr marL="0" marR="0" indent="0" algn="l" defTabSz="1219169" rtl="0" fontAlgn="auto" latinLnBrk="0" hangingPunct="0">
                <a:lnSpc>
                  <a:spcPct val="90000"/>
                </a:lnSpc>
                <a:spcBef>
                  <a:spcPts val="2250"/>
                </a:spcBef>
                <a:spcAft>
                  <a:spcPts val="0"/>
                </a:spcAft>
                <a:buClrTx/>
                <a:buSzTx/>
                <a:buFontTx/>
                <a:buNone/>
                <a:tabLst/>
              </a:pPr>
              <a:t>‹#›</a:t>
            </a:fld>
            <a:endParaRPr kumimoji="0" lang="en-US" sz="850" b="0" i="0" u="none" strike="noStrike" cap="none" spc="0" normalizeH="0" baseline="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endParaRPr>
          </a:p>
        </p:txBody>
      </p:sp>
      <p:sp>
        <p:nvSpPr>
          <p:cNvPr id="13" name="Rectangle 12">
            <a:extLst>
              <a:ext uri="{FF2B5EF4-FFF2-40B4-BE49-F238E27FC236}">
                <a16:creationId xmlns:a16="http://schemas.microsoft.com/office/drawing/2014/main" id="{ED4D76E8-466A-4C06-9261-BDE1AA914749}"/>
              </a:ext>
            </a:extLst>
          </p:cNvPr>
          <p:cNvSpPr/>
          <p:nvPr userDrawn="1"/>
        </p:nvSpPr>
        <p:spPr>
          <a:xfrm>
            <a:off x="5503530" y="6562504"/>
            <a:ext cx="1184940" cy="231410"/>
          </a:xfrm>
          <a:prstGeom prst="rect">
            <a:avLst/>
          </a:prstGeom>
        </p:spPr>
        <p:txBody>
          <a:bodyPr wrap="none">
            <a:spAutoFit/>
          </a:bodyPr>
          <a:lstStyle/>
          <a:p>
            <a:pPr algn="ctr"/>
            <a:r>
              <a:rPr lang="en-US" sz="1000">
                <a:solidFill>
                  <a:schemeClr val="bg1"/>
                </a:solidFill>
              </a:rPr>
              <a:t>Intel Confidential</a:t>
            </a:r>
          </a:p>
        </p:txBody>
      </p:sp>
      <p:sp>
        <p:nvSpPr>
          <p:cNvPr id="14" name="Rectangle 13">
            <a:extLst>
              <a:ext uri="{FF2B5EF4-FFF2-40B4-BE49-F238E27FC236}">
                <a16:creationId xmlns:a16="http://schemas.microsoft.com/office/drawing/2014/main" id="{2588B335-02FC-4504-AF46-DF56B2EC52E4}"/>
              </a:ext>
            </a:extLst>
          </p:cNvPr>
          <p:cNvSpPr/>
          <p:nvPr userDrawn="1"/>
        </p:nvSpPr>
        <p:spPr>
          <a:xfrm>
            <a:off x="483010" y="6562504"/>
            <a:ext cx="1766830" cy="231410"/>
          </a:xfrm>
          <a:prstGeom prst="rect">
            <a:avLst/>
          </a:prstGeom>
        </p:spPr>
        <p:txBody>
          <a:bodyPr wrap="none">
            <a:spAutoFit/>
          </a:bodyPr>
          <a:lstStyle/>
          <a:p>
            <a:pPr algn="l"/>
            <a:r>
              <a:rPr lang="en-US" sz="1000">
                <a:solidFill>
                  <a:schemeClr val="bg1"/>
                </a:solidFill>
              </a:rPr>
              <a:t>Department or Event Name</a:t>
            </a:r>
          </a:p>
        </p:txBody>
      </p:sp>
      <p:sp>
        <p:nvSpPr>
          <p:cNvPr id="16" name="Title Text">
            <a:extLst>
              <a:ext uri="{FF2B5EF4-FFF2-40B4-BE49-F238E27FC236}">
                <a16:creationId xmlns:a16="http://schemas.microsoft.com/office/drawing/2014/main" id="{38003A1C-51D1-4427-BFE8-8448E4C61D6B}"/>
              </a:ext>
            </a:extLst>
          </p:cNvPr>
          <p:cNvSpPr txBox="1">
            <a:spLocks noGrp="1"/>
          </p:cNvSpPr>
          <p:nvPr>
            <p:ph type="title" hasCustomPrompt="1"/>
          </p:nvPr>
        </p:nvSpPr>
        <p:spPr>
          <a:xfrm>
            <a:off x="571370" y="2140785"/>
            <a:ext cx="11010816" cy="1651681"/>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nchor="b" anchorCtr="0">
            <a:noAutofit/>
          </a:bodyPr>
          <a:lstStyle>
            <a:lvl1pPr>
              <a:defRPr sz="4800">
                <a:solidFill>
                  <a:schemeClr val="bg1"/>
                </a:solidFill>
              </a:defRPr>
            </a:lvl1pPr>
          </a:lstStyle>
          <a:p>
            <a:r>
              <a:rPr lang="en-US"/>
              <a:t>Section Break Text Goes Here</a:t>
            </a:r>
          </a:p>
        </p:txBody>
      </p:sp>
      <p:sp>
        <p:nvSpPr>
          <p:cNvPr id="10" name="Text Placeholder 3">
            <a:extLst>
              <a:ext uri="{FF2B5EF4-FFF2-40B4-BE49-F238E27FC236}">
                <a16:creationId xmlns:a16="http://schemas.microsoft.com/office/drawing/2014/main" id="{130F9DFC-5AE2-4BB1-822C-8EAEAE2CA5F2}"/>
              </a:ext>
            </a:extLst>
          </p:cNvPr>
          <p:cNvSpPr>
            <a:spLocks noGrp="1"/>
          </p:cNvSpPr>
          <p:nvPr>
            <p:ph type="body" sz="quarter" idx="29"/>
          </p:nvPr>
        </p:nvSpPr>
        <p:spPr>
          <a:xfrm>
            <a:off x="571500" y="3948942"/>
            <a:ext cx="11022013" cy="438150"/>
          </a:xfrm>
        </p:spPr>
        <p:txBody>
          <a:bodyPr/>
          <a:lstStyle>
            <a:lvl1pPr marL="0" indent="0">
              <a:buNone/>
              <a:defRPr>
                <a:solidFill>
                  <a:schemeClr val="bg1"/>
                </a:solidFill>
                <a:latin typeface="+mn-lt"/>
              </a:defRPr>
            </a:lvl1pPr>
            <a:lvl2pPr marL="228600" indent="0">
              <a:buNone/>
              <a:defRPr/>
            </a:lvl2pPr>
          </a:lstStyle>
          <a:p>
            <a:pPr lvl="0"/>
            <a:r>
              <a:rPr lang="en-US"/>
              <a:t>Click to edit Master text styles</a:t>
            </a:r>
          </a:p>
        </p:txBody>
      </p:sp>
      <p:sp>
        <p:nvSpPr>
          <p:cNvPr id="12" name="Rectangle 11">
            <a:extLst>
              <a:ext uri="{FF2B5EF4-FFF2-40B4-BE49-F238E27FC236}">
                <a16:creationId xmlns:a16="http://schemas.microsoft.com/office/drawing/2014/main" id="{F82519BB-51CE-4A9C-AFEF-514971F5D779}"/>
              </a:ext>
            </a:extLst>
          </p:cNvPr>
          <p:cNvSpPr/>
          <p:nvPr userDrawn="1"/>
        </p:nvSpPr>
        <p:spPr>
          <a:xfrm rot="5400000">
            <a:off x="8758537" y="2978453"/>
            <a:ext cx="6407450" cy="450549"/>
          </a:xfrm>
          <a:prstGeom prst="rect">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Tree>
    <p:extLst>
      <p:ext uri="{BB962C8B-B14F-4D97-AF65-F5344CB8AC3E}">
        <p14:creationId xmlns:p14="http://schemas.microsoft.com/office/powerpoint/2010/main" val="1111158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Section Break Light Blue">
    <p:bg>
      <p:bgPr>
        <a:solidFill>
          <a:schemeClr val="accent2">
            <a:lumMod val="75000"/>
          </a:schemeClr>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507A2BC2-9250-4B6C-8674-1CD30F0A349F}"/>
              </a:ext>
            </a:extLst>
          </p:cNvPr>
          <p:cNvSpPr/>
          <p:nvPr userDrawn="1"/>
        </p:nvSpPr>
        <p:spPr>
          <a:xfrm>
            <a:off x="0" y="6407451"/>
            <a:ext cx="11736987" cy="450549"/>
          </a:xfrm>
          <a:prstGeom prst="rect">
            <a:avLst/>
          </a:prstGeom>
          <a:solidFill>
            <a:schemeClr val="accent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4" name="Rectangle 13">
            <a:extLst>
              <a:ext uri="{FF2B5EF4-FFF2-40B4-BE49-F238E27FC236}">
                <a16:creationId xmlns:a16="http://schemas.microsoft.com/office/drawing/2014/main" id="{FE22C60C-8CBC-40B8-ABEA-44BF775A3581}"/>
              </a:ext>
            </a:extLst>
          </p:cNvPr>
          <p:cNvSpPr/>
          <p:nvPr userDrawn="1"/>
        </p:nvSpPr>
        <p:spPr>
          <a:xfrm rot="5400000">
            <a:off x="8758537" y="2978453"/>
            <a:ext cx="6407450" cy="450549"/>
          </a:xfrm>
          <a:prstGeom prst="rect">
            <a:avLst/>
          </a:prstGeom>
          <a:solidFill>
            <a:schemeClr val="accent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pic>
        <p:nvPicPr>
          <p:cNvPr id="862" name="Image" descr="Image"/>
          <p:cNvPicPr>
            <a:picLocks noChangeAspect="1"/>
          </p:cNvPicPr>
          <p:nvPr/>
        </p:nvPicPr>
        <p:blipFill>
          <a:blip r:embed="rId2"/>
          <a:stretch>
            <a:fillRect/>
          </a:stretch>
        </p:blipFill>
        <p:spPr>
          <a:xfrm>
            <a:off x="11151433" y="6543018"/>
            <a:ext cx="491250" cy="190501"/>
          </a:xfrm>
          <a:prstGeom prst="rect">
            <a:avLst/>
          </a:prstGeom>
          <a:ln w="12700">
            <a:miter lim="400000"/>
          </a:ln>
        </p:spPr>
      </p:pic>
      <p:sp>
        <p:nvSpPr>
          <p:cNvPr id="866" name="Text"/>
          <p:cNvSpPr txBox="1"/>
          <p:nvPr/>
        </p:nvSpPr>
        <p:spPr>
          <a:xfrm>
            <a:off x="11942955" y="6538004"/>
            <a:ext cx="51361" cy="189796"/>
          </a:xfrm>
          <a:prstGeom prst="rect">
            <a:avLst/>
          </a:prstGeom>
          <a:ln w="12700">
            <a:miter lim="400000"/>
          </a:ln>
        </p:spPr>
        <p:txBody>
          <a:bodyPr wrap="none" lIns="25400" tIns="25400" rIns="25400" bIns="25400" anchor="b">
            <a:spAutoFit/>
          </a:bodyPr>
          <a:lstStyle/>
          <a:p>
            <a:pPr algn="ctr" defTabSz="292100">
              <a:lnSpc>
                <a:spcPct val="100000"/>
              </a:lnSpc>
              <a:spcBef>
                <a:spcPts val="0"/>
              </a:spcBef>
              <a:defRPr sz="1800">
                <a:solidFill>
                  <a:srgbClr val="FFFFFF"/>
                </a:solidFill>
                <a:latin typeface="Intel Clear"/>
                <a:ea typeface="Intel Clear"/>
                <a:cs typeface="Intel Clear"/>
                <a:sym typeface="Intel Clear"/>
              </a:defRPr>
            </a:pPr>
            <a:endParaRPr sz="900"/>
          </a:p>
        </p:txBody>
      </p:sp>
      <p:sp>
        <p:nvSpPr>
          <p:cNvPr id="13" name="TextBox 12">
            <a:extLst>
              <a:ext uri="{FF2B5EF4-FFF2-40B4-BE49-F238E27FC236}">
                <a16:creationId xmlns:a16="http://schemas.microsoft.com/office/drawing/2014/main" id="{9D4875CE-AB47-3643-8581-D89E9CF7EFC1}"/>
              </a:ext>
            </a:extLst>
          </p:cNvPr>
          <p:cNvSpPr txBox="1"/>
          <p:nvPr userDrawn="1"/>
        </p:nvSpPr>
        <p:spPr>
          <a:xfrm>
            <a:off x="11881866" y="6268286"/>
            <a:ext cx="207818" cy="4639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marL="0" marR="0" indent="0" algn="l" defTabSz="1219169" rtl="0" fontAlgn="auto" latinLnBrk="0" hangingPunct="0">
              <a:lnSpc>
                <a:spcPct val="90000"/>
              </a:lnSpc>
              <a:spcBef>
                <a:spcPts val="2250"/>
              </a:spcBef>
              <a:spcAft>
                <a:spcPts val="0"/>
              </a:spcAft>
              <a:buClrTx/>
              <a:buSzTx/>
              <a:buFontTx/>
              <a:buNone/>
              <a:tabLst/>
            </a:pPr>
            <a:fld id="{302FE90D-A879-0D42-B0CA-7E5C0D197FB5}" type="slidenum">
              <a:rPr kumimoji="0" lang="en-US" sz="850" b="0" i="0" u="none" strike="noStrike" cap="none" spc="0" normalizeH="0" baseline="0" smtClean="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rPr>
              <a:pPr marL="0" marR="0" indent="0" algn="l" defTabSz="1219169" rtl="0" fontAlgn="auto" latinLnBrk="0" hangingPunct="0">
                <a:lnSpc>
                  <a:spcPct val="90000"/>
                </a:lnSpc>
                <a:spcBef>
                  <a:spcPts val="2250"/>
                </a:spcBef>
                <a:spcAft>
                  <a:spcPts val="0"/>
                </a:spcAft>
                <a:buClrTx/>
                <a:buSzTx/>
                <a:buFontTx/>
                <a:buNone/>
                <a:tabLst/>
              </a:pPr>
              <a:t>‹#›</a:t>
            </a:fld>
            <a:endParaRPr kumimoji="0" lang="en-US" sz="850" b="0" i="0" u="none" strike="noStrike" cap="none" spc="0" normalizeH="0" baseline="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endParaRPr>
          </a:p>
        </p:txBody>
      </p:sp>
      <p:sp>
        <p:nvSpPr>
          <p:cNvPr id="15" name="Rectangle 14">
            <a:extLst>
              <a:ext uri="{FF2B5EF4-FFF2-40B4-BE49-F238E27FC236}">
                <a16:creationId xmlns:a16="http://schemas.microsoft.com/office/drawing/2014/main" id="{68A864FA-3818-4931-B452-798F1E7F5A67}"/>
              </a:ext>
            </a:extLst>
          </p:cNvPr>
          <p:cNvSpPr/>
          <p:nvPr userDrawn="1"/>
        </p:nvSpPr>
        <p:spPr>
          <a:xfrm>
            <a:off x="5503530" y="6562504"/>
            <a:ext cx="1184940" cy="231410"/>
          </a:xfrm>
          <a:prstGeom prst="rect">
            <a:avLst/>
          </a:prstGeom>
        </p:spPr>
        <p:txBody>
          <a:bodyPr wrap="none">
            <a:spAutoFit/>
          </a:bodyPr>
          <a:lstStyle/>
          <a:p>
            <a:pPr algn="ctr"/>
            <a:r>
              <a:rPr lang="en-US" sz="1000">
                <a:solidFill>
                  <a:schemeClr val="bg1"/>
                </a:solidFill>
              </a:rPr>
              <a:t>Intel Confidential</a:t>
            </a:r>
          </a:p>
        </p:txBody>
      </p:sp>
      <p:sp>
        <p:nvSpPr>
          <p:cNvPr id="16" name="Rectangle 15">
            <a:extLst>
              <a:ext uri="{FF2B5EF4-FFF2-40B4-BE49-F238E27FC236}">
                <a16:creationId xmlns:a16="http://schemas.microsoft.com/office/drawing/2014/main" id="{48FC8DFF-85CB-4435-B144-6A1DC4093482}"/>
              </a:ext>
            </a:extLst>
          </p:cNvPr>
          <p:cNvSpPr/>
          <p:nvPr userDrawn="1"/>
        </p:nvSpPr>
        <p:spPr>
          <a:xfrm>
            <a:off x="483010" y="6562504"/>
            <a:ext cx="1766830" cy="231410"/>
          </a:xfrm>
          <a:prstGeom prst="rect">
            <a:avLst/>
          </a:prstGeom>
        </p:spPr>
        <p:txBody>
          <a:bodyPr wrap="none">
            <a:spAutoFit/>
          </a:bodyPr>
          <a:lstStyle/>
          <a:p>
            <a:pPr algn="l"/>
            <a:r>
              <a:rPr lang="en-US" sz="1000">
                <a:solidFill>
                  <a:schemeClr val="bg1"/>
                </a:solidFill>
              </a:rPr>
              <a:t>Department or Event Name</a:t>
            </a:r>
          </a:p>
        </p:txBody>
      </p:sp>
      <p:sp>
        <p:nvSpPr>
          <p:cNvPr id="17" name="Title Text">
            <a:extLst>
              <a:ext uri="{FF2B5EF4-FFF2-40B4-BE49-F238E27FC236}">
                <a16:creationId xmlns:a16="http://schemas.microsoft.com/office/drawing/2014/main" id="{5844F860-03F8-4657-A6E6-4E8919DD4FFF}"/>
              </a:ext>
            </a:extLst>
          </p:cNvPr>
          <p:cNvSpPr txBox="1">
            <a:spLocks noGrp="1"/>
          </p:cNvSpPr>
          <p:nvPr>
            <p:ph type="title" hasCustomPrompt="1"/>
          </p:nvPr>
        </p:nvSpPr>
        <p:spPr>
          <a:xfrm>
            <a:off x="571370" y="2140785"/>
            <a:ext cx="11010816" cy="1651681"/>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nchor="b" anchorCtr="0">
            <a:noAutofit/>
          </a:bodyPr>
          <a:lstStyle>
            <a:lvl1pPr>
              <a:defRPr sz="4800">
                <a:solidFill>
                  <a:schemeClr val="bg1"/>
                </a:solidFill>
              </a:defRPr>
            </a:lvl1pPr>
          </a:lstStyle>
          <a:p>
            <a:r>
              <a:rPr lang="en-US"/>
              <a:t>Section Break Text Goes Here</a:t>
            </a:r>
          </a:p>
        </p:txBody>
      </p:sp>
      <p:sp>
        <p:nvSpPr>
          <p:cNvPr id="11" name="Text Placeholder 3">
            <a:extLst>
              <a:ext uri="{FF2B5EF4-FFF2-40B4-BE49-F238E27FC236}">
                <a16:creationId xmlns:a16="http://schemas.microsoft.com/office/drawing/2014/main" id="{ADACC9CB-1B2F-42BF-8D9F-62EC595FEA6C}"/>
              </a:ext>
            </a:extLst>
          </p:cNvPr>
          <p:cNvSpPr>
            <a:spLocks noGrp="1"/>
          </p:cNvSpPr>
          <p:nvPr>
            <p:ph type="body" sz="quarter" idx="29"/>
          </p:nvPr>
        </p:nvSpPr>
        <p:spPr>
          <a:xfrm>
            <a:off x="571500" y="3964420"/>
            <a:ext cx="11022013" cy="438150"/>
          </a:xfrm>
        </p:spPr>
        <p:txBody>
          <a:bodyPr/>
          <a:lstStyle>
            <a:lvl1pPr marL="0" indent="0">
              <a:buNone/>
              <a:defRPr>
                <a:solidFill>
                  <a:schemeClr val="bg1"/>
                </a:solidFill>
                <a:latin typeface="+mn-lt"/>
              </a:defRPr>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069130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Title, Sub &amp; Content Blue">
    <p:bg>
      <p:bgPr>
        <a:solidFill>
          <a:schemeClr val="tx2"/>
        </a:solidFill>
        <a:effectLst/>
      </p:bgPr>
    </p:bg>
    <p:spTree>
      <p:nvGrpSpPr>
        <p:cNvPr id="1" name=""/>
        <p:cNvGrpSpPr/>
        <p:nvPr/>
      </p:nvGrpSpPr>
      <p:grpSpPr>
        <a:xfrm>
          <a:off x="0" y="0"/>
          <a:ext cx="0" cy="0"/>
          <a:chOff x="0" y="0"/>
          <a:chExt cx="0" cy="0"/>
        </a:xfrm>
      </p:grpSpPr>
      <p:sp>
        <p:nvSpPr>
          <p:cNvPr id="21" name="Square">
            <a:extLst>
              <a:ext uri="{FF2B5EF4-FFF2-40B4-BE49-F238E27FC236}">
                <a16:creationId xmlns:a16="http://schemas.microsoft.com/office/drawing/2014/main" id="{4C58A6BF-BF0D-4749-B07B-7C0A27747D42}"/>
              </a:ext>
            </a:extLst>
          </p:cNvPr>
          <p:cNvSpPr/>
          <p:nvPr userDrawn="1"/>
        </p:nvSpPr>
        <p:spPr>
          <a:xfrm>
            <a:off x="11741697" y="6405280"/>
            <a:ext cx="450068" cy="450068"/>
          </a:xfrm>
          <a:prstGeom prst="rect">
            <a:avLst/>
          </a:prstGeom>
          <a:solidFill>
            <a:schemeClr val="accent1"/>
          </a:solidFill>
          <a:ln w="12700">
            <a:miter lim="400000"/>
          </a:ln>
        </p:spPr>
        <p:txBody>
          <a:bodyPr lIns="0" tIns="0" rIns="0" bIns="0" anchor="ctr"/>
          <a:lstStyle/>
          <a:p>
            <a:pPr algn="ctr" defTabSz="412750">
              <a:lnSpc>
                <a:spcPct val="100000"/>
              </a:lnSpc>
              <a:spcBef>
                <a:spcPts val="0"/>
              </a:spcBef>
              <a:defRPr sz="3200">
                <a:solidFill>
                  <a:srgbClr val="026FC5"/>
                </a:solidFill>
                <a:latin typeface="Helvetica Neue Medium"/>
                <a:ea typeface="Helvetica Neue Medium"/>
                <a:cs typeface="Helvetica Neue Medium"/>
                <a:sym typeface="Helvetica Neue Medium"/>
              </a:defRPr>
            </a:pPr>
            <a:endParaRPr sz="1600"/>
          </a:p>
        </p:txBody>
      </p:sp>
      <p:sp>
        <p:nvSpPr>
          <p:cNvPr id="697" name="Square"/>
          <p:cNvSpPr/>
          <p:nvPr/>
        </p:nvSpPr>
        <p:spPr>
          <a:xfrm>
            <a:off x="709974" y="2295859"/>
            <a:ext cx="318638" cy="318638"/>
          </a:xfrm>
          <a:prstGeom prst="rect">
            <a:avLst/>
          </a:prstGeom>
          <a:solidFill>
            <a:srgbClr val="00C7FD"/>
          </a:solidFill>
          <a:ln w="12700">
            <a:miter lim="400000"/>
          </a:ln>
        </p:spPr>
        <p:txBody>
          <a:bodyPr lIns="25400" tIns="25400" rIns="25400" bIns="25400" anchor="ctr"/>
          <a:lstStyle/>
          <a:p>
            <a:pPr algn="ctr" defTabSz="412750">
              <a:lnSpc>
                <a:spcPct val="100000"/>
              </a:lnSpc>
              <a:spcBef>
                <a:spcPts val="0"/>
              </a:spcBef>
              <a:defRPr sz="3200">
                <a:solidFill>
                  <a:srgbClr val="0068B5"/>
                </a:solidFill>
                <a:latin typeface="Helvetica Neue Medium"/>
                <a:ea typeface="Helvetica Neue Medium"/>
                <a:cs typeface="Helvetica Neue Medium"/>
                <a:sym typeface="Helvetica Neue Medium"/>
              </a:defRPr>
            </a:pPr>
            <a:endParaRPr sz="1600"/>
          </a:p>
        </p:txBody>
      </p:sp>
      <p:sp>
        <p:nvSpPr>
          <p:cNvPr id="698" name="Square"/>
          <p:cNvSpPr/>
          <p:nvPr/>
        </p:nvSpPr>
        <p:spPr>
          <a:xfrm>
            <a:off x="536812" y="2122317"/>
            <a:ext cx="174318" cy="174318"/>
          </a:xfrm>
          <a:prstGeom prst="rect">
            <a:avLst/>
          </a:prstGeom>
          <a:solidFill>
            <a:srgbClr val="7BDEFF"/>
          </a:solidFill>
          <a:ln w="12700">
            <a:miter lim="400000"/>
          </a:ln>
        </p:spPr>
        <p:txBody>
          <a:bodyPr lIns="25400" tIns="25400" rIns="25400" bIns="25400" anchor="ctr"/>
          <a:lstStyle/>
          <a:p>
            <a:pPr algn="ctr" defTabSz="41275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sz="1600"/>
          </a:p>
        </p:txBody>
      </p:sp>
      <p:sp>
        <p:nvSpPr>
          <p:cNvPr id="699" name="Square"/>
          <p:cNvSpPr/>
          <p:nvPr/>
        </p:nvSpPr>
        <p:spPr>
          <a:xfrm>
            <a:off x="709974" y="2023075"/>
            <a:ext cx="98724" cy="98723"/>
          </a:xfrm>
          <a:prstGeom prst="rect">
            <a:avLst/>
          </a:prstGeom>
          <a:solidFill>
            <a:srgbClr val="B4F0FF"/>
          </a:solidFill>
          <a:ln w="12700">
            <a:miter lim="400000"/>
          </a:ln>
        </p:spPr>
        <p:txBody>
          <a:bodyPr lIns="25400" tIns="25400" rIns="25400" bIns="25400" anchor="ctr"/>
          <a:lstStyle/>
          <a:p>
            <a:pPr algn="ctr" defTabSz="41275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sz="1600"/>
          </a:p>
        </p:txBody>
      </p:sp>
      <p:sp>
        <p:nvSpPr>
          <p:cNvPr id="700" name="Rectangle"/>
          <p:cNvSpPr/>
          <p:nvPr/>
        </p:nvSpPr>
        <p:spPr>
          <a:xfrm>
            <a:off x="5814183" y="402558"/>
            <a:ext cx="5927511" cy="6003471"/>
          </a:xfrm>
          <a:prstGeom prst="rect">
            <a:avLst/>
          </a:prstGeom>
          <a:solidFill>
            <a:schemeClr val="accent1"/>
          </a:solidFill>
          <a:ln w="12700">
            <a:miter lim="400000"/>
          </a:ln>
        </p:spPr>
        <p:txBody>
          <a:bodyPr lIns="0" tIns="0" rIns="0" bIns="0" anchor="ctr"/>
          <a:lstStyle/>
          <a:p>
            <a:pPr algn="ctr" defTabSz="41275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sz="1600"/>
          </a:p>
        </p:txBody>
      </p:sp>
      <p:pic>
        <p:nvPicPr>
          <p:cNvPr id="705" name="Image" descr="Image"/>
          <p:cNvPicPr>
            <a:picLocks noChangeAspect="1"/>
          </p:cNvPicPr>
          <p:nvPr/>
        </p:nvPicPr>
        <p:blipFill>
          <a:blip r:embed="rId2"/>
          <a:stretch>
            <a:fillRect/>
          </a:stretch>
        </p:blipFill>
        <p:spPr>
          <a:xfrm>
            <a:off x="11151433" y="6543018"/>
            <a:ext cx="491250" cy="190501"/>
          </a:xfrm>
          <a:prstGeom prst="rect">
            <a:avLst/>
          </a:prstGeom>
          <a:ln w="12700">
            <a:miter lim="400000"/>
          </a:ln>
        </p:spPr>
      </p:pic>
      <p:sp>
        <p:nvSpPr>
          <p:cNvPr id="18" name="TextBox 17">
            <a:extLst>
              <a:ext uri="{FF2B5EF4-FFF2-40B4-BE49-F238E27FC236}">
                <a16:creationId xmlns:a16="http://schemas.microsoft.com/office/drawing/2014/main" id="{F5846515-4871-AA4D-B71A-1561CC2E3701}"/>
              </a:ext>
            </a:extLst>
          </p:cNvPr>
          <p:cNvSpPr txBox="1"/>
          <p:nvPr userDrawn="1"/>
        </p:nvSpPr>
        <p:spPr>
          <a:xfrm>
            <a:off x="11881866" y="6268286"/>
            <a:ext cx="207818" cy="4639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marL="0" marR="0" indent="0" algn="l" defTabSz="1219169" rtl="0" fontAlgn="auto" latinLnBrk="0" hangingPunct="0">
              <a:lnSpc>
                <a:spcPct val="90000"/>
              </a:lnSpc>
              <a:spcBef>
                <a:spcPts val="2250"/>
              </a:spcBef>
              <a:spcAft>
                <a:spcPts val="0"/>
              </a:spcAft>
              <a:buClrTx/>
              <a:buSzTx/>
              <a:buFontTx/>
              <a:buNone/>
              <a:tabLst/>
            </a:pPr>
            <a:fld id="{302FE90D-A879-0D42-B0CA-7E5C0D197FB5}" type="slidenum">
              <a:rPr kumimoji="0" lang="en-US" sz="850" b="0" i="0" u="none" strike="noStrike" cap="none" spc="0" normalizeH="0" baseline="0" smtClean="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rPr>
              <a:pPr marL="0" marR="0" indent="0" algn="l" defTabSz="1219169" rtl="0" fontAlgn="auto" latinLnBrk="0" hangingPunct="0">
                <a:lnSpc>
                  <a:spcPct val="90000"/>
                </a:lnSpc>
                <a:spcBef>
                  <a:spcPts val="2250"/>
                </a:spcBef>
                <a:spcAft>
                  <a:spcPts val="0"/>
                </a:spcAft>
                <a:buClrTx/>
                <a:buSzTx/>
                <a:buFontTx/>
                <a:buNone/>
                <a:tabLst/>
              </a:pPr>
              <a:t>‹#›</a:t>
            </a:fld>
            <a:endParaRPr kumimoji="0" lang="en-US" sz="850" b="0" i="0" u="none" strike="noStrike" cap="none" spc="0" normalizeH="0" baseline="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endParaRPr>
          </a:p>
        </p:txBody>
      </p:sp>
      <p:sp>
        <p:nvSpPr>
          <p:cNvPr id="13" name="Content Placeholder 2">
            <a:extLst>
              <a:ext uri="{FF2B5EF4-FFF2-40B4-BE49-F238E27FC236}">
                <a16:creationId xmlns:a16="http://schemas.microsoft.com/office/drawing/2014/main" id="{DFE89D76-523B-456C-9EE9-BC9CB964E5C3}"/>
              </a:ext>
            </a:extLst>
          </p:cNvPr>
          <p:cNvSpPr>
            <a:spLocks noGrp="1"/>
          </p:cNvSpPr>
          <p:nvPr>
            <p:ph sz="quarter" idx="27"/>
          </p:nvPr>
        </p:nvSpPr>
        <p:spPr>
          <a:xfrm>
            <a:off x="6394450" y="1974850"/>
            <a:ext cx="4852988" cy="37036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Rectangle 18">
            <a:extLst>
              <a:ext uri="{FF2B5EF4-FFF2-40B4-BE49-F238E27FC236}">
                <a16:creationId xmlns:a16="http://schemas.microsoft.com/office/drawing/2014/main" id="{D5D8740F-FED9-4D14-9DF3-3BA84ADF820C}"/>
              </a:ext>
            </a:extLst>
          </p:cNvPr>
          <p:cNvSpPr/>
          <p:nvPr userDrawn="1"/>
        </p:nvSpPr>
        <p:spPr>
          <a:xfrm>
            <a:off x="5503530" y="6562504"/>
            <a:ext cx="1184940" cy="231410"/>
          </a:xfrm>
          <a:prstGeom prst="rect">
            <a:avLst/>
          </a:prstGeom>
        </p:spPr>
        <p:txBody>
          <a:bodyPr wrap="none">
            <a:spAutoFit/>
          </a:bodyPr>
          <a:lstStyle/>
          <a:p>
            <a:pPr algn="ctr"/>
            <a:r>
              <a:rPr lang="en-US" sz="1000">
                <a:solidFill>
                  <a:schemeClr val="bg1"/>
                </a:solidFill>
              </a:rPr>
              <a:t>Intel Confidential</a:t>
            </a:r>
          </a:p>
        </p:txBody>
      </p:sp>
      <p:sp>
        <p:nvSpPr>
          <p:cNvPr id="20" name="Rectangle 19">
            <a:extLst>
              <a:ext uri="{FF2B5EF4-FFF2-40B4-BE49-F238E27FC236}">
                <a16:creationId xmlns:a16="http://schemas.microsoft.com/office/drawing/2014/main" id="{1DEF55E0-947C-4281-8A2A-E59398C246AB}"/>
              </a:ext>
            </a:extLst>
          </p:cNvPr>
          <p:cNvSpPr/>
          <p:nvPr userDrawn="1"/>
        </p:nvSpPr>
        <p:spPr>
          <a:xfrm>
            <a:off x="483010" y="6562504"/>
            <a:ext cx="1766830" cy="231410"/>
          </a:xfrm>
          <a:prstGeom prst="rect">
            <a:avLst/>
          </a:prstGeom>
        </p:spPr>
        <p:txBody>
          <a:bodyPr wrap="none">
            <a:spAutoFit/>
          </a:bodyPr>
          <a:lstStyle/>
          <a:p>
            <a:pPr algn="l"/>
            <a:r>
              <a:rPr lang="en-US" sz="1000">
                <a:solidFill>
                  <a:schemeClr val="bg1"/>
                </a:solidFill>
              </a:rPr>
              <a:t>Department or Event Name</a:t>
            </a:r>
          </a:p>
        </p:txBody>
      </p:sp>
      <p:sp>
        <p:nvSpPr>
          <p:cNvPr id="23" name="Title Text">
            <a:extLst>
              <a:ext uri="{FF2B5EF4-FFF2-40B4-BE49-F238E27FC236}">
                <a16:creationId xmlns:a16="http://schemas.microsoft.com/office/drawing/2014/main" id="{5F192548-45E5-4F50-A32B-E61F6CFA996F}"/>
              </a:ext>
            </a:extLst>
          </p:cNvPr>
          <p:cNvSpPr txBox="1">
            <a:spLocks noGrp="1"/>
          </p:cNvSpPr>
          <p:nvPr>
            <p:ph type="title" hasCustomPrompt="1"/>
          </p:nvPr>
        </p:nvSpPr>
        <p:spPr>
          <a:xfrm>
            <a:off x="1014757" y="2545222"/>
            <a:ext cx="4785571" cy="249783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nchor="t" anchorCtr="0">
            <a:noAutofit/>
          </a:bodyPr>
          <a:lstStyle>
            <a:lvl1pPr>
              <a:defRPr sz="4000">
                <a:solidFill>
                  <a:schemeClr val="bg1"/>
                </a:solidFill>
              </a:defRPr>
            </a:lvl1pPr>
          </a:lstStyle>
          <a:p>
            <a:r>
              <a:rPr lang="en-US"/>
              <a:t>Title Text Goes Here</a:t>
            </a:r>
          </a:p>
        </p:txBody>
      </p:sp>
      <p:sp>
        <p:nvSpPr>
          <p:cNvPr id="14" name="Text Placeholder 3">
            <a:extLst>
              <a:ext uri="{FF2B5EF4-FFF2-40B4-BE49-F238E27FC236}">
                <a16:creationId xmlns:a16="http://schemas.microsoft.com/office/drawing/2014/main" id="{38703551-AC59-4BD9-8B3C-616B6DFB3DB4}"/>
              </a:ext>
            </a:extLst>
          </p:cNvPr>
          <p:cNvSpPr>
            <a:spLocks noGrp="1"/>
          </p:cNvSpPr>
          <p:nvPr>
            <p:ph type="body" sz="quarter" idx="29"/>
          </p:nvPr>
        </p:nvSpPr>
        <p:spPr>
          <a:xfrm>
            <a:off x="6394450" y="740229"/>
            <a:ext cx="4865211" cy="1078146"/>
          </a:xfrm>
        </p:spPr>
        <p:txBody>
          <a:bodyPr anchor="b" anchorCtr="0">
            <a:normAutofit/>
          </a:bodyPr>
          <a:lstStyle>
            <a:lvl1pPr marL="0" indent="0">
              <a:buNone/>
              <a:defRPr sz="3200">
                <a:solidFill>
                  <a:schemeClr val="bg1"/>
                </a:solidFill>
                <a:latin typeface="+mn-lt"/>
              </a:defRPr>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929401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Title, Sub &amp; Content Blue 2">
    <p:bg>
      <p:bgPr>
        <a:solidFill>
          <a:schemeClr val="tx2"/>
        </a:solidFill>
        <a:effectLst/>
      </p:bgPr>
    </p:bg>
    <p:spTree>
      <p:nvGrpSpPr>
        <p:cNvPr id="1" name=""/>
        <p:cNvGrpSpPr/>
        <p:nvPr/>
      </p:nvGrpSpPr>
      <p:grpSpPr>
        <a:xfrm>
          <a:off x="0" y="0"/>
          <a:ext cx="0" cy="0"/>
          <a:chOff x="0" y="0"/>
          <a:chExt cx="0" cy="0"/>
        </a:xfrm>
      </p:grpSpPr>
      <p:sp>
        <p:nvSpPr>
          <p:cNvPr id="21" name="Square">
            <a:extLst>
              <a:ext uri="{FF2B5EF4-FFF2-40B4-BE49-F238E27FC236}">
                <a16:creationId xmlns:a16="http://schemas.microsoft.com/office/drawing/2014/main" id="{3B808FDC-D2A2-42EB-B356-E69E4A048F8E}"/>
              </a:ext>
            </a:extLst>
          </p:cNvPr>
          <p:cNvSpPr/>
          <p:nvPr userDrawn="1"/>
        </p:nvSpPr>
        <p:spPr>
          <a:xfrm>
            <a:off x="11741697" y="6405280"/>
            <a:ext cx="450068" cy="450068"/>
          </a:xfrm>
          <a:prstGeom prst="rect">
            <a:avLst/>
          </a:prstGeom>
          <a:solidFill>
            <a:schemeClr val="accent1"/>
          </a:solidFill>
          <a:ln w="12700">
            <a:miter lim="400000"/>
          </a:ln>
        </p:spPr>
        <p:txBody>
          <a:bodyPr lIns="0" tIns="0" rIns="0" bIns="0" anchor="ctr"/>
          <a:lstStyle/>
          <a:p>
            <a:pPr algn="ctr" defTabSz="412750">
              <a:lnSpc>
                <a:spcPct val="100000"/>
              </a:lnSpc>
              <a:spcBef>
                <a:spcPts val="0"/>
              </a:spcBef>
              <a:defRPr sz="3200">
                <a:solidFill>
                  <a:srgbClr val="026FC5"/>
                </a:solidFill>
                <a:latin typeface="Helvetica Neue Medium"/>
                <a:ea typeface="Helvetica Neue Medium"/>
                <a:cs typeface="Helvetica Neue Medium"/>
                <a:sym typeface="Helvetica Neue Medium"/>
              </a:defRPr>
            </a:pPr>
            <a:endParaRPr sz="1600"/>
          </a:p>
        </p:txBody>
      </p:sp>
      <p:sp>
        <p:nvSpPr>
          <p:cNvPr id="22" name="Rectangle">
            <a:extLst>
              <a:ext uri="{FF2B5EF4-FFF2-40B4-BE49-F238E27FC236}">
                <a16:creationId xmlns:a16="http://schemas.microsoft.com/office/drawing/2014/main" id="{8A1BD37C-2C85-4873-ABDD-4B358A87ED4B}"/>
              </a:ext>
            </a:extLst>
          </p:cNvPr>
          <p:cNvSpPr/>
          <p:nvPr userDrawn="1"/>
        </p:nvSpPr>
        <p:spPr>
          <a:xfrm>
            <a:off x="5814183" y="402558"/>
            <a:ext cx="5927511" cy="6003471"/>
          </a:xfrm>
          <a:prstGeom prst="rect">
            <a:avLst/>
          </a:prstGeom>
          <a:solidFill>
            <a:schemeClr val="accent1"/>
          </a:solidFill>
          <a:ln w="12700">
            <a:miter lim="400000"/>
          </a:ln>
        </p:spPr>
        <p:txBody>
          <a:bodyPr lIns="0" tIns="0" rIns="0" bIns="0" anchor="ctr"/>
          <a:lstStyle/>
          <a:p>
            <a:pPr algn="ctr" defTabSz="41275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sz="1600"/>
          </a:p>
        </p:txBody>
      </p:sp>
      <p:sp>
        <p:nvSpPr>
          <p:cNvPr id="670" name="Square"/>
          <p:cNvSpPr/>
          <p:nvPr/>
        </p:nvSpPr>
        <p:spPr>
          <a:xfrm>
            <a:off x="707513" y="2295859"/>
            <a:ext cx="318638" cy="318638"/>
          </a:xfrm>
          <a:prstGeom prst="rect">
            <a:avLst/>
          </a:prstGeom>
          <a:solidFill>
            <a:srgbClr val="D9692F"/>
          </a:solidFill>
          <a:ln w="12700">
            <a:miter lim="400000"/>
          </a:ln>
        </p:spPr>
        <p:txBody>
          <a:bodyPr lIns="25400" tIns="25400" rIns="25400" bIns="25400" anchor="ctr"/>
          <a:lstStyle/>
          <a:p>
            <a:pPr algn="ctr" defTabSz="412750">
              <a:lnSpc>
                <a:spcPct val="100000"/>
              </a:lnSpc>
              <a:spcBef>
                <a:spcPts val="0"/>
              </a:spcBef>
              <a:defRPr sz="3200">
                <a:solidFill>
                  <a:srgbClr val="0068B5"/>
                </a:solidFill>
                <a:latin typeface="Helvetica Neue Medium"/>
                <a:ea typeface="Helvetica Neue Medium"/>
                <a:cs typeface="Helvetica Neue Medium"/>
                <a:sym typeface="Helvetica Neue Medium"/>
              </a:defRPr>
            </a:pPr>
            <a:endParaRPr sz="1600"/>
          </a:p>
        </p:txBody>
      </p:sp>
      <p:sp>
        <p:nvSpPr>
          <p:cNvPr id="671" name="Square"/>
          <p:cNvSpPr/>
          <p:nvPr/>
        </p:nvSpPr>
        <p:spPr>
          <a:xfrm>
            <a:off x="533946" y="2122317"/>
            <a:ext cx="174318" cy="174318"/>
          </a:xfrm>
          <a:prstGeom prst="rect">
            <a:avLst/>
          </a:prstGeom>
          <a:solidFill>
            <a:srgbClr val="F6CB4B"/>
          </a:solidFill>
          <a:ln w="12700">
            <a:miter lim="400000"/>
          </a:ln>
        </p:spPr>
        <p:txBody>
          <a:bodyPr lIns="25400" tIns="25400" rIns="25400" bIns="25400" anchor="ctr"/>
          <a:lstStyle/>
          <a:p>
            <a:pPr algn="ctr" defTabSz="41275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sz="1600"/>
          </a:p>
        </p:txBody>
      </p:sp>
      <p:sp>
        <p:nvSpPr>
          <p:cNvPr id="672" name="Square"/>
          <p:cNvSpPr/>
          <p:nvPr/>
        </p:nvSpPr>
        <p:spPr>
          <a:xfrm>
            <a:off x="707513" y="2023075"/>
            <a:ext cx="98724" cy="98723"/>
          </a:xfrm>
          <a:prstGeom prst="rect">
            <a:avLst/>
          </a:prstGeom>
          <a:solidFill>
            <a:srgbClr val="D9692F"/>
          </a:solidFill>
          <a:ln w="12700">
            <a:miter lim="400000"/>
          </a:ln>
        </p:spPr>
        <p:txBody>
          <a:bodyPr lIns="25400" tIns="25400" rIns="25400" bIns="25400" anchor="ctr"/>
          <a:lstStyle/>
          <a:p>
            <a:pPr algn="ctr" defTabSz="41275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sz="1600"/>
          </a:p>
        </p:txBody>
      </p:sp>
      <p:pic>
        <p:nvPicPr>
          <p:cNvPr id="673" name="Image" descr="Image"/>
          <p:cNvPicPr>
            <a:picLocks noChangeAspect="1"/>
          </p:cNvPicPr>
          <p:nvPr/>
        </p:nvPicPr>
        <p:blipFill>
          <a:blip r:embed="rId2"/>
          <a:stretch>
            <a:fillRect/>
          </a:stretch>
        </p:blipFill>
        <p:spPr>
          <a:xfrm>
            <a:off x="11151433" y="6543018"/>
            <a:ext cx="491250" cy="190501"/>
          </a:xfrm>
          <a:prstGeom prst="rect">
            <a:avLst/>
          </a:prstGeom>
          <a:ln w="12700">
            <a:miter lim="400000"/>
          </a:ln>
        </p:spPr>
      </p:pic>
      <p:sp>
        <p:nvSpPr>
          <p:cNvPr id="19" name="TextBox 18">
            <a:extLst>
              <a:ext uri="{FF2B5EF4-FFF2-40B4-BE49-F238E27FC236}">
                <a16:creationId xmlns:a16="http://schemas.microsoft.com/office/drawing/2014/main" id="{C90FD0E6-78D1-5F44-A938-3A961F43FACD}"/>
              </a:ext>
            </a:extLst>
          </p:cNvPr>
          <p:cNvSpPr txBox="1"/>
          <p:nvPr userDrawn="1"/>
        </p:nvSpPr>
        <p:spPr>
          <a:xfrm>
            <a:off x="11881866" y="6268286"/>
            <a:ext cx="207818" cy="4639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marL="0" marR="0" indent="0" algn="l" defTabSz="1219169" rtl="0" fontAlgn="auto" latinLnBrk="0" hangingPunct="0">
              <a:lnSpc>
                <a:spcPct val="90000"/>
              </a:lnSpc>
              <a:spcBef>
                <a:spcPts val="2250"/>
              </a:spcBef>
              <a:spcAft>
                <a:spcPts val="0"/>
              </a:spcAft>
              <a:buClrTx/>
              <a:buSzTx/>
              <a:buFontTx/>
              <a:buNone/>
              <a:tabLst/>
            </a:pPr>
            <a:fld id="{302FE90D-A879-0D42-B0CA-7E5C0D197FB5}" type="slidenum">
              <a:rPr kumimoji="0" lang="en-US" sz="850" b="0" i="0" u="none" strike="noStrike" cap="none" spc="0" normalizeH="0" baseline="0" smtClean="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rPr>
              <a:pPr marL="0" marR="0" indent="0" algn="l" defTabSz="1219169" rtl="0" fontAlgn="auto" latinLnBrk="0" hangingPunct="0">
                <a:lnSpc>
                  <a:spcPct val="90000"/>
                </a:lnSpc>
                <a:spcBef>
                  <a:spcPts val="2250"/>
                </a:spcBef>
                <a:spcAft>
                  <a:spcPts val="0"/>
                </a:spcAft>
                <a:buClrTx/>
                <a:buSzTx/>
                <a:buFontTx/>
                <a:buNone/>
                <a:tabLst/>
              </a:pPr>
              <a:t>‹#›</a:t>
            </a:fld>
            <a:endParaRPr kumimoji="0" lang="en-US" sz="850" b="0" i="0" u="none" strike="noStrike" cap="none" spc="0" normalizeH="0" baseline="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endParaRPr>
          </a:p>
        </p:txBody>
      </p:sp>
      <p:sp>
        <p:nvSpPr>
          <p:cNvPr id="13" name="Content Placeholder 2">
            <a:extLst>
              <a:ext uri="{FF2B5EF4-FFF2-40B4-BE49-F238E27FC236}">
                <a16:creationId xmlns:a16="http://schemas.microsoft.com/office/drawing/2014/main" id="{25002A24-73D0-4602-A8A1-5D9281BAF934}"/>
              </a:ext>
            </a:extLst>
          </p:cNvPr>
          <p:cNvSpPr>
            <a:spLocks noGrp="1"/>
          </p:cNvSpPr>
          <p:nvPr>
            <p:ph sz="quarter" idx="27"/>
          </p:nvPr>
        </p:nvSpPr>
        <p:spPr>
          <a:xfrm>
            <a:off x="6394450" y="1974850"/>
            <a:ext cx="4852988" cy="37036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Rectangle 14">
            <a:extLst>
              <a:ext uri="{FF2B5EF4-FFF2-40B4-BE49-F238E27FC236}">
                <a16:creationId xmlns:a16="http://schemas.microsoft.com/office/drawing/2014/main" id="{431659E3-0873-4033-A7E2-31DB4A07B08A}"/>
              </a:ext>
            </a:extLst>
          </p:cNvPr>
          <p:cNvSpPr/>
          <p:nvPr userDrawn="1"/>
        </p:nvSpPr>
        <p:spPr>
          <a:xfrm>
            <a:off x="5503530" y="6562504"/>
            <a:ext cx="1184940" cy="231410"/>
          </a:xfrm>
          <a:prstGeom prst="rect">
            <a:avLst/>
          </a:prstGeom>
        </p:spPr>
        <p:txBody>
          <a:bodyPr wrap="none">
            <a:spAutoFit/>
          </a:bodyPr>
          <a:lstStyle/>
          <a:p>
            <a:pPr algn="ctr"/>
            <a:r>
              <a:rPr lang="en-US" sz="1000">
                <a:solidFill>
                  <a:schemeClr val="bg1"/>
                </a:solidFill>
              </a:rPr>
              <a:t>Intel Confidential</a:t>
            </a:r>
          </a:p>
        </p:txBody>
      </p:sp>
      <p:sp>
        <p:nvSpPr>
          <p:cNvPr id="20" name="Rectangle 19">
            <a:extLst>
              <a:ext uri="{FF2B5EF4-FFF2-40B4-BE49-F238E27FC236}">
                <a16:creationId xmlns:a16="http://schemas.microsoft.com/office/drawing/2014/main" id="{C660C086-3964-411C-85AF-F720D5E83519}"/>
              </a:ext>
            </a:extLst>
          </p:cNvPr>
          <p:cNvSpPr/>
          <p:nvPr userDrawn="1"/>
        </p:nvSpPr>
        <p:spPr>
          <a:xfrm>
            <a:off x="483010" y="6562504"/>
            <a:ext cx="1766830" cy="231410"/>
          </a:xfrm>
          <a:prstGeom prst="rect">
            <a:avLst/>
          </a:prstGeom>
        </p:spPr>
        <p:txBody>
          <a:bodyPr wrap="none">
            <a:spAutoFit/>
          </a:bodyPr>
          <a:lstStyle/>
          <a:p>
            <a:pPr algn="l"/>
            <a:r>
              <a:rPr lang="en-US" sz="1000">
                <a:solidFill>
                  <a:schemeClr val="bg1"/>
                </a:solidFill>
              </a:rPr>
              <a:t>Department or Event Name</a:t>
            </a:r>
          </a:p>
        </p:txBody>
      </p:sp>
      <p:sp>
        <p:nvSpPr>
          <p:cNvPr id="25" name="Title Text">
            <a:extLst>
              <a:ext uri="{FF2B5EF4-FFF2-40B4-BE49-F238E27FC236}">
                <a16:creationId xmlns:a16="http://schemas.microsoft.com/office/drawing/2014/main" id="{1F252960-CAAB-483D-8A6A-5882E4B6282A}"/>
              </a:ext>
            </a:extLst>
          </p:cNvPr>
          <p:cNvSpPr txBox="1">
            <a:spLocks noGrp="1"/>
          </p:cNvSpPr>
          <p:nvPr>
            <p:ph type="title" hasCustomPrompt="1"/>
          </p:nvPr>
        </p:nvSpPr>
        <p:spPr>
          <a:xfrm>
            <a:off x="1014757" y="2545222"/>
            <a:ext cx="4785571" cy="249783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nchor="t" anchorCtr="0">
            <a:noAutofit/>
          </a:bodyPr>
          <a:lstStyle>
            <a:lvl1pPr>
              <a:defRPr sz="4000">
                <a:solidFill>
                  <a:schemeClr val="bg1"/>
                </a:solidFill>
              </a:defRPr>
            </a:lvl1pPr>
          </a:lstStyle>
          <a:p>
            <a:r>
              <a:rPr lang="en-US"/>
              <a:t>Title Text Goes Here</a:t>
            </a:r>
          </a:p>
        </p:txBody>
      </p:sp>
      <p:sp>
        <p:nvSpPr>
          <p:cNvPr id="14" name="Text Placeholder 3">
            <a:extLst>
              <a:ext uri="{FF2B5EF4-FFF2-40B4-BE49-F238E27FC236}">
                <a16:creationId xmlns:a16="http://schemas.microsoft.com/office/drawing/2014/main" id="{AAFA146E-21CD-4BD6-A89D-E6C5A6850811}"/>
              </a:ext>
            </a:extLst>
          </p:cNvPr>
          <p:cNvSpPr>
            <a:spLocks noGrp="1"/>
          </p:cNvSpPr>
          <p:nvPr>
            <p:ph type="body" sz="quarter" idx="29"/>
          </p:nvPr>
        </p:nvSpPr>
        <p:spPr>
          <a:xfrm>
            <a:off x="6394450" y="740229"/>
            <a:ext cx="4865211" cy="1078146"/>
          </a:xfrm>
        </p:spPr>
        <p:txBody>
          <a:bodyPr anchor="b" anchorCtr="0">
            <a:normAutofit/>
          </a:bodyPr>
          <a:lstStyle>
            <a:lvl1pPr marL="0" indent="0">
              <a:buNone/>
              <a:defRPr sz="3200">
                <a:solidFill>
                  <a:schemeClr val="bg1"/>
                </a:solidFill>
                <a:latin typeface="+mn-lt"/>
              </a:defRPr>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206316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Title, Sub &amp; Content Light Blue">
    <p:bg>
      <p:bgPr>
        <a:solidFill>
          <a:schemeClr val="accent2"/>
        </a:solidFill>
        <a:effectLst/>
      </p:bgPr>
    </p:bg>
    <p:spTree>
      <p:nvGrpSpPr>
        <p:cNvPr id="1" name=""/>
        <p:cNvGrpSpPr/>
        <p:nvPr/>
      </p:nvGrpSpPr>
      <p:grpSpPr>
        <a:xfrm>
          <a:off x="0" y="0"/>
          <a:ext cx="0" cy="0"/>
          <a:chOff x="0" y="0"/>
          <a:chExt cx="0" cy="0"/>
        </a:xfrm>
      </p:grpSpPr>
      <p:sp>
        <p:nvSpPr>
          <p:cNvPr id="20" name="Square">
            <a:extLst>
              <a:ext uri="{FF2B5EF4-FFF2-40B4-BE49-F238E27FC236}">
                <a16:creationId xmlns:a16="http://schemas.microsoft.com/office/drawing/2014/main" id="{FE9A3852-307B-4677-A2E2-D7DC495E366A}"/>
              </a:ext>
            </a:extLst>
          </p:cNvPr>
          <p:cNvSpPr/>
          <p:nvPr userDrawn="1"/>
        </p:nvSpPr>
        <p:spPr>
          <a:xfrm>
            <a:off x="11741697" y="6405280"/>
            <a:ext cx="450068" cy="450068"/>
          </a:xfrm>
          <a:prstGeom prst="rect">
            <a:avLst/>
          </a:prstGeom>
          <a:solidFill>
            <a:schemeClr val="accent2">
              <a:lumMod val="75000"/>
            </a:schemeClr>
          </a:solidFill>
          <a:ln w="12700">
            <a:miter lim="400000"/>
          </a:ln>
        </p:spPr>
        <p:txBody>
          <a:bodyPr lIns="0" tIns="0" rIns="0" bIns="0" anchor="ctr"/>
          <a:lstStyle/>
          <a:p>
            <a:pPr algn="ctr" defTabSz="412750">
              <a:lnSpc>
                <a:spcPct val="100000"/>
              </a:lnSpc>
              <a:spcBef>
                <a:spcPts val="0"/>
              </a:spcBef>
              <a:defRPr sz="3200">
                <a:solidFill>
                  <a:srgbClr val="026FC5"/>
                </a:solidFill>
                <a:latin typeface="Helvetica Neue Medium"/>
                <a:ea typeface="Helvetica Neue Medium"/>
                <a:cs typeface="Helvetica Neue Medium"/>
                <a:sym typeface="Helvetica Neue Medium"/>
              </a:defRPr>
            </a:pPr>
            <a:endParaRPr sz="1600"/>
          </a:p>
        </p:txBody>
      </p:sp>
      <p:sp>
        <p:nvSpPr>
          <p:cNvPr id="21" name="Rectangle">
            <a:extLst>
              <a:ext uri="{FF2B5EF4-FFF2-40B4-BE49-F238E27FC236}">
                <a16:creationId xmlns:a16="http://schemas.microsoft.com/office/drawing/2014/main" id="{1E9FE6C1-27FB-467A-8BF9-B80A0C35FEDB}"/>
              </a:ext>
            </a:extLst>
          </p:cNvPr>
          <p:cNvSpPr/>
          <p:nvPr userDrawn="1"/>
        </p:nvSpPr>
        <p:spPr>
          <a:xfrm>
            <a:off x="5814183" y="402558"/>
            <a:ext cx="5927511" cy="6003471"/>
          </a:xfrm>
          <a:prstGeom prst="rect">
            <a:avLst/>
          </a:prstGeom>
          <a:solidFill>
            <a:schemeClr val="accent2">
              <a:lumMod val="75000"/>
            </a:schemeClr>
          </a:solidFill>
          <a:ln w="12700">
            <a:miter lim="400000"/>
          </a:ln>
        </p:spPr>
        <p:txBody>
          <a:bodyPr lIns="0" tIns="0" rIns="0" bIns="0" anchor="ctr"/>
          <a:lstStyle/>
          <a:p>
            <a:pPr algn="ctr" defTabSz="41275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sz="1600"/>
          </a:p>
        </p:txBody>
      </p:sp>
      <p:pic>
        <p:nvPicPr>
          <p:cNvPr id="862" name="Image" descr="Image"/>
          <p:cNvPicPr>
            <a:picLocks noChangeAspect="1"/>
          </p:cNvPicPr>
          <p:nvPr/>
        </p:nvPicPr>
        <p:blipFill>
          <a:blip r:embed="rId2"/>
          <a:stretch>
            <a:fillRect/>
          </a:stretch>
        </p:blipFill>
        <p:spPr>
          <a:xfrm>
            <a:off x="11151433" y="6543018"/>
            <a:ext cx="491250" cy="190501"/>
          </a:xfrm>
          <a:prstGeom prst="rect">
            <a:avLst/>
          </a:prstGeom>
          <a:ln w="12700">
            <a:miter lim="400000"/>
          </a:ln>
        </p:spPr>
      </p:pic>
      <p:sp>
        <p:nvSpPr>
          <p:cNvPr id="866" name="Text"/>
          <p:cNvSpPr txBox="1"/>
          <p:nvPr/>
        </p:nvSpPr>
        <p:spPr>
          <a:xfrm>
            <a:off x="11942955" y="6538004"/>
            <a:ext cx="51361" cy="189796"/>
          </a:xfrm>
          <a:prstGeom prst="rect">
            <a:avLst/>
          </a:prstGeom>
          <a:ln w="12700">
            <a:miter lim="400000"/>
          </a:ln>
        </p:spPr>
        <p:txBody>
          <a:bodyPr wrap="none" lIns="25400" tIns="25400" rIns="25400" bIns="25400" anchor="b">
            <a:spAutoFit/>
          </a:bodyPr>
          <a:lstStyle/>
          <a:p>
            <a:pPr algn="ctr" defTabSz="292100">
              <a:lnSpc>
                <a:spcPct val="100000"/>
              </a:lnSpc>
              <a:spcBef>
                <a:spcPts val="0"/>
              </a:spcBef>
              <a:defRPr sz="1800">
                <a:solidFill>
                  <a:srgbClr val="FFFFFF"/>
                </a:solidFill>
                <a:latin typeface="Intel Clear"/>
                <a:ea typeface="Intel Clear"/>
                <a:cs typeface="Intel Clear"/>
                <a:sym typeface="Intel Clear"/>
              </a:defRPr>
            </a:pPr>
            <a:endParaRPr sz="900"/>
          </a:p>
        </p:txBody>
      </p:sp>
      <p:sp>
        <p:nvSpPr>
          <p:cNvPr id="13" name="TextBox 12">
            <a:extLst>
              <a:ext uri="{FF2B5EF4-FFF2-40B4-BE49-F238E27FC236}">
                <a16:creationId xmlns:a16="http://schemas.microsoft.com/office/drawing/2014/main" id="{9D4875CE-AB47-3643-8581-D89E9CF7EFC1}"/>
              </a:ext>
            </a:extLst>
          </p:cNvPr>
          <p:cNvSpPr txBox="1"/>
          <p:nvPr userDrawn="1"/>
        </p:nvSpPr>
        <p:spPr>
          <a:xfrm>
            <a:off x="11881866" y="6268286"/>
            <a:ext cx="207818" cy="4639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marL="0" marR="0" indent="0" algn="l" defTabSz="1219169" rtl="0" fontAlgn="auto" latinLnBrk="0" hangingPunct="0">
              <a:lnSpc>
                <a:spcPct val="90000"/>
              </a:lnSpc>
              <a:spcBef>
                <a:spcPts val="2250"/>
              </a:spcBef>
              <a:spcAft>
                <a:spcPts val="0"/>
              </a:spcAft>
              <a:buClrTx/>
              <a:buSzTx/>
              <a:buFontTx/>
              <a:buNone/>
              <a:tabLst/>
            </a:pPr>
            <a:fld id="{302FE90D-A879-0D42-B0CA-7E5C0D197FB5}" type="slidenum">
              <a:rPr kumimoji="0" lang="en-US" sz="850" b="0" i="0" u="none" strike="noStrike" cap="none" spc="0" normalizeH="0" baseline="0" smtClean="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rPr>
              <a:pPr marL="0" marR="0" indent="0" algn="l" defTabSz="1219169" rtl="0" fontAlgn="auto" latinLnBrk="0" hangingPunct="0">
                <a:lnSpc>
                  <a:spcPct val="90000"/>
                </a:lnSpc>
                <a:spcBef>
                  <a:spcPts val="2250"/>
                </a:spcBef>
                <a:spcAft>
                  <a:spcPts val="0"/>
                </a:spcAft>
                <a:buClrTx/>
                <a:buSzTx/>
                <a:buFontTx/>
                <a:buNone/>
                <a:tabLst/>
              </a:pPr>
              <a:t>‹#›</a:t>
            </a:fld>
            <a:endParaRPr kumimoji="0" lang="en-US" sz="850" b="0" i="0" u="none" strike="noStrike" cap="none" spc="0" normalizeH="0" baseline="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endParaRPr>
          </a:p>
        </p:txBody>
      </p:sp>
      <p:sp>
        <p:nvSpPr>
          <p:cNvPr id="11" name="Square">
            <a:extLst>
              <a:ext uri="{FF2B5EF4-FFF2-40B4-BE49-F238E27FC236}">
                <a16:creationId xmlns:a16="http://schemas.microsoft.com/office/drawing/2014/main" id="{C93C8C2E-66DD-E64F-BD60-42EBDC0E958E}"/>
              </a:ext>
            </a:extLst>
          </p:cNvPr>
          <p:cNvSpPr/>
          <p:nvPr userDrawn="1"/>
        </p:nvSpPr>
        <p:spPr>
          <a:xfrm>
            <a:off x="707513" y="2295859"/>
            <a:ext cx="318638" cy="318638"/>
          </a:xfrm>
          <a:prstGeom prst="rect">
            <a:avLst/>
          </a:prstGeom>
          <a:solidFill>
            <a:srgbClr val="004A86"/>
          </a:solidFill>
          <a:ln w="12700">
            <a:miter lim="400000"/>
          </a:ln>
        </p:spPr>
        <p:txBody>
          <a:bodyPr lIns="25400" tIns="25400" rIns="25400" bIns="25400" anchor="ctr"/>
          <a:lstStyle/>
          <a:p>
            <a:pPr algn="ctr" defTabSz="412750">
              <a:lnSpc>
                <a:spcPct val="100000"/>
              </a:lnSpc>
              <a:spcBef>
                <a:spcPts val="0"/>
              </a:spcBef>
              <a:defRPr sz="3200">
                <a:solidFill>
                  <a:srgbClr val="0068B5"/>
                </a:solidFill>
                <a:latin typeface="Helvetica Neue Medium"/>
                <a:ea typeface="Helvetica Neue Medium"/>
                <a:cs typeface="Helvetica Neue Medium"/>
                <a:sym typeface="Helvetica Neue Medium"/>
              </a:defRPr>
            </a:pPr>
            <a:endParaRPr sz="1600"/>
          </a:p>
        </p:txBody>
      </p:sp>
      <p:sp>
        <p:nvSpPr>
          <p:cNvPr id="12" name="Square">
            <a:extLst>
              <a:ext uri="{FF2B5EF4-FFF2-40B4-BE49-F238E27FC236}">
                <a16:creationId xmlns:a16="http://schemas.microsoft.com/office/drawing/2014/main" id="{85A14FBD-B953-BA4F-8F83-DE73E3C37290}"/>
              </a:ext>
            </a:extLst>
          </p:cNvPr>
          <p:cNvSpPr/>
          <p:nvPr userDrawn="1"/>
        </p:nvSpPr>
        <p:spPr>
          <a:xfrm>
            <a:off x="533946" y="2122317"/>
            <a:ext cx="174318" cy="174318"/>
          </a:xfrm>
          <a:prstGeom prst="rect">
            <a:avLst/>
          </a:prstGeom>
          <a:solidFill>
            <a:srgbClr val="7BDEFF"/>
          </a:solidFill>
          <a:ln w="12700">
            <a:miter lim="400000"/>
          </a:ln>
        </p:spPr>
        <p:txBody>
          <a:bodyPr lIns="25400" tIns="25400" rIns="25400" bIns="25400" anchor="ctr"/>
          <a:lstStyle/>
          <a:p>
            <a:pPr algn="ctr" defTabSz="41275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sz="1600"/>
          </a:p>
        </p:txBody>
      </p:sp>
      <p:sp>
        <p:nvSpPr>
          <p:cNvPr id="17" name="Square">
            <a:extLst>
              <a:ext uri="{FF2B5EF4-FFF2-40B4-BE49-F238E27FC236}">
                <a16:creationId xmlns:a16="http://schemas.microsoft.com/office/drawing/2014/main" id="{59044771-2E3B-C941-8593-8E508F542287}"/>
              </a:ext>
            </a:extLst>
          </p:cNvPr>
          <p:cNvSpPr/>
          <p:nvPr userDrawn="1"/>
        </p:nvSpPr>
        <p:spPr>
          <a:xfrm>
            <a:off x="707513" y="2023075"/>
            <a:ext cx="98724" cy="98723"/>
          </a:xfrm>
          <a:prstGeom prst="rect">
            <a:avLst/>
          </a:prstGeom>
          <a:solidFill>
            <a:srgbClr val="B4F0FF"/>
          </a:solidFill>
          <a:ln w="12700">
            <a:miter lim="400000"/>
          </a:ln>
        </p:spPr>
        <p:txBody>
          <a:bodyPr lIns="25400" tIns="25400" rIns="25400" bIns="25400" anchor="ctr"/>
          <a:lstStyle/>
          <a:p>
            <a:pPr algn="ctr" defTabSz="41275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sz="1600"/>
          </a:p>
        </p:txBody>
      </p:sp>
      <p:sp>
        <p:nvSpPr>
          <p:cNvPr id="16" name="Content Placeholder 2">
            <a:extLst>
              <a:ext uri="{FF2B5EF4-FFF2-40B4-BE49-F238E27FC236}">
                <a16:creationId xmlns:a16="http://schemas.microsoft.com/office/drawing/2014/main" id="{2093C42A-FAA6-40D8-A663-DDDE456C16CF}"/>
              </a:ext>
            </a:extLst>
          </p:cNvPr>
          <p:cNvSpPr>
            <a:spLocks noGrp="1"/>
          </p:cNvSpPr>
          <p:nvPr>
            <p:ph sz="quarter" idx="27"/>
          </p:nvPr>
        </p:nvSpPr>
        <p:spPr>
          <a:xfrm>
            <a:off x="6394450" y="1974850"/>
            <a:ext cx="4852988" cy="37036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Rectangle 13">
            <a:extLst>
              <a:ext uri="{FF2B5EF4-FFF2-40B4-BE49-F238E27FC236}">
                <a16:creationId xmlns:a16="http://schemas.microsoft.com/office/drawing/2014/main" id="{5C1E74A4-2107-4448-BA31-9630404A452B}"/>
              </a:ext>
            </a:extLst>
          </p:cNvPr>
          <p:cNvSpPr/>
          <p:nvPr userDrawn="1"/>
        </p:nvSpPr>
        <p:spPr>
          <a:xfrm>
            <a:off x="5503530" y="6562504"/>
            <a:ext cx="1184940" cy="231410"/>
          </a:xfrm>
          <a:prstGeom prst="rect">
            <a:avLst/>
          </a:prstGeom>
        </p:spPr>
        <p:txBody>
          <a:bodyPr wrap="none">
            <a:spAutoFit/>
          </a:bodyPr>
          <a:lstStyle/>
          <a:p>
            <a:pPr algn="ctr"/>
            <a:r>
              <a:rPr lang="en-US" sz="1000">
                <a:solidFill>
                  <a:schemeClr val="bg1"/>
                </a:solidFill>
              </a:rPr>
              <a:t>Intel Confidential</a:t>
            </a:r>
          </a:p>
        </p:txBody>
      </p:sp>
      <p:sp>
        <p:nvSpPr>
          <p:cNvPr id="19" name="Rectangle 18">
            <a:extLst>
              <a:ext uri="{FF2B5EF4-FFF2-40B4-BE49-F238E27FC236}">
                <a16:creationId xmlns:a16="http://schemas.microsoft.com/office/drawing/2014/main" id="{1DABA887-D95E-434F-B1E9-73FC7AE8C2A8}"/>
              </a:ext>
            </a:extLst>
          </p:cNvPr>
          <p:cNvSpPr/>
          <p:nvPr userDrawn="1"/>
        </p:nvSpPr>
        <p:spPr>
          <a:xfrm>
            <a:off x="483010" y="6562504"/>
            <a:ext cx="1766830" cy="231410"/>
          </a:xfrm>
          <a:prstGeom prst="rect">
            <a:avLst/>
          </a:prstGeom>
        </p:spPr>
        <p:txBody>
          <a:bodyPr wrap="none">
            <a:spAutoFit/>
          </a:bodyPr>
          <a:lstStyle/>
          <a:p>
            <a:pPr algn="l"/>
            <a:r>
              <a:rPr lang="en-US" sz="1000">
                <a:solidFill>
                  <a:schemeClr val="bg1"/>
                </a:solidFill>
              </a:rPr>
              <a:t>Department or Event Name</a:t>
            </a:r>
          </a:p>
        </p:txBody>
      </p:sp>
      <p:sp>
        <p:nvSpPr>
          <p:cNvPr id="23" name="Title Text">
            <a:extLst>
              <a:ext uri="{FF2B5EF4-FFF2-40B4-BE49-F238E27FC236}">
                <a16:creationId xmlns:a16="http://schemas.microsoft.com/office/drawing/2014/main" id="{5E5861BF-901F-47D4-91BC-0B353503F232}"/>
              </a:ext>
            </a:extLst>
          </p:cNvPr>
          <p:cNvSpPr txBox="1">
            <a:spLocks noGrp="1"/>
          </p:cNvSpPr>
          <p:nvPr>
            <p:ph type="title" hasCustomPrompt="1"/>
          </p:nvPr>
        </p:nvSpPr>
        <p:spPr>
          <a:xfrm>
            <a:off x="1014757" y="2545222"/>
            <a:ext cx="4785571" cy="249783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nchor="t" anchorCtr="0">
            <a:noAutofit/>
          </a:bodyPr>
          <a:lstStyle>
            <a:lvl1pPr>
              <a:defRPr sz="4000">
                <a:solidFill>
                  <a:schemeClr val="bg1"/>
                </a:solidFill>
              </a:defRPr>
            </a:lvl1pPr>
          </a:lstStyle>
          <a:p>
            <a:r>
              <a:rPr lang="en-US"/>
              <a:t>Title Text Goes Here</a:t>
            </a:r>
          </a:p>
        </p:txBody>
      </p:sp>
      <p:sp>
        <p:nvSpPr>
          <p:cNvPr id="18" name="Text Placeholder 3">
            <a:extLst>
              <a:ext uri="{FF2B5EF4-FFF2-40B4-BE49-F238E27FC236}">
                <a16:creationId xmlns:a16="http://schemas.microsoft.com/office/drawing/2014/main" id="{3BA33390-07D4-4E2C-BDA6-AE147B9075AE}"/>
              </a:ext>
            </a:extLst>
          </p:cNvPr>
          <p:cNvSpPr>
            <a:spLocks noGrp="1"/>
          </p:cNvSpPr>
          <p:nvPr>
            <p:ph type="body" sz="quarter" idx="29"/>
          </p:nvPr>
        </p:nvSpPr>
        <p:spPr>
          <a:xfrm>
            <a:off x="6394450" y="740229"/>
            <a:ext cx="4865211" cy="1078146"/>
          </a:xfrm>
        </p:spPr>
        <p:txBody>
          <a:bodyPr anchor="b" anchorCtr="0">
            <a:normAutofit/>
          </a:bodyPr>
          <a:lstStyle>
            <a:lvl1pPr marL="0" indent="0">
              <a:buNone/>
              <a:defRPr sz="3200">
                <a:solidFill>
                  <a:schemeClr val="bg1"/>
                </a:solidFill>
                <a:latin typeface="+mn-lt"/>
              </a:defRPr>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848009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Title Blue B">
    <p:bg>
      <p:bgPr>
        <a:solidFill>
          <a:srgbClr val="184A86"/>
        </a:solidFill>
        <a:effectLst/>
      </p:bgPr>
    </p:bg>
    <p:spTree>
      <p:nvGrpSpPr>
        <p:cNvPr id="1" name=""/>
        <p:cNvGrpSpPr/>
        <p:nvPr/>
      </p:nvGrpSpPr>
      <p:grpSpPr>
        <a:xfrm>
          <a:off x="0" y="0"/>
          <a:ext cx="0" cy="0"/>
          <a:chOff x="0" y="0"/>
          <a:chExt cx="0" cy="0"/>
        </a:xfrm>
      </p:grpSpPr>
      <p:sp>
        <p:nvSpPr>
          <p:cNvPr id="74" name="Rectangle"/>
          <p:cNvSpPr/>
          <p:nvPr/>
        </p:nvSpPr>
        <p:spPr>
          <a:xfrm>
            <a:off x="1469360" y="0"/>
            <a:ext cx="3430768" cy="5393161"/>
          </a:xfrm>
          <a:prstGeom prst="rect">
            <a:avLst/>
          </a:prstGeom>
          <a:solidFill>
            <a:schemeClr val="accent1"/>
          </a:solidFill>
          <a:ln w="12700">
            <a:miter lim="400000"/>
          </a:ln>
        </p:spPr>
        <p:txBody>
          <a:bodyPr lIns="0" tIns="0" rIns="0" bIns="0" anchor="ctr"/>
          <a:lstStyle/>
          <a:p>
            <a:pPr algn="ctr" defTabSz="41275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sz="1600"/>
          </a:p>
        </p:txBody>
      </p:sp>
      <p:sp>
        <p:nvSpPr>
          <p:cNvPr id="16" name="Text Placeholder 2">
            <a:extLst>
              <a:ext uri="{FF2B5EF4-FFF2-40B4-BE49-F238E27FC236}">
                <a16:creationId xmlns:a16="http://schemas.microsoft.com/office/drawing/2014/main" id="{6E706504-BEDA-1441-8BC1-243269FBBCB8}"/>
              </a:ext>
            </a:extLst>
          </p:cNvPr>
          <p:cNvSpPr>
            <a:spLocks noGrp="1"/>
          </p:cNvSpPr>
          <p:nvPr>
            <p:ph type="body" sz="quarter" idx="25" hasCustomPrompt="1"/>
          </p:nvPr>
        </p:nvSpPr>
        <p:spPr>
          <a:xfrm>
            <a:off x="1895475" y="3182315"/>
            <a:ext cx="10296524" cy="304800"/>
          </a:xfrm>
        </p:spPr>
        <p:txBody>
          <a:bodyPr>
            <a:normAutofit/>
          </a:bodyPr>
          <a:lstStyle>
            <a:lvl1pPr marL="0" indent="0">
              <a:buNone/>
              <a:defRPr sz="1600" b="1" i="0">
                <a:solidFill>
                  <a:srgbClr val="00C7FD"/>
                </a:solidFill>
                <a:latin typeface="Intel Clear" panose="020B0604020203020204" pitchFamily="34" charset="0"/>
                <a:ea typeface="Intel Clear" panose="020B0604020203020204" pitchFamily="34" charset="0"/>
                <a:cs typeface="Intel Clear" panose="020B0604020203020204" pitchFamily="34" charset="0"/>
              </a:defRPr>
            </a:lvl1pPr>
          </a:lstStyle>
          <a:p>
            <a:r>
              <a:rPr lang="en-US"/>
              <a:t>16pt Intel Clear Bold Intro:</a:t>
            </a:r>
          </a:p>
        </p:txBody>
      </p:sp>
      <p:sp>
        <p:nvSpPr>
          <p:cNvPr id="31" name="Title Text">
            <a:extLst>
              <a:ext uri="{FF2B5EF4-FFF2-40B4-BE49-F238E27FC236}">
                <a16:creationId xmlns:a16="http://schemas.microsoft.com/office/drawing/2014/main" id="{89FD31ED-4225-F549-987B-028F84979F81}"/>
              </a:ext>
            </a:extLst>
          </p:cNvPr>
          <p:cNvSpPr txBox="1">
            <a:spLocks noGrp="1"/>
          </p:cNvSpPr>
          <p:nvPr>
            <p:ph type="title" hasCustomPrompt="1"/>
          </p:nvPr>
        </p:nvSpPr>
        <p:spPr>
          <a:xfrm>
            <a:off x="1895475" y="3585279"/>
            <a:ext cx="10972801" cy="1091827"/>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noAutofit/>
          </a:bodyPr>
          <a:lstStyle>
            <a:lvl1pPr>
              <a:defRPr sz="7500">
                <a:solidFill>
                  <a:schemeClr val="bg1"/>
                </a:solidFill>
              </a:defRPr>
            </a:lvl1pPr>
          </a:lstStyle>
          <a:p>
            <a:r>
              <a:rPr lang="en-US"/>
              <a:t>75 </a:t>
            </a:r>
            <a:r>
              <a:rPr lang="en-US" err="1"/>
              <a:t>pt</a:t>
            </a:r>
            <a:r>
              <a:rPr lang="en-US"/>
              <a:t> Intel Clear Light</a:t>
            </a:r>
            <a:endParaRPr/>
          </a:p>
        </p:txBody>
      </p:sp>
      <p:sp>
        <p:nvSpPr>
          <p:cNvPr id="21" name="Text Placeholder 6">
            <a:extLst>
              <a:ext uri="{FF2B5EF4-FFF2-40B4-BE49-F238E27FC236}">
                <a16:creationId xmlns:a16="http://schemas.microsoft.com/office/drawing/2014/main" id="{71E0DDC0-B435-4D0B-837E-0E27121099BC}"/>
              </a:ext>
            </a:extLst>
          </p:cNvPr>
          <p:cNvSpPr>
            <a:spLocks noGrp="1"/>
          </p:cNvSpPr>
          <p:nvPr>
            <p:ph type="body" sz="quarter" idx="27" hasCustomPrompt="1"/>
          </p:nvPr>
        </p:nvSpPr>
        <p:spPr>
          <a:xfrm>
            <a:off x="1908348" y="4778609"/>
            <a:ext cx="10283651" cy="326776"/>
          </a:xfrm>
        </p:spPr>
        <p:txBody>
          <a:bodyPr>
            <a:normAutofit/>
          </a:bodyPr>
          <a:lstStyle>
            <a:lvl1pPr marL="0" indent="0">
              <a:buNone/>
              <a:defRPr sz="1800" b="0" i="0">
                <a:solidFill>
                  <a:schemeClr val="bg1"/>
                </a:solidFill>
                <a:latin typeface="Intel Clear" panose="020B0604020203020204" pitchFamily="34" charset="0"/>
                <a:ea typeface="Intel Clear" panose="020B0604020203020204" pitchFamily="34" charset="0"/>
                <a:cs typeface="Intel Clear" panose="020B0604020203020204" pitchFamily="34" charset="0"/>
              </a:defRPr>
            </a:lvl1pPr>
          </a:lstStyle>
          <a:p>
            <a:r>
              <a:rPr lang="en-US"/>
              <a:t>18pt Intel Clear Subhead, Date, Etc.</a:t>
            </a:r>
          </a:p>
        </p:txBody>
      </p:sp>
      <p:sp>
        <p:nvSpPr>
          <p:cNvPr id="10" name="Square">
            <a:extLst>
              <a:ext uri="{FF2B5EF4-FFF2-40B4-BE49-F238E27FC236}">
                <a16:creationId xmlns:a16="http://schemas.microsoft.com/office/drawing/2014/main" id="{5F1BD0FC-D3B7-4D2E-989A-64ED187DAF99}"/>
              </a:ext>
            </a:extLst>
          </p:cNvPr>
          <p:cNvSpPr/>
          <p:nvPr userDrawn="1"/>
        </p:nvSpPr>
        <p:spPr>
          <a:xfrm>
            <a:off x="861107" y="5390896"/>
            <a:ext cx="607299" cy="607299"/>
          </a:xfrm>
          <a:prstGeom prst="rect">
            <a:avLst/>
          </a:prstGeom>
          <a:solidFill>
            <a:schemeClr val="accent4"/>
          </a:solidFill>
          <a:ln w="12700">
            <a:miter lim="400000"/>
          </a:ln>
        </p:spPr>
        <p:txBody>
          <a:bodyPr lIns="0" tIns="0" rIns="0" bIns="0" anchor="ctr"/>
          <a:lstStyle/>
          <a:p>
            <a:pPr algn="ctr" defTabSz="412750">
              <a:lnSpc>
                <a:spcPct val="100000"/>
              </a:lnSpc>
              <a:spcBef>
                <a:spcPts val="0"/>
              </a:spcBef>
              <a:defRPr sz="3200">
                <a:solidFill>
                  <a:srgbClr val="026FC5"/>
                </a:solidFill>
                <a:latin typeface="Helvetica Neue Medium"/>
                <a:ea typeface="Helvetica Neue Medium"/>
                <a:cs typeface="Helvetica Neue Medium"/>
                <a:sym typeface="Helvetica Neue Medium"/>
              </a:defRPr>
            </a:pPr>
            <a:endParaRPr sz="1600"/>
          </a:p>
        </p:txBody>
      </p:sp>
      <p:sp>
        <p:nvSpPr>
          <p:cNvPr id="11" name="Rectangle">
            <a:extLst>
              <a:ext uri="{FF2B5EF4-FFF2-40B4-BE49-F238E27FC236}">
                <a16:creationId xmlns:a16="http://schemas.microsoft.com/office/drawing/2014/main" id="{3D2DE0DF-793A-4E90-BB4C-004CD646F4EF}"/>
              </a:ext>
            </a:extLst>
          </p:cNvPr>
          <p:cNvSpPr/>
          <p:nvPr userDrawn="1"/>
        </p:nvSpPr>
        <p:spPr>
          <a:xfrm>
            <a:off x="576067" y="5108797"/>
            <a:ext cx="286654" cy="282073"/>
          </a:xfrm>
          <a:prstGeom prst="rect">
            <a:avLst/>
          </a:prstGeom>
          <a:solidFill>
            <a:schemeClr val="accent3"/>
          </a:solidFill>
          <a:ln w="12700">
            <a:miter lim="400000"/>
          </a:ln>
        </p:spPr>
        <p:txBody>
          <a:bodyPr lIns="0" tIns="0" rIns="0" bIns="0" anchor="ctr"/>
          <a:lstStyle/>
          <a:p>
            <a:pPr algn="ctr" defTabSz="412750">
              <a:lnSpc>
                <a:spcPct val="100000"/>
              </a:lnSpc>
              <a:spcBef>
                <a:spcPts val="0"/>
              </a:spcBef>
              <a:defRPr sz="3200">
                <a:solidFill>
                  <a:srgbClr val="026FC5"/>
                </a:solidFill>
                <a:latin typeface="Helvetica Neue Medium"/>
                <a:ea typeface="Helvetica Neue Medium"/>
                <a:cs typeface="Helvetica Neue Medium"/>
                <a:sym typeface="Helvetica Neue Medium"/>
              </a:defRPr>
            </a:pPr>
            <a:endParaRPr sz="1600"/>
          </a:p>
        </p:txBody>
      </p:sp>
      <p:sp>
        <p:nvSpPr>
          <p:cNvPr id="12" name="Square">
            <a:extLst>
              <a:ext uri="{FF2B5EF4-FFF2-40B4-BE49-F238E27FC236}">
                <a16:creationId xmlns:a16="http://schemas.microsoft.com/office/drawing/2014/main" id="{C39C59F8-1EBA-44B6-940C-E67247F76722}"/>
              </a:ext>
            </a:extLst>
          </p:cNvPr>
          <p:cNvSpPr/>
          <p:nvPr userDrawn="1"/>
        </p:nvSpPr>
        <p:spPr>
          <a:xfrm>
            <a:off x="861107" y="4952474"/>
            <a:ext cx="157461" cy="157461"/>
          </a:xfrm>
          <a:prstGeom prst="rect">
            <a:avLst/>
          </a:prstGeom>
          <a:solidFill>
            <a:schemeClr val="accent4"/>
          </a:solidFill>
          <a:ln w="12700">
            <a:miter lim="400000"/>
          </a:ln>
        </p:spPr>
        <p:txBody>
          <a:bodyPr lIns="0" tIns="0" rIns="0" bIns="0" anchor="ctr"/>
          <a:lstStyle/>
          <a:p>
            <a:pPr algn="ctr" defTabSz="412750">
              <a:lnSpc>
                <a:spcPct val="100000"/>
              </a:lnSpc>
              <a:spcBef>
                <a:spcPts val="0"/>
              </a:spcBef>
              <a:defRPr sz="3200">
                <a:solidFill>
                  <a:srgbClr val="026FC5"/>
                </a:solidFill>
                <a:latin typeface="Helvetica Neue Medium"/>
                <a:ea typeface="Helvetica Neue Medium"/>
                <a:cs typeface="Helvetica Neue Medium"/>
                <a:sym typeface="Helvetica Neue Medium"/>
              </a:defRPr>
            </a:pPr>
            <a:endParaRPr sz="1600"/>
          </a:p>
        </p:txBody>
      </p:sp>
      <p:grpSp>
        <p:nvGrpSpPr>
          <p:cNvPr id="14" name="Group 13">
            <a:extLst>
              <a:ext uri="{FF2B5EF4-FFF2-40B4-BE49-F238E27FC236}">
                <a16:creationId xmlns:a16="http://schemas.microsoft.com/office/drawing/2014/main" id="{25251DAF-788D-46D0-84B3-34DFEE6262F3}"/>
              </a:ext>
            </a:extLst>
          </p:cNvPr>
          <p:cNvGrpSpPr/>
          <p:nvPr userDrawn="1"/>
        </p:nvGrpSpPr>
        <p:grpSpPr>
          <a:xfrm>
            <a:off x="1468406" y="5995719"/>
            <a:ext cx="1059754" cy="396801"/>
            <a:chOff x="1314450" y="6391094"/>
            <a:chExt cx="1123377" cy="420623"/>
          </a:xfrm>
        </p:grpSpPr>
        <p:sp>
          <p:nvSpPr>
            <p:cNvPr id="15" name="Freeform: Shape 14">
              <a:extLst>
                <a:ext uri="{FF2B5EF4-FFF2-40B4-BE49-F238E27FC236}">
                  <a16:creationId xmlns:a16="http://schemas.microsoft.com/office/drawing/2014/main" id="{A050DF4B-855E-41F4-9B0B-9B0BA01FB4FE}"/>
                </a:ext>
              </a:extLst>
            </p:cNvPr>
            <p:cNvSpPr/>
            <p:nvPr/>
          </p:nvSpPr>
          <p:spPr>
            <a:xfrm>
              <a:off x="1314450" y="6396809"/>
              <a:ext cx="78581" cy="78581"/>
            </a:xfrm>
            <a:custGeom>
              <a:avLst/>
              <a:gdLst>
                <a:gd name="connsiteX0" fmla="*/ 0 w 78581"/>
                <a:gd name="connsiteY0" fmla="*/ 0 h 78581"/>
                <a:gd name="connsiteX1" fmla="*/ 78581 w 78581"/>
                <a:gd name="connsiteY1" fmla="*/ 0 h 78581"/>
                <a:gd name="connsiteX2" fmla="*/ 78581 w 78581"/>
                <a:gd name="connsiteY2" fmla="*/ 78581 h 78581"/>
                <a:gd name="connsiteX3" fmla="*/ 0 w 78581"/>
                <a:gd name="connsiteY3" fmla="*/ 78581 h 78581"/>
              </a:gdLst>
              <a:ahLst/>
              <a:cxnLst>
                <a:cxn ang="0">
                  <a:pos x="connsiteX0" y="connsiteY0"/>
                </a:cxn>
                <a:cxn ang="0">
                  <a:pos x="connsiteX1" y="connsiteY1"/>
                </a:cxn>
                <a:cxn ang="0">
                  <a:pos x="connsiteX2" y="connsiteY2"/>
                </a:cxn>
                <a:cxn ang="0">
                  <a:pos x="connsiteX3" y="connsiteY3"/>
                </a:cxn>
              </a:cxnLst>
              <a:rect l="l" t="t" r="r" b="b"/>
              <a:pathLst>
                <a:path w="78581" h="78581">
                  <a:moveTo>
                    <a:pt x="0" y="0"/>
                  </a:moveTo>
                  <a:lnTo>
                    <a:pt x="78581" y="0"/>
                  </a:lnTo>
                  <a:lnTo>
                    <a:pt x="78581" y="78581"/>
                  </a:lnTo>
                  <a:lnTo>
                    <a:pt x="0" y="78581"/>
                  </a:lnTo>
                  <a:close/>
                </a:path>
              </a:pathLst>
            </a:custGeom>
            <a:solidFill>
              <a:srgbClr val="00B2E3"/>
            </a:solid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D5E76890-19E8-4E79-B88A-5E246700E0DB}"/>
                </a:ext>
              </a:extLst>
            </p:cNvPr>
            <p:cNvSpPr/>
            <p:nvPr/>
          </p:nvSpPr>
          <p:spPr>
            <a:xfrm>
              <a:off x="1316545" y="6391094"/>
              <a:ext cx="995171" cy="420623"/>
            </a:xfrm>
            <a:custGeom>
              <a:avLst/>
              <a:gdLst>
                <a:gd name="connsiteX0" fmla="*/ 74486 w 995171"/>
                <a:gd name="connsiteY0" fmla="*/ 131921 h 420623"/>
                <a:gd name="connsiteX1" fmla="*/ 0 w 995171"/>
                <a:gd name="connsiteY1" fmla="*/ 131921 h 420623"/>
                <a:gd name="connsiteX2" fmla="*/ 0 w 995171"/>
                <a:gd name="connsiteY2" fmla="*/ 414719 h 420623"/>
                <a:gd name="connsiteX3" fmla="*/ 74486 w 995171"/>
                <a:gd name="connsiteY3" fmla="*/ 414719 h 420623"/>
                <a:gd name="connsiteX4" fmla="*/ 74486 w 995171"/>
                <a:gd name="connsiteY4" fmla="*/ 131921 h 420623"/>
                <a:gd name="connsiteX5" fmla="*/ 568262 w 995171"/>
                <a:gd name="connsiteY5" fmla="*/ 417576 h 420623"/>
                <a:gd name="connsiteX6" fmla="*/ 568262 w 995171"/>
                <a:gd name="connsiteY6" fmla="*/ 348234 h 420623"/>
                <a:gd name="connsiteX7" fmla="*/ 541306 w 995171"/>
                <a:gd name="connsiteY7" fmla="*/ 346520 h 420623"/>
                <a:gd name="connsiteX8" fmla="*/ 523780 w 995171"/>
                <a:gd name="connsiteY8" fmla="*/ 338804 h 420623"/>
                <a:gd name="connsiteX9" fmla="*/ 516065 w 995171"/>
                <a:gd name="connsiteY9" fmla="*/ 321945 h 420623"/>
                <a:gd name="connsiteX10" fmla="*/ 514350 w 995171"/>
                <a:gd name="connsiteY10" fmla="*/ 294608 h 420623"/>
                <a:gd name="connsiteX11" fmla="*/ 514350 w 995171"/>
                <a:gd name="connsiteY11" fmla="*/ 195644 h 420623"/>
                <a:gd name="connsiteX12" fmla="*/ 568262 w 995171"/>
                <a:gd name="connsiteY12" fmla="*/ 195644 h 420623"/>
                <a:gd name="connsiteX13" fmla="*/ 568262 w 995171"/>
                <a:gd name="connsiteY13" fmla="*/ 131921 h 420623"/>
                <a:gd name="connsiteX14" fmla="*/ 514350 w 995171"/>
                <a:gd name="connsiteY14" fmla="*/ 131921 h 420623"/>
                <a:gd name="connsiteX15" fmla="*/ 514350 w 995171"/>
                <a:gd name="connsiteY15" fmla="*/ 21812 h 420623"/>
                <a:gd name="connsiteX16" fmla="*/ 439865 w 995171"/>
                <a:gd name="connsiteY16" fmla="*/ 21812 h 420623"/>
                <a:gd name="connsiteX17" fmla="*/ 439865 w 995171"/>
                <a:gd name="connsiteY17" fmla="*/ 295180 h 420623"/>
                <a:gd name="connsiteX18" fmla="*/ 445865 w 995171"/>
                <a:gd name="connsiteY18" fmla="*/ 353473 h 420623"/>
                <a:gd name="connsiteX19" fmla="*/ 465677 w 995171"/>
                <a:gd name="connsiteY19" fmla="*/ 391001 h 420623"/>
                <a:gd name="connsiteX20" fmla="*/ 502063 w 995171"/>
                <a:gd name="connsiteY20" fmla="*/ 411385 h 420623"/>
                <a:gd name="connsiteX21" fmla="*/ 558927 w 995171"/>
                <a:gd name="connsiteY21" fmla="*/ 417671 h 420623"/>
                <a:gd name="connsiteX22" fmla="*/ 568262 w 995171"/>
                <a:gd name="connsiteY22" fmla="*/ 417671 h 420623"/>
                <a:gd name="connsiteX23" fmla="*/ 995172 w 995171"/>
                <a:gd name="connsiteY23" fmla="*/ 0 h 420623"/>
                <a:gd name="connsiteX24" fmla="*/ 920687 w 995171"/>
                <a:gd name="connsiteY24" fmla="*/ 0 h 420623"/>
                <a:gd name="connsiteX25" fmla="*/ 920687 w 995171"/>
                <a:gd name="connsiteY25" fmla="*/ 414719 h 420623"/>
                <a:gd name="connsiteX26" fmla="*/ 995172 w 995171"/>
                <a:gd name="connsiteY26" fmla="*/ 414719 h 420623"/>
                <a:gd name="connsiteX27" fmla="*/ 995172 w 995171"/>
                <a:gd name="connsiteY27" fmla="*/ 0 h 420623"/>
                <a:gd name="connsiteX28" fmla="*/ 367951 w 995171"/>
                <a:gd name="connsiteY28" fmla="*/ 159830 h 420623"/>
                <a:gd name="connsiteX29" fmla="*/ 281273 w 995171"/>
                <a:gd name="connsiteY29" fmla="*/ 126206 h 420623"/>
                <a:gd name="connsiteX30" fmla="*/ 232410 w 995171"/>
                <a:gd name="connsiteY30" fmla="*/ 137065 h 420623"/>
                <a:gd name="connsiteX31" fmla="*/ 195358 w 995171"/>
                <a:gd name="connsiteY31" fmla="*/ 167259 h 420623"/>
                <a:gd name="connsiteX32" fmla="*/ 191262 w 995171"/>
                <a:gd name="connsiteY32" fmla="*/ 172498 h 420623"/>
                <a:gd name="connsiteX33" fmla="*/ 191262 w 995171"/>
                <a:gd name="connsiteY33" fmla="*/ 167831 h 420623"/>
                <a:gd name="connsiteX34" fmla="*/ 191262 w 995171"/>
                <a:gd name="connsiteY34" fmla="*/ 132017 h 420623"/>
                <a:gd name="connsiteX35" fmla="*/ 117920 w 995171"/>
                <a:gd name="connsiteY35" fmla="*/ 132017 h 420623"/>
                <a:gd name="connsiteX36" fmla="*/ 117920 w 995171"/>
                <a:gd name="connsiteY36" fmla="*/ 414814 h 420623"/>
                <a:gd name="connsiteX37" fmla="*/ 191929 w 995171"/>
                <a:gd name="connsiteY37" fmla="*/ 414814 h 420623"/>
                <a:gd name="connsiteX38" fmla="*/ 191929 w 995171"/>
                <a:gd name="connsiteY38" fmla="*/ 264128 h 420623"/>
                <a:gd name="connsiteX39" fmla="*/ 192024 w 995171"/>
                <a:gd name="connsiteY39" fmla="*/ 274606 h 420623"/>
                <a:gd name="connsiteX40" fmla="*/ 192119 w 995171"/>
                <a:gd name="connsiteY40" fmla="*/ 269558 h 420623"/>
                <a:gd name="connsiteX41" fmla="*/ 211741 w 995171"/>
                <a:gd name="connsiteY41" fmla="*/ 210884 h 420623"/>
                <a:gd name="connsiteX42" fmla="*/ 258985 w 995171"/>
                <a:gd name="connsiteY42" fmla="*/ 190786 h 420623"/>
                <a:gd name="connsiteX43" fmla="*/ 307753 w 995171"/>
                <a:gd name="connsiteY43" fmla="*/ 210407 h 420623"/>
                <a:gd name="connsiteX44" fmla="*/ 323945 w 995171"/>
                <a:gd name="connsiteY44" fmla="*/ 264605 h 420623"/>
                <a:gd name="connsiteX45" fmla="*/ 323945 w 995171"/>
                <a:gd name="connsiteY45" fmla="*/ 264605 h 420623"/>
                <a:gd name="connsiteX46" fmla="*/ 323945 w 995171"/>
                <a:gd name="connsiteY46" fmla="*/ 265176 h 420623"/>
                <a:gd name="connsiteX47" fmla="*/ 323945 w 995171"/>
                <a:gd name="connsiteY47" fmla="*/ 265271 h 420623"/>
                <a:gd name="connsiteX48" fmla="*/ 323945 w 995171"/>
                <a:gd name="connsiteY48" fmla="*/ 414814 h 420623"/>
                <a:gd name="connsiteX49" fmla="*/ 399098 w 995171"/>
                <a:gd name="connsiteY49" fmla="*/ 414814 h 420623"/>
                <a:gd name="connsiteX50" fmla="*/ 399098 w 995171"/>
                <a:gd name="connsiteY50" fmla="*/ 254222 h 420623"/>
                <a:gd name="connsiteX51" fmla="*/ 367951 w 995171"/>
                <a:gd name="connsiteY51" fmla="*/ 159830 h 420623"/>
                <a:gd name="connsiteX52" fmla="*/ 881825 w 995171"/>
                <a:gd name="connsiteY52" fmla="*/ 272796 h 420623"/>
                <a:gd name="connsiteX53" fmla="*/ 871061 w 995171"/>
                <a:gd name="connsiteY53" fmla="*/ 215646 h 420623"/>
                <a:gd name="connsiteX54" fmla="*/ 841057 w 995171"/>
                <a:gd name="connsiteY54" fmla="*/ 168974 h 420623"/>
                <a:gd name="connsiteX55" fmla="*/ 794957 w 995171"/>
                <a:gd name="connsiteY55" fmla="*/ 137636 h 420623"/>
                <a:gd name="connsiteX56" fmla="*/ 735806 w 995171"/>
                <a:gd name="connsiteY56" fmla="*/ 126302 h 420623"/>
                <a:gd name="connsiteX57" fmla="*/ 678371 w 995171"/>
                <a:gd name="connsiteY57" fmla="*/ 137922 h 420623"/>
                <a:gd name="connsiteX58" fmla="*/ 631698 w 995171"/>
                <a:gd name="connsiteY58" fmla="*/ 169355 h 420623"/>
                <a:gd name="connsiteX59" fmla="*/ 600266 w 995171"/>
                <a:gd name="connsiteY59" fmla="*/ 216027 h 420623"/>
                <a:gd name="connsiteX60" fmla="*/ 588645 w 995171"/>
                <a:gd name="connsiteY60" fmla="*/ 273463 h 420623"/>
                <a:gd name="connsiteX61" fmla="*/ 599694 w 995171"/>
                <a:gd name="connsiteY61" fmla="*/ 330899 h 420623"/>
                <a:gd name="connsiteX62" fmla="*/ 630269 w 995171"/>
                <a:gd name="connsiteY62" fmla="*/ 377571 h 420623"/>
                <a:gd name="connsiteX63" fmla="*/ 677513 w 995171"/>
                <a:gd name="connsiteY63" fmla="*/ 409004 h 420623"/>
                <a:gd name="connsiteX64" fmla="*/ 738092 w 995171"/>
                <a:gd name="connsiteY64" fmla="*/ 420624 h 420623"/>
                <a:gd name="connsiteX65" fmla="*/ 863918 w 995171"/>
                <a:gd name="connsiteY65" fmla="*/ 365093 h 420623"/>
                <a:gd name="connsiteX66" fmla="*/ 810292 w 995171"/>
                <a:gd name="connsiteY66" fmla="*/ 324231 h 420623"/>
                <a:gd name="connsiteX67" fmla="*/ 738664 w 995171"/>
                <a:gd name="connsiteY67" fmla="*/ 355854 h 420623"/>
                <a:gd name="connsiteX68" fmla="*/ 687229 w 995171"/>
                <a:gd name="connsiteY68" fmla="*/ 341376 h 420623"/>
                <a:gd name="connsiteX69" fmla="*/ 660368 w 995171"/>
                <a:gd name="connsiteY69" fmla="*/ 302133 h 420623"/>
                <a:gd name="connsiteX70" fmla="*/ 659606 w 995171"/>
                <a:gd name="connsiteY70" fmla="*/ 299466 h 420623"/>
                <a:gd name="connsiteX71" fmla="*/ 881825 w 995171"/>
                <a:gd name="connsiteY71" fmla="*/ 299466 h 420623"/>
                <a:gd name="connsiteX72" fmla="*/ 881825 w 995171"/>
                <a:gd name="connsiteY72" fmla="*/ 272796 h 420623"/>
                <a:gd name="connsiteX73" fmla="*/ 660368 w 995171"/>
                <a:gd name="connsiteY73" fmla="*/ 246793 h 420623"/>
                <a:gd name="connsiteX74" fmla="*/ 735330 w 995171"/>
                <a:gd name="connsiteY74" fmla="*/ 189929 h 420623"/>
                <a:gd name="connsiteX75" fmla="*/ 810387 w 995171"/>
                <a:gd name="connsiteY75" fmla="*/ 246698 h 420623"/>
                <a:gd name="connsiteX76" fmla="*/ 660368 w 995171"/>
                <a:gd name="connsiteY76" fmla="*/ 246793 h 420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995171" h="420623">
                  <a:moveTo>
                    <a:pt x="74486" y="131921"/>
                  </a:moveTo>
                  <a:lnTo>
                    <a:pt x="0" y="131921"/>
                  </a:lnTo>
                  <a:lnTo>
                    <a:pt x="0" y="414719"/>
                  </a:lnTo>
                  <a:lnTo>
                    <a:pt x="74486" y="414719"/>
                  </a:lnTo>
                  <a:lnTo>
                    <a:pt x="74486" y="131921"/>
                  </a:lnTo>
                  <a:close/>
                  <a:moveTo>
                    <a:pt x="568262" y="417576"/>
                  </a:moveTo>
                  <a:lnTo>
                    <a:pt x="568262" y="348234"/>
                  </a:lnTo>
                  <a:cubicBezTo>
                    <a:pt x="557308" y="348139"/>
                    <a:pt x="548259" y="347567"/>
                    <a:pt x="541306" y="346520"/>
                  </a:cubicBezTo>
                  <a:cubicBezTo>
                    <a:pt x="533591" y="345281"/>
                    <a:pt x="527685" y="342710"/>
                    <a:pt x="523780" y="338804"/>
                  </a:cubicBezTo>
                  <a:cubicBezTo>
                    <a:pt x="519875" y="334899"/>
                    <a:pt x="517303" y="329184"/>
                    <a:pt x="516065" y="321945"/>
                  </a:cubicBezTo>
                  <a:cubicBezTo>
                    <a:pt x="514922" y="314992"/>
                    <a:pt x="514350" y="305753"/>
                    <a:pt x="514350" y="294608"/>
                  </a:cubicBezTo>
                  <a:lnTo>
                    <a:pt x="514350" y="195644"/>
                  </a:lnTo>
                  <a:lnTo>
                    <a:pt x="568262" y="195644"/>
                  </a:lnTo>
                  <a:lnTo>
                    <a:pt x="568262" y="131921"/>
                  </a:lnTo>
                  <a:lnTo>
                    <a:pt x="514350" y="131921"/>
                  </a:lnTo>
                  <a:lnTo>
                    <a:pt x="514350" y="21812"/>
                  </a:lnTo>
                  <a:lnTo>
                    <a:pt x="439865" y="21812"/>
                  </a:lnTo>
                  <a:lnTo>
                    <a:pt x="439865" y="295180"/>
                  </a:lnTo>
                  <a:cubicBezTo>
                    <a:pt x="439865" y="318230"/>
                    <a:pt x="441865" y="337852"/>
                    <a:pt x="445865" y="353473"/>
                  </a:cubicBezTo>
                  <a:cubicBezTo>
                    <a:pt x="449771" y="368903"/>
                    <a:pt x="456438" y="381572"/>
                    <a:pt x="465677" y="391001"/>
                  </a:cubicBezTo>
                  <a:cubicBezTo>
                    <a:pt x="474917" y="400431"/>
                    <a:pt x="487204" y="407289"/>
                    <a:pt x="502063" y="411385"/>
                  </a:cubicBezTo>
                  <a:cubicBezTo>
                    <a:pt x="517112" y="415481"/>
                    <a:pt x="536258" y="417671"/>
                    <a:pt x="558927" y="417671"/>
                  </a:cubicBezTo>
                  <a:lnTo>
                    <a:pt x="568262" y="417671"/>
                  </a:lnTo>
                  <a:close/>
                  <a:moveTo>
                    <a:pt x="995172" y="0"/>
                  </a:moveTo>
                  <a:lnTo>
                    <a:pt x="920687" y="0"/>
                  </a:lnTo>
                  <a:lnTo>
                    <a:pt x="920687" y="414719"/>
                  </a:lnTo>
                  <a:lnTo>
                    <a:pt x="995172" y="414719"/>
                  </a:lnTo>
                  <a:lnTo>
                    <a:pt x="995172" y="0"/>
                  </a:lnTo>
                  <a:close/>
                  <a:moveTo>
                    <a:pt x="367951" y="159830"/>
                  </a:moveTo>
                  <a:cubicBezTo>
                    <a:pt x="347282" y="137541"/>
                    <a:pt x="318135" y="126206"/>
                    <a:pt x="281273" y="126206"/>
                  </a:cubicBezTo>
                  <a:cubicBezTo>
                    <a:pt x="263462" y="126206"/>
                    <a:pt x="247079" y="129921"/>
                    <a:pt x="232410" y="137065"/>
                  </a:cubicBezTo>
                  <a:cubicBezTo>
                    <a:pt x="217742" y="144304"/>
                    <a:pt x="205264" y="154496"/>
                    <a:pt x="195358" y="167259"/>
                  </a:cubicBezTo>
                  <a:lnTo>
                    <a:pt x="191262" y="172498"/>
                  </a:lnTo>
                  <a:lnTo>
                    <a:pt x="191262" y="167831"/>
                  </a:lnTo>
                  <a:lnTo>
                    <a:pt x="191262" y="132017"/>
                  </a:lnTo>
                  <a:lnTo>
                    <a:pt x="117920" y="132017"/>
                  </a:lnTo>
                  <a:lnTo>
                    <a:pt x="117920" y="414814"/>
                  </a:lnTo>
                  <a:lnTo>
                    <a:pt x="191929" y="414814"/>
                  </a:lnTo>
                  <a:lnTo>
                    <a:pt x="191929" y="264128"/>
                  </a:lnTo>
                  <a:lnTo>
                    <a:pt x="192024" y="274606"/>
                  </a:lnTo>
                  <a:cubicBezTo>
                    <a:pt x="192024" y="272891"/>
                    <a:pt x="192024" y="271177"/>
                    <a:pt x="192119" y="269558"/>
                  </a:cubicBezTo>
                  <a:cubicBezTo>
                    <a:pt x="192881" y="243173"/>
                    <a:pt x="199454" y="223456"/>
                    <a:pt x="211741" y="210884"/>
                  </a:cubicBezTo>
                  <a:cubicBezTo>
                    <a:pt x="224790" y="197549"/>
                    <a:pt x="240697" y="190786"/>
                    <a:pt x="258985" y="190786"/>
                  </a:cubicBezTo>
                  <a:cubicBezTo>
                    <a:pt x="280511" y="190786"/>
                    <a:pt x="296894" y="197358"/>
                    <a:pt x="307753" y="210407"/>
                  </a:cubicBezTo>
                  <a:cubicBezTo>
                    <a:pt x="318421" y="223171"/>
                    <a:pt x="323850" y="241364"/>
                    <a:pt x="323945" y="264605"/>
                  </a:cubicBezTo>
                  <a:lnTo>
                    <a:pt x="323945" y="264605"/>
                  </a:lnTo>
                  <a:lnTo>
                    <a:pt x="323945" y="265176"/>
                  </a:lnTo>
                  <a:lnTo>
                    <a:pt x="323945" y="265271"/>
                  </a:lnTo>
                  <a:lnTo>
                    <a:pt x="323945" y="414814"/>
                  </a:lnTo>
                  <a:lnTo>
                    <a:pt x="399098" y="414814"/>
                  </a:lnTo>
                  <a:lnTo>
                    <a:pt x="399098" y="254222"/>
                  </a:lnTo>
                  <a:cubicBezTo>
                    <a:pt x="399193" y="213931"/>
                    <a:pt x="388620" y="182118"/>
                    <a:pt x="367951" y="159830"/>
                  </a:cubicBezTo>
                  <a:moveTo>
                    <a:pt x="881825" y="272796"/>
                  </a:moveTo>
                  <a:cubicBezTo>
                    <a:pt x="881825" y="252508"/>
                    <a:pt x="878205" y="233267"/>
                    <a:pt x="871061" y="215646"/>
                  </a:cubicBezTo>
                  <a:cubicBezTo>
                    <a:pt x="863918" y="198025"/>
                    <a:pt x="853821" y="182309"/>
                    <a:pt x="841057" y="168974"/>
                  </a:cubicBezTo>
                  <a:cubicBezTo>
                    <a:pt x="828294" y="155639"/>
                    <a:pt x="812768" y="145066"/>
                    <a:pt x="794957" y="137636"/>
                  </a:cubicBezTo>
                  <a:cubicBezTo>
                    <a:pt x="777145" y="130112"/>
                    <a:pt x="757238" y="126302"/>
                    <a:pt x="735806" y="126302"/>
                  </a:cubicBezTo>
                  <a:cubicBezTo>
                    <a:pt x="715518" y="126302"/>
                    <a:pt x="696182" y="130207"/>
                    <a:pt x="678371" y="137922"/>
                  </a:cubicBezTo>
                  <a:cubicBezTo>
                    <a:pt x="660559" y="145637"/>
                    <a:pt x="644843" y="156210"/>
                    <a:pt x="631698" y="169355"/>
                  </a:cubicBezTo>
                  <a:cubicBezTo>
                    <a:pt x="618554" y="182499"/>
                    <a:pt x="607981" y="198215"/>
                    <a:pt x="600266" y="216027"/>
                  </a:cubicBezTo>
                  <a:cubicBezTo>
                    <a:pt x="592550" y="233839"/>
                    <a:pt x="588645" y="253175"/>
                    <a:pt x="588645" y="273463"/>
                  </a:cubicBezTo>
                  <a:cubicBezTo>
                    <a:pt x="588645" y="293751"/>
                    <a:pt x="592360" y="313087"/>
                    <a:pt x="599694" y="330899"/>
                  </a:cubicBezTo>
                  <a:cubicBezTo>
                    <a:pt x="607028" y="348710"/>
                    <a:pt x="617315" y="364426"/>
                    <a:pt x="630269" y="377571"/>
                  </a:cubicBezTo>
                  <a:cubicBezTo>
                    <a:pt x="643223" y="390716"/>
                    <a:pt x="659130" y="401288"/>
                    <a:pt x="677513" y="409004"/>
                  </a:cubicBezTo>
                  <a:cubicBezTo>
                    <a:pt x="695897" y="416719"/>
                    <a:pt x="716280" y="420624"/>
                    <a:pt x="738092" y="420624"/>
                  </a:cubicBezTo>
                  <a:cubicBezTo>
                    <a:pt x="801148" y="420624"/>
                    <a:pt x="840391" y="391954"/>
                    <a:pt x="863918" y="365093"/>
                  </a:cubicBezTo>
                  <a:lnTo>
                    <a:pt x="810292" y="324231"/>
                  </a:lnTo>
                  <a:cubicBezTo>
                    <a:pt x="798957" y="337661"/>
                    <a:pt x="772192" y="355854"/>
                    <a:pt x="738664" y="355854"/>
                  </a:cubicBezTo>
                  <a:cubicBezTo>
                    <a:pt x="717614" y="355854"/>
                    <a:pt x="700373" y="350996"/>
                    <a:pt x="687229" y="341376"/>
                  </a:cubicBezTo>
                  <a:cubicBezTo>
                    <a:pt x="674084" y="331756"/>
                    <a:pt x="665036" y="318611"/>
                    <a:pt x="660368" y="302133"/>
                  </a:cubicBezTo>
                  <a:lnTo>
                    <a:pt x="659606" y="299466"/>
                  </a:lnTo>
                  <a:lnTo>
                    <a:pt x="881825" y="299466"/>
                  </a:lnTo>
                  <a:lnTo>
                    <a:pt x="881825" y="272796"/>
                  </a:lnTo>
                  <a:close/>
                  <a:moveTo>
                    <a:pt x="660368" y="246793"/>
                  </a:moveTo>
                  <a:cubicBezTo>
                    <a:pt x="660368" y="226124"/>
                    <a:pt x="684086" y="189929"/>
                    <a:pt x="735330" y="189929"/>
                  </a:cubicBezTo>
                  <a:cubicBezTo>
                    <a:pt x="786575" y="189929"/>
                    <a:pt x="810387" y="226028"/>
                    <a:pt x="810387" y="246698"/>
                  </a:cubicBezTo>
                  <a:lnTo>
                    <a:pt x="660368" y="246793"/>
                  </a:lnTo>
                  <a:close/>
                </a:path>
              </a:pathLst>
            </a:custGeom>
            <a:solidFill>
              <a:srgbClr val="FFFFFF"/>
            </a:solid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1094D935-4B06-467E-ACD3-E78CD1B86EE3}"/>
                </a:ext>
              </a:extLst>
            </p:cNvPr>
            <p:cNvSpPr/>
            <p:nvPr/>
          </p:nvSpPr>
          <p:spPr>
            <a:xfrm>
              <a:off x="2358770" y="6728469"/>
              <a:ext cx="79057" cy="79057"/>
            </a:xfrm>
            <a:custGeom>
              <a:avLst/>
              <a:gdLst>
                <a:gd name="connsiteX0" fmla="*/ 39529 w 79057"/>
                <a:gd name="connsiteY0" fmla="*/ 5620 h 79057"/>
                <a:gd name="connsiteX1" fmla="*/ 73438 w 79057"/>
                <a:gd name="connsiteY1" fmla="*/ 39529 h 79057"/>
                <a:gd name="connsiteX2" fmla="*/ 39529 w 79057"/>
                <a:gd name="connsiteY2" fmla="*/ 73438 h 79057"/>
                <a:gd name="connsiteX3" fmla="*/ 5620 w 79057"/>
                <a:gd name="connsiteY3" fmla="*/ 39529 h 79057"/>
                <a:gd name="connsiteX4" fmla="*/ 39529 w 79057"/>
                <a:gd name="connsiteY4" fmla="*/ 5620 h 79057"/>
                <a:gd name="connsiteX5" fmla="*/ 39529 w 79057"/>
                <a:gd name="connsiteY5" fmla="*/ 0 h 79057"/>
                <a:gd name="connsiteX6" fmla="*/ 0 w 79057"/>
                <a:gd name="connsiteY6" fmla="*/ 39529 h 79057"/>
                <a:gd name="connsiteX7" fmla="*/ 39529 w 79057"/>
                <a:gd name="connsiteY7" fmla="*/ 79058 h 79057"/>
                <a:gd name="connsiteX8" fmla="*/ 79058 w 79057"/>
                <a:gd name="connsiteY8" fmla="*/ 39529 h 79057"/>
                <a:gd name="connsiteX9" fmla="*/ 39529 w 79057"/>
                <a:gd name="connsiteY9" fmla="*/ 0 h 79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057" h="79057">
                  <a:moveTo>
                    <a:pt x="39529" y="5620"/>
                  </a:moveTo>
                  <a:cubicBezTo>
                    <a:pt x="58198" y="5620"/>
                    <a:pt x="73438" y="20860"/>
                    <a:pt x="73438" y="39529"/>
                  </a:cubicBezTo>
                  <a:cubicBezTo>
                    <a:pt x="73438" y="58198"/>
                    <a:pt x="58198" y="73438"/>
                    <a:pt x="39529" y="73438"/>
                  </a:cubicBezTo>
                  <a:cubicBezTo>
                    <a:pt x="20860" y="73438"/>
                    <a:pt x="5620" y="58198"/>
                    <a:pt x="5620" y="39529"/>
                  </a:cubicBezTo>
                  <a:cubicBezTo>
                    <a:pt x="5620" y="20860"/>
                    <a:pt x="20860" y="5620"/>
                    <a:pt x="39529" y="5620"/>
                  </a:cubicBezTo>
                  <a:moveTo>
                    <a:pt x="39529" y="0"/>
                  </a:moveTo>
                  <a:cubicBezTo>
                    <a:pt x="17717" y="0"/>
                    <a:pt x="0" y="17717"/>
                    <a:pt x="0" y="39529"/>
                  </a:cubicBezTo>
                  <a:cubicBezTo>
                    <a:pt x="0" y="61341"/>
                    <a:pt x="17717" y="79058"/>
                    <a:pt x="39529" y="79058"/>
                  </a:cubicBezTo>
                  <a:cubicBezTo>
                    <a:pt x="61341" y="79058"/>
                    <a:pt x="79058" y="61341"/>
                    <a:pt x="79058" y="39529"/>
                  </a:cubicBezTo>
                  <a:cubicBezTo>
                    <a:pt x="79058" y="17717"/>
                    <a:pt x="61341" y="0"/>
                    <a:pt x="39529" y="0"/>
                  </a:cubicBezTo>
                </a:path>
              </a:pathLst>
            </a:custGeom>
            <a:solidFill>
              <a:srgbClr val="FFFFFF"/>
            </a:solid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C3E1BDA4-68F2-4FA3-BD91-CBC85BF15A79}"/>
                </a:ext>
              </a:extLst>
            </p:cNvPr>
            <p:cNvSpPr/>
            <p:nvPr/>
          </p:nvSpPr>
          <p:spPr>
            <a:xfrm>
              <a:off x="2384869" y="6748090"/>
              <a:ext cx="30765" cy="39528"/>
            </a:xfrm>
            <a:custGeom>
              <a:avLst/>
              <a:gdLst>
                <a:gd name="connsiteX0" fmla="*/ 16383 w 30765"/>
                <a:gd name="connsiteY0" fmla="*/ 95 h 39528"/>
                <a:gd name="connsiteX1" fmla="*/ 23051 w 30765"/>
                <a:gd name="connsiteY1" fmla="*/ 1715 h 39528"/>
                <a:gd name="connsiteX2" fmla="*/ 27718 w 30765"/>
                <a:gd name="connsiteY2" fmla="*/ 6191 h 39528"/>
                <a:gd name="connsiteX3" fmla="*/ 29337 w 30765"/>
                <a:gd name="connsiteY3" fmla="*/ 12478 h 39528"/>
                <a:gd name="connsiteX4" fmla="*/ 27146 w 30765"/>
                <a:gd name="connsiteY4" fmla="*/ 19622 h 39528"/>
                <a:gd name="connsiteX5" fmla="*/ 21812 w 30765"/>
                <a:gd name="connsiteY5" fmla="*/ 23717 h 39528"/>
                <a:gd name="connsiteX6" fmla="*/ 30766 w 30765"/>
                <a:gd name="connsiteY6" fmla="*/ 39529 h 39528"/>
                <a:gd name="connsiteX7" fmla="*/ 23717 w 30765"/>
                <a:gd name="connsiteY7" fmla="*/ 39529 h 39528"/>
                <a:gd name="connsiteX8" fmla="*/ 15526 w 30765"/>
                <a:gd name="connsiteY8" fmla="*/ 24860 h 39528"/>
                <a:gd name="connsiteX9" fmla="*/ 6191 w 30765"/>
                <a:gd name="connsiteY9" fmla="*/ 24860 h 39528"/>
                <a:gd name="connsiteX10" fmla="*/ 6191 w 30765"/>
                <a:gd name="connsiteY10" fmla="*/ 39529 h 39528"/>
                <a:gd name="connsiteX11" fmla="*/ 0 w 30765"/>
                <a:gd name="connsiteY11" fmla="*/ 39529 h 39528"/>
                <a:gd name="connsiteX12" fmla="*/ 0 w 30765"/>
                <a:gd name="connsiteY12" fmla="*/ 0 h 39528"/>
                <a:gd name="connsiteX13" fmla="*/ 16383 w 30765"/>
                <a:gd name="connsiteY13" fmla="*/ 0 h 39528"/>
                <a:gd name="connsiteX14" fmla="*/ 16383 w 30765"/>
                <a:gd name="connsiteY14" fmla="*/ 19336 h 39528"/>
                <a:gd name="connsiteX15" fmla="*/ 19907 w 30765"/>
                <a:gd name="connsiteY15" fmla="*/ 18478 h 39528"/>
                <a:gd name="connsiteX16" fmla="*/ 22289 w 30765"/>
                <a:gd name="connsiteY16" fmla="*/ 16097 h 39528"/>
                <a:gd name="connsiteX17" fmla="*/ 23146 w 30765"/>
                <a:gd name="connsiteY17" fmla="*/ 12573 h 39528"/>
                <a:gd name="connsiteX18" fmla="*/ 22289 w 30765"/>
                <a:gd name="connsiteY18" fmla="*/ 9049 h 39528"/>
                <a:gd name="connsiteX19" fmla="*/ 19907 w 30765"/>
                <a:gd name="connsiteY19" fmla="*/ 6668 h 39528"/>
                <a:gd name="connsiteX20" fmla="*/ 16383 w 30765"/>
                <a:gd name="connsiteY20" fmla="*/ 5810 h 39528"/>
                <a:gd name="connsiteX21" fmla="*/ 6191 w 30765"/>
                <a:gd name="connsiteY21" fmla="*/ 5810 h 39528"/>
                <a:gd name="connsiteX22" fmla="*/ 6191 w 30765"/>
                <a:gd name="connsiteY22" fmla="*/ 19336 h 39528"/>
                <a:gd name="connsiteX23" fmla="*/ 16383 w 30765"/>
                <a:gd name="connsiteY23" fmla="*/ 19336 h 39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0765" h="39528">
                  <a:moveTo>
                    <a:pt x="16383" y="95"/>
                  </a:moveTo>
                  <a:cubicBezTo>
                    <a:pt x="18860" y="95"/>
                    <a:pt x="21050" y="667"/>
                    <a:pt x="23051" y="1715"/>
                  </a:cubicBezTo>
                  <a:cubicBezTo>
                    <a:pt x="25051" y="2762"/>
                    <a:pt x="26575" y="4286"/>
                    <a:pt x="27718" y="6191"/>
                  </a:cubicBezTo>
                  <a:cubicBezTo>
                    <a:pt x="28861" y="8096"/>
                    <a:pt x="29337" y="10192"/>
                    <a:pt x="29337" y="12478"/>
                  </a:cubicBezTo>
                  <a:cubicBezTo>
                    <a:pt x="29337" y="15335"/>
                    <a:pt x="28575" y="17717"/>
                    <a:pt x="27146" y="19622"/>
                  </a:cubicBezTo>
                  <a:cubicBezTo>
                    <a:pt x="25718" y="21527"/>
                    <a:pt x="23908" y="22860"/>
                    <a:pt x="21812" y="23717"/>
                  </a:cubicBezTo>
                  <a:lnTo>
                    <a:pt x="30766" y="39529"/>
                  </a:lnTo>
                  <a:lnTo>
                    <a:pt x="23717" y="39529"/>
                  </a:lnTo>
                  <a:lnTo>
                    <a:pt x="15526" y="24860"/>
                  </a:lnTo>
                  <a:lnTo>
                    <a:pt x="6191" y="24860"/>
                  </a:lnTo>
                  <a:lnTo>
                    <a:pt x="6191" y="39529"/>
                  </a:lnTo>
                  <a:lnTo>
                    <a:pt x="0" y="39529"/>
                  </a:lnTo>
                  <a:lnTo>
                    <a:pt x="0" y="0"/>
                  </a:lnTo>
                  <a:lnTo>
                    <a:pt x="16383" y="0"/>
                  </a:lnTo>
                  <a:close/>
                  <a:moveTo>
                    <a:pt x="16383" y="19336"/>
                  </a:moveTo>
                  <a:cubicBezTo>
                    <a:pt x="17717" y="19336"/>
                    <a:pt x="18860" y="19050"/>
                    <a:pt x="19907" y="18478"/>
                  </a:cubicBezTo>
                  <a:cubicBezTo>
                    <a:pt x="20955" y="17907"/>
                    <a:pt x="21717" y="17050"/>
                    <a:pt x="22289" y="16097"/>
                  </a:cubicBezTo>
                  <a:cubicBezTo>
                    <a:pt x="22860" y="15050"/>
                    <a:pt x="23146" y="13906"/>
                    <a:pt x="23146" y="12573"/>
                  </a:cubicBezTo>
                  <a:cubicBezTo>
                    <a:pt x="23146" y="11240"/>
                    <a:pt x="22860" y="10097"/>
                    <a:pt x="22289" y="9049"/>
                  </a:cubicBezTo>
                  <a:cubicBezTo>
                    <a:pt x="21717" y="8001"/>
                    <a:pt x="20860" y="7239"/>
                    <a:pt x="19907" y="6668"/>
                  </a:cubicBezTo>
                  <a:cubicBezTo>
                    <a:pt x="18860" y="6096"/>
                    <a:pt x="17717" y="5810"/>
                    <a:pt x="16383" y="5810"/>
                  </a:cubicBezTo>
                  <a:lnTo>
                    <a:pt x="6191" y="5810"/>
                  </a:lnTo>
                  <a:lnTo>
                    <a:pt x="6191" y="19336"/>
                  </a:lnTo>
                  <a:lnTo>
                    <a:pt x="16383" y="19336"/>
                  </a:lnTo>
                  <a:close/>
                </a:path>
              </a:pathLst>
            </a:custGeom>
            <a:solidFill>
              <a:srgbClr val="FFFFFF"/>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28850017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ub, Content Gray">
    <p:bg>
      <p:bgPr>
        <a:solidFill>
          <a:schemeClr val="bg1">
            <a:lumMod val="95000"/>
          </a:schemeClr>
        </a:solidFill>
        <a:effectLst/>
      </p:bgPr>
    </p:bg>
    <p:spTree>
      <p:nvGrpSpPr>
        <p:cNvPr id="1" name=""/>
        <p:cNvGrpSpPr/>
        <p:nvPr/>
      </p:nvGrpSpPr>
      <p:grpSpPr>
        <a:xfrm>
          <a:off x="0" y="0"/>
          <a:ext cx="0" cy="0"/>
          <a:chOff x="0" y="0"/>
          <a:chExt cx="0" cy="0"/>
        </a:xfrm>
      </p:grpSpPr>
      <p:sp>
        <p:nvSpPr>
          <p:cNvPr id="12" name="Square">
            <a:extLst>
              <a:ext uri="{FF2B5EF4-FFF2-40B4-BE49-F238E27FC236}">
                <a16:creationId xmlns:a16="http://schemas.microsoft.com/office/drawing/2014/main" id="{55D0C779-F23A-40CE-B4C7-842A10085F59}"/>
              </a:ext>
            </a:extLst>
          </p:cNvPr>
          <p:cNvSpPr/>
          <p:nvPr userDrawn="1"/>
        </p:nvSpPr>
        <p:spPr>
          <a:xfrm>
            <a:off x="11741697" y="6405280"/>
            <a:ext cx="450068" cy="450068"/>
          </a:xfrm>
          <a:prstGeom prst="rect">
            <a:avLst/>
          </a:prstGeom>
          <a:solidFill>
            <a:schemeClr val="bg1"/>
          </a:solidFill>
          <a:ln w="12700">
            <a:miter lim="400000"/>
          </a:ln>
        </p:spPr>
        <p:txBody>
          <a:bodyPr lIns="0" tIns="0" rIns="0" bIns="0" anchor="ctr"/>
          <a:lstStyle/>
          <a:p>
            <a:pPr algn="ctr" defTabSz="412750">
              <a:lnSpc>
                <a:spcPct val="100000"/>
              </a:lnSpc>
              <a:spcBef>
                <a:spcPts val="0"/>
              </a:spcBef>
              <a:defRPr sz="3200">
                <a:solidFill>
                  <a:srgbClr val="026FC5"/>
                </a:solidFill>
                <a:latin typeface="Helvetica Neue Medium"/>
                <a:ea typeface="Helvetica Neue Medium"/>
                <a:cs typeface="Helvetica Neue Medium"/>
                <a:sym typeface="Helvetica Neue Medium"/>
              </a:defRPr>
            </a:pPr>
            <a:endParaRPr sz="1600"/>
          </a:p>
        </p:txBody>
      </p:sp>
      <p:sp>
        <p:nvSpPr>
          <p:cNvPr id="9" name="Rectangle">
            <a:extLst>
              <a:ext uri="{FF2B5EF4-FFF2-40B4-BE49-F238E27FC236}">
                <a16:creationId xmlns:a16="http://schemas.microsoft.com/office/drawing/2014/main" id="{1EFAB719-B3C2-4520-AFF9-4A06F169DB2B}"/>
              </a:ext>
            </a:extLst>
          </p:cNvPr>
          <p:cNvSpPr/>
          <p:nvPr userDrawn="1"/>
        </p:nvSpPr>
        <p:spPr>
          <a:xfrm>
            <a:off x="5814183" y="402558"/>
            <a:ext cx="5927511" cy="6003471"/>
          </a:xfrm>
          <a:prstGeom prst="rect">
            <a:avLst/>
          </a:prstGeom>
          <a:solidFill>
            <a:schemeClr val="bg1"/>
          </a:solidFill>
          <a:ln w="12700">
            <a:miter lim="400000"/>
          </a:ln>
        </p:spPr>
        <p:txBody>
          <a:bodyPr lIns="0" tIns="0" rIns="0" bIns="0" anchor="ctr"/>
          <a:lstStyle/>
          <a:p>
            <a:pPr algn="ctr" defTabSz="41275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sz="1600"/>
          </a:p>
        </p:txBody>
      </p:sp>
      <p:sp>
        <p:nvSpPr>
          <p:cNvPr id="511" name="Rectangle"/>
          <p:cNvSpPr/>
          <p:nvPr/>
        </p:nvSpPr>
        <p:spPr>
          <a:xfrm>
            <a:off x="5815052" y="401865"/>
            <a:ext cx="5927511" cy="6003471"/>
          </a:xfrm>
          <a:prstGeom prst="rect">
            <a:avLst/>
          </a:prstGeom>
          <a:solidFill>
            <a:srgbClr val="FFFFFF"/>
          </a:solidFill>
          <a:ln w="12700">
            <a:miter lim="400000"/>
          </a:ln>
        </p:spPr>
        <p:txBody>
          <a:bodyPr lIns="25400" tIns="25400" rIns="25400" bIns="25400" anchor="ctr"/>
          <a:lstStyle/>
          <a:p>
            <a:pPr algn="ctr" defTabSz="41275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sz="1600"/>
          </a:p>
        </p:txBody>
      </p:sp>
      <p:sp>
        <p:nvSpPr>
          <p:cNvPr id="10" name="Content Placeholder 2">
            <a:extLst>
              <a:ext uri="{FF2B5EF4-FFF2-40B4-BE49-F238E27FC236}">
                <a16:creationId xmlns:a16="http://schemas.microsoft.com/office/drawing/2014/main" id="{D197FC80-1304-44AF-BD9E-CFB8D3B37C99}"/>
              </a:ext>
            </a:extLst>
          </p:cNvPr>
          <p:cNvSpPr>
            <a:spLocks noGrp="1"/>
          </p:cNvSpPr>
          <p:nvPr>
            <p:ph sz="quarter" idx="27"/>
          </p:nvPr>
        </p:nvSpPr>
        <p:spPr>
          <a:xfrm>
            <a:off x="6394450" y="1974850"/>
            <a:ext cx="4852988" cy="3703638"/>
          </a:xfrm>
        </p:spPr>
        <p:txBody>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itle Text">
            <a:extLst>
              <a:ext uri="{FF2B5EF4-FFF2-40B4-BE49-F238E27FC236}">
                <a16:creationId xmlns:a16="http://schemas.microsoft.com/office/drawing/2014/main" id="{1B60A262-0CE7-4C6B-B734-0B0EA0F1A4A3}"/>
              </a:ext>
            </a:extLst>
          </p:cNvPr>
          <p:cNvSpPr txBox="1">
            <a:spLocks noGrp="1"/>
          </p:cNvSpPr>
          <p:nvPr>
            <p:ph type="title" hasCustomPrompt="1"/>
          </p:nvPr>
        </p:nvSpPr>
        <p:spPr>
          <a:xfrm>
            <a:off x="554183" y="2545222"/>
            <a:ext cx="4765744" cy="249783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nchor="t" anchorCtr="0">
            <a:noAutofit/>
          </a:bodyPr>
          <a:lstStyle>
            <a:lvl1pPr>
              <a:defRPr sz="4000">
                <a:solidFill>
                  <a:schemeClr val="bg2"/>
                </a:solidFill>
              </a:defRPr>
            </a:lvl1pPr>
          </a:lstStyle>
          <a:p>
            <a:r>
              <a:rPr lang="en-US"/>
              <a:t>Title Text Goes Here</a:t>
            </a:r>
          </a:p>
        </p:txBody>
      </p:sp>
      <p:sp>
        <p:nvSpPr>
          <p:cNvPr id="11" name="Text Placeholder 3">
            <a:extLst>
              <a:ext uri="{FF2B5EF4-FFF2-40B4-BE49-F238E27FC236}">
                <a16:creationId xmlns:a16="http://schemas.microsoft.com/office/drawing/2014/main" id="{7B80F0DD-816B-4E0B-8C85-8413DB8C70EF}"/>
              </a:ext>
            </a:extLst>
          </p:cNvPr>
          <p:cNvSpPr>
            <a:spLocks noGrp="1"/>
          </p:cNvSpPr>
          <p:nvPr>
            <p:ph type="body" sz="quarter" idx="29"/>
          </p:nvPr>
        </p:nvSpPr>
        <p:spPr>
          <a:xfrm>
            <a:off x="6394450" y="740229"/>
            <a:ext cx="4865211" cy="1078146"/>
          </a:xfrm>
        </p:spPr>
        <p:txBody>
          <a:bodyPr anchor="b" anchorCtr="0">
            <a:normAutofit/>
          </a:bodyPr>
          <a:lstStyle>
            <a:lvl1pPr marL="0" indent="0">
              <a:buNone/>
              <a:defRPr sz="3200">
                <a:solidFill>
                  <a:schemeClr val="bg2"/>
                </a:solidFill>
                <a:latin typeface="+mn-lt"/>
              </a:defRPr>
            </a:lvl1pPr>
            <a:lvl2pPr marL="228600" indent="0">
              <a:buNone/>
              <a:defRPr/>
            </a:lvl2pPr>
          </a:lstStyle>
          <a:p>
            <a:pPr lvl="0"/>
            <a:r>
              <a:rPr lang="en-US"/>
              <a:t>Click to edit Master text styles</a:t>
            </a:r>
          </a:p>
        </p:txBody>
      </p:sp>
      <p:sp>
        <p:nvSpPr>
          <p:cNvPr id="13" name="TextBox 12">
            <a:extLst>
              <a:ext uri="{FF2B5EF4-FFF2-40B4-BE49-F238E27FC236}">
                <a16:creationId xmlns:a16="http://schemas.microsoft.com/office/drawing/2014/main" id="{4578484E-3DC4-4DF6-819B-FDDDA6F166CB}"/>
              </a:ext>
            </a:extLst>
          </p:cNvPr>
          <p:cNvSpPr txBox="1"/>
          <p:nvPr userDrawn="1"/>
        </p:nvSpPr>
        <p:spPr>
          <a:xfrm>
            <a:off x="11908632" y="6579173"/>
            <a:ext cx="128240" cy="1231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fld id="{4F6B73DA-0149-4325-A7B8-AE29BD4BC701}" type="slidenum">
              <a:rPr kumimoji="0" lang="en-US" sz="800" b="0" i="0" u="none" strike="noStrike" cap="none" spc="0" normalizeH="0" baseline="0" smtClean="0">
                <a:ln>
                  <a:noFill/>
                </a:ln>
                <a:solidFill>
                  <a:schemeClr val="tx2"/>
                </a:solidFill>
                <a:effectLst/>
                <a:uFillTx/>
                <a:latin typeface="+mn-lt"/>
                <a:ea typeface="+mn-ea"/>
                <a:cs typeface="+mn-cs"/>
                <a:sym typeface="Helvetica Neue"/>
              </a:rPr>
              <a:pPr marL="0" marR="0" indent="0" algn="ctr" defTabSz="2438338" rtl="0" fontAlgn="auto" latinLnBrk="0" hangingPunct="0">
                <a:lnSpc>
                  <a:spcPct val="100000"/>
                </a:lnSpc>
                <a:spcBef>
                  <a:spcPts val="0"/>
                </a:spcBef>
                <a:spcAft>
                  <a:spcPts val="0"/>
                </a:spcAft>
                <a:buClrTx/>
                <a:buSzTx/>
                <a:buFontTx/>
                <a:buNone/>
                <a:tabLst/>
              </a:pPr>
              <a:t>‹#›</a:t>
            </a:fld>
            <a:endParaRPr kumimoji="0" lang="en-US" sz="800" b="0" i="0" u="none" strike="noStrike" cap="none" spc="0" normalizeH="0" baseline="0" err="1">
              <a:ln>
                <a:noFill/>
              </a:ln>
              <a:solidFill>
                <a:schemeClr val="tx2"/>
              </a:solidFill>
              <a:effectLst/>
              <a:uFillTx/>
              <a:latin typeface="+mn-lt"/>
              <a:ea typeface="+mn-ea"/>
              <a:cs typeface="+mn-cs"/>
              <a:sym typeface="Helvetica Neue"/>
            </a:endParaRPr>
          </a:p>
        </p:txBody>
      </p:sp>
    </p:spTree>
    <p:extLst>
      <p:ext uri="{BB962C8B-B14F-4D97-AF65-F5344CB8AC3E}">
        <p14:creationId xmlns:p14="http://schemas.microsoft.com/office/powerpoint/2010/main" val="2949666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Title, Sub &amp; Content Blue 3">
    <p:bg>
      <p:bgPr>
        <a:solidFill>
          <a:schemeClr val="accent1"/>
        </a:solidFill>
        <a:effectLst/>
      </p:bgPr>
    </p:bg>
    <p:spTree>
      <p:nvGrpSpPr>
        <p:cNvPr id="1" name=""/>
        <p:cNvGrpSpPr/>
        <p:nvPr/>
      </p:nvGrpSpPr>
      <p:grpSpPr>
        <a:xfrm>
          <a:off x="0" y="0"/>
          <a:ext cx="0" cy="0"/>
          <a:chOff x="0" y="0"/>
          <a:chExt cx="0" cy="0"/>
        </a:xfrm>
      </p:grpSpPr>
      <p:sp>
        <p:nvSpPr>
          <p:cNvPr id="13" name="Content Placeholder 2">
            <a:extLst>
              <a:ext uri="{FF2B5EF4-FFF2-40B4-BE49-F238E27FC236}">
                <a16:creationId xmlns:a16="http://schemas.microsoft.com/office/drawing/2014/main" id="{DFE89D76-523B-456C-9EE9-BC9CB964E5C3}"/>
              </a:ext>
            </a:extLst>
          </p:cNvPr>
          <p:cNvSpPr>
            <a:spLocks noGrp="1"/>
          </p:cNvSpPr>
          <p:nvPr>
            <p:ph sz="quarter" idx="27"/>
          </p:nvPr>
        </p:nvSpPr>
        <p:spPr>
          <a:xfrm>
            <a:off x="6394450" y="1974850"/>
            <a:ext cx="4852988" cy="37036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itle Text">
            <a:extLst>
              <a:ext uri="{FF2B5EF4-FFF2-40B4-BE49-F238E27FC236}">
                <a16:creationId xmlns:a16="http://schemas.microsoft.com/office/drawing/2014/main" id="{72D74CEB-BA0A-43F1-82CE-384185B612C9}"/>
              </a:ext>
            </a:extLst>
          </p:cNvPr>
          <p:cNvSpPr txBox="1">
            <a:spLocks noGrp="1"/>
          </p:cNvSpPr>
          <p:nvPr>
            <p:ph type="title" hasCustomPrompt="1"/>
          </p:nvPr>
        </p:nvSpPr>
        <p:spPr>
          <a:xfrm>
            <a:off x="554183" y="2545222"/>
            <a:ext cx="4765744" cy="249783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nchor="t" anchorCtr="0">
            <a:noAutofit/>
          </a:bodyPr>
          <a:lstStyle>
            <a:lvl1pPr>
              <a:defRPr sz="4000">
                <a:solidFill>
                  <a:schemeClr val="bg1"/>
                </a:solidFill>
              </a:defRPr>
            </a:lvl1pPr>
          </a:lstStyle>
          <a:p>
            <a:r>
              <a:rPr lang="en-US"/>
              <a:t>Title Text Goes Here</a:t>
            </a:r>
          </a:p>
        </p:txBody>
      </p:sp>
      <p:sp>
        <p:nvSpPr>
          <p:cNvPr id="11" name="Text Placeholder 3">
            <a:extLst>
              <a:ext uri="{FF2B5EF4-FFF2-40B4-BE49-F238E27FC236}">
                <a16:creationId xmlns:a16="http://schemas.microsoft.com/office/drawing/2014/main" id="{50F55EEA-3D90-42F4-B8D0-30E0374D2A5B}"/>
              </a:ext>
            </a:extLst>
          </p:cNvPr>
          <p:cNvSpPr>
            <a:spLocks noGrp="1"/>
          </p:cNvSpPr>
          <p:nvPr>
            <p:ph type="body" sz="quarter" idx="29"/>
          </p:nvPr>
        </p:nvSpPr>
        <p:spPr>
          <a:xfrm>
            <a:off x="6394450" y="740229"/>
            <a:ext cx="4865211" cy="1078146"/>
          </a:xfrm>
        </p:spPr>
        <p:txBody>
          <a:bodyPr anchor="b" anchorCtr="0">
            <a:normAutofit/>
          </a:bodyPr>
          <a:lstStyle>
            <a:lvl1pPr marL="0" indent="0">
              <a:buNone/>
              <a:defRPr sz="3200">
                <a:solidFill>
                  <a:schemeClr val="bg1"/>
                </a:solidFill>
                <a:latin typeface="+mn-lt"/>
              </a:defRPr>
            </a:lvl1pPr>
            <a:lvl2pPr marL="228600" indent="0">
              <a:buNone/>
              <a:defRPr/>
            </a:lvl2pPr>
          </a:lstStyle>
          <a:p>
            <a:pPr lvl="0"/>
            <a:r>
              <a:rPr lang="en-US"/>
              <a:t>Click to edit Master text styles</a:t>
            </a:r>
          </a:p>
        </p:txBody>
      </p:sp>
      <p:sp>
        <p:nvSpPr>
          <p:cNvPr id="12" name="Rectangle 11">
            <a:extLst>
              <a:ext uri="{FF2B5EF4-FFF2-40B4-BE49-F238E27FC236}">
                <a16:creationId xmlns:a16="http://schemas.microsoft.com/office/drawing/2014/main" id="{84CCC3F4-FFF1-4AD9-8605-41A61B8926CF}"/>
              </a:ext>
            </a:extLst>
          </p:cNvPr>
          <p:cNvSpPr/>
          <p:nvPr userDrawn="1"/>
        </p:nvSpPr>
        <p:spPr>
          <a:xfrm>
            <a:off x="0" y="6407451"/>
            <a:ext cx="11736987" cy="450549"/>
          </a:xfrm>
          <a:prstGeom prst="rect">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4" name="Square">
            <a:extLst>
              <a:ext uri="{FF2B5EF4-FFF2-40B4-BE49-F238E27FC236}">
                <a16:creationId xmlns:a16="http://schemas.microsoft.com/office/drawing/2014/main" id="{C4A06178-9ACC-4082-8329-4A9A59924508}"/>
              </a:ext>
            </a:extLst>
          </p:cNvPr>
          <p:cNvSpPr/>
          <p:nvPr userDrawn="1"/>
        </p:nvSpPr>
        <p:spPr>
          <a:xfrm>
            <a:off x="11741697" y="6407185"/>
            <a:ext cx="450068" cy="450068"/>
          </a:xfrm>
          <a:prstGeom prst="rect">
            <a:avLst/>
          </a:prstGeom>
          <a:solidFill>
            <a:schemeClr val="accent1">
              <a:alpha val="50000"/>
            </a:schemeClr>
          </a:solidFill>
          <a:ln w="12700">
            <a:miter lim="400000"/>
          </a:ln>
        </p:spPr>
        <p:txBody>
          <a:bodyPr lIns="0" tIns="0" rIns="0" bIns="0" anchor="ctr"/>
          <a:lstStyle/>
          <a:p>
            <a:pPr defTabSz="412750">
              <a:defRPr sz="3200">
                <a:solidFill>
                  <a:srgbClr val="026FC5"/>
                </a:solidFill>
                <a:latin typeface="Helvetica Neue Medium"/>
                <a:ea typeface="Helvetica Neue Medium"/>
                <a:cs typeface="Helvetica Neue Medium"/>
                <a:sym typeface="Helvetica Neue Medium"/>
              </a:defRPr>
            </a:pPr>
            <a:endParaRPr sz="1600"/>
          </a:p>
        </p:txBody>
      </p:sp>
      <p:sp>
        <p:nvSpPr>
          <p:cNvPr id="20" name="TextBox 19">
            <a:extLst>
              <a:ext uri="{FF2B5EF4-FFF2-40B4-BE49-F238E27FC236}">
                <a16:creationId xmlns:a16="http://schemas.microsoft.com/office/drawing/2014/main" id="{DC922DFF-5663-40DE-9B54-4149EDB7740E}"/>
              </a:ext>
            </a:extLst>
          </p:cNvPr>
          <p:cNvSpPr txBox="1"/>
          <p:nvPr userDrawn="1"/>
        </p:nvSpPr>
        <p:spPr>
          <a:xfrm>
            <a:off x="11881866" y="6268286"/>
            <a:ext cx="207818" cy="4639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marL="0" marR="0" indent="0" algn="l" defTabSz="1219169" rtl="0" fontAlgn="auto" latinLnBrk="0" hangingPunct="0">
              <a:lnSpc>
                <a:spcPct val="90000"/>
              </a:lnSpc>
              <a:spcBef>
                <a:spcPts val="2250"/>
              </a:spcBef>
              <a:spcAft>
                <a:spcPts val="0"/>
              </a:spcAft>
              <a:buClrTx/>
              <a:buSzTx/>
              <a:buFontTx/>
              <a:buNone/>
              <a:tabLst/>
            </a:pPr>
            <a:fld id="{302FE90D-A879-0D42-B0CA-7E5C0D197FB5}" type="slidenum">
              <a:rPr kumimoji="0" lang="en-US" sz="850" b="0" i="0" u="none" strike="noStrike" cap="none" spc="0" normalizeH="0" baseline="0" smtClean="0">
                <a:ln>
                  <a:noFill/>
                </a:ln>
                <a:solidFill>
                  <a:schemeClr val="bg1"/>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rPr>
              <a:pPr marL="0" marR="0" indent="0" algn="l" defTabSz="1219169" rtl="0" fontAlgn="auto" latinLnBrk="0" hangingPunct="0">
                <a:lnSpc>
                  <a:spcPct val="90000"/>
                </a:lnSpc>
                <a:spcBef>
                  <a:spcPts val="2250"/>
                </a:spcBef>
                <a:spcAft>
                  <a:spcPts val="0"/>
                </a:spcAft>
                <a:buClrTx/>
                <a:buSzTx/>
                <a:buFontTx/>
                <a:buNone/>
                <a:tabLst/>
              </a:pPr>
              <a:t>‹#›</a:t>
            </a:fld>
            <a:endParaRPr kumimoji="0" lang="en-US" sz="850" b="0" i="0" u="none" strike="noStrike" cap="none" spc="0" normalizeH="0" baseline="0">
              <a:ln>
                <a:noFill/>
              </a:ln>
              <a:solidFill>
                <a:schemeClr val="bg1"/>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endParaRPr>
          </a:p>
        </p:txBody>
      </p:sp>
      <p:pic>
        <p:nvPicPr>
          <p:cNvPr id="22" name="Image" descr="Image">
            <a:extLst>
              <a:ext uri="{FF2B5EF4-FFF2-40B4-BE49-F238E27FC236}">
                <a16:creationId xmlns:a16="http://schemas.microsoft.com/office/drawing/2014/main" id="{E5997704-33EA-4D7D-8B55-E46DD2216814}"/>
              </a:ext>
            </a:extLst>
          </p:cNvPr>
          <p:cNvPicPr>
            <a:picLocks noChangeAspect="1"/>
          </p:cNvPicPr>
          <p:nvPr userDrawn="1"/>
        </p:nvPicPr>
        <p:blipFill>
          <a:blip r:embed="rId2"/>
          <a:stretch>
            <a:fillRect/>
          </a:stretch>
        </p:blipFill>
        <p:spPr>
          <a:xfrm>
            <a:off x="11151433" y="6543018"/>
            <a:ext cx="491250" cy="190501"/>
          </a:xfrm>
          <a:prstGeom prst="rect">
            <a:avLst/>
          </a:prstGeom>
          <a:ln w="12700">
            <a:miter lim="400000"/>
          </a:ln>
        </p:spPr>
      </p:pic>
      <p:sp>
        <p:nvSpPr>
          <p:cNvPr id="23" name="Rectangle 22">
            <a:extLst>
              <a:ext uri="{FF2B5EF4-FFF2-40B4-BE49-F238E27FC236}">
                <a16:creationId xmlns:a16="http://schemas.microsoft.com/office/drawing/2014/main" id="{3C3544D4-6B59-4B11-BC0E-2FD48F693641}"/>
              </a:ext>
            </a:extLst>
          </p:cNvPr>
          <p:cNvSpPr/>
          <p:nvPr userDrawn="1"/>
        </p:nvSpPr>
        <p:spPr>
          <a:xfrm>
            <a:off x="5503530" y="6562504"/>
            <a:ext cx="1184940" cy="231410"/>
          </a:xfrm>
          <a:prstGeom prst="rect">
            <a:avLst/>
          </a:prstGeom>
        </p:spPr>
        <p:txBody>
          <a:bodyPr wrap="none">
            <a:spAutoFit/>
          </a:bodyPr>
          <a:lstStyle/>
          <a:p>
            <a:pPr algn="ctr"/>
            <a:r>
              <a:rPr lang="en-US" sz="1000">
                <a:solidFill>
                  <a:schemeClr val="bg1"/>
                </a:solidFill>
              </a:rPr>
              <a:t>Intel Confidential</a:t>
            </a:r>
          </a:p>
        </p:txBody>
      </p:sp>
      <p:sp>
        <p:nvSpPr>
          <p:cNvPr id="24" name="Rectangle 23">
            <a:extLst>
              <a:ext uri="{FF2B5EF4-FFF2-40B4-BE49-F238E27FC236}">
                <a16:creationId xmlns:a16="http://schemas.microsoft.com/office/drawing/2014/main" id="{562FEA03-1122-4C36-ACD1-DA42FB8A03DC}"/>
              </a:ext>
            </a:extLst>
          </p:cNvPr>
          <p:cNvSpPr/>
          <p:nvPr userDrawn="1"/>
        </p:nvSpPr>
        <p:spPr>
          <a:xfrm>
            <a:off x="483010" y="6562504"/>
            <a:ext cx="1766830" cy="231410"/>
          </a:xfrm>
          <a:prstGeom prst="rect">
            <a:avLst/>
          </a:prstGeom>
        </p:spPr>
        <p:txBody>
          <a:bodyPr wrap="none">
            <a:spAutoFit/>
          </a:bodyPr>
          <a:lstStyle/>
          <a:p>
            <a:pPr algn="l"/>
            <a:r>
              <a:rPr lang="en-US" sz="1000">
                <a:solidFill>
                  <a:schemeClr val="bg1"/>
                </a:solidFill>
              </a:rPr>
              <a:t>Department or Event Name</a:t>
            </a:r>
          </a:p>
        </p:txBody>
      </p:sp>
      <p:sp>
        <p:nvSpPr>
          <p:cNvPr id="25" name="Rectangle 24">
            <a:extLst>
              <a:ext uri="{FF2B5EF4-FFF2-40B4-BE49-F238E27FC236}">
                <a16:creationId xmlns:a16="http://schemas.microsoft.com/office/drawing/2014/main" id="{373D4EB9-5CAF-4B81-91EA-AD490D0B13E4}"/>
              </a:ext>
            </a:extLst>
          </p:cNvPr>
          <p:cNvSpPr/>
          <p:nvPr userDrawn="1"/>
        </p:nvSpPr>
        <p:spPr>
          <a:xfrm rot="5400000">
            <a:off x="8758537" y="2978453"/>
            <a:ext cx="6407450" cy="450549"/>
          </a:xfrm>
          <a:prstGeom prst="rect">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Tree>
    <p:extLst>
      <p:ext uri="{BB962C8B-B14F-4D97-AF65-F5344CB8AC3E}">
        <p14:creationId xmlns:p14="http://schemas.microsoft.com/office/powerpoint/2010/main" val="27213944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Title, Sub &amp; Content Light Blue 2">
    <p:bg>
      <p:bgPr>
        <a:solidFill>
          <a:schemeClr val="accent2">
            <a:lumMod val="75000"/>
          </a:schemeClr>
        </a:solidFill>
        <a:effectLst/>
      </p:bgPr>
    </p:bg>
    <p:spTree>
      <p:nvGrpSpPr>
        <p:cNvPr id="1" name=""/>
        <p:cNvGrpSpPr/>
        <p:nvPr/>
      </p:nvGrpSpPr>
      <p:grpSpPr>
        <a:xfrm>
          <a:off x="0" y="0"/>
          <a:ext cx="0" cy="0"/>
          <a:chOff x="0" y="0"/>
          <a:chExt cx="0" cy="0"/>
        </a:xfrm>
      </p:grpSpPr>
      <p:sp>
        <p:nvSpPr>
          <p:cNvPr id="16" name="Content Placeholder 2">
            <a:extLst>
              <a:ext uri="{FF2B5EF4-FFF2-40B4-BE49-F238E27FC236}">
                <a16:creationId xmlns:a16="http://schemas.microsoft.com/office/drawing/2014/main" id="{2093C42A-FAA6-40D8-A663-DDDE456C16CF}"/>
              </a:ext>
            </a:extLst>
          </p:cNvPr>
          <p:cNvSpPr>
            <a:spLocks noGrp="1"/>
          </p:cNvSpPr>
          <p:nvPr>
            <p:ph sz="quarter" idx="27"/>
          </p:nvPr>
        </p:nvSpPr>
        <p:spPr>
          <a:xfrm>
            <a:off x="6394450" y="1974850"/>
            <a:ext cx="4852988" cy="37036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itle Text">
            <a:extLst>
              <a:ext uri="{FF2B5EF4-FFF2-40B4-BE49-F238E27FC236}">
                <a16:creationId xmlns:a16="http://schemas.microsoft.com/office/drawing/2014/main" id="{6A03358B-3D25-4A6D-85E6-54F235A943A8}"/>
              </a:ext>
            </a:extLst>
          </p:cNvPr>
          <p:cNvSpPr txBox="1">
            <a:spLocks noGrp="1"/>
          </p:cNvSpPr>
          <p:nvPr>
            <p:ph type="title" hasCustomPrompt="1"/>
          </p:nvPr>
        </p:nvSpPr>
        <p:spPr>
          <a:xfrm>
            <a:off x="554183" y="2545222"/>
            <a:ext cx="4765744" cy="249783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nchor="t" anchorCtr="0">
            <a:noAutofit/>
          </a:bodyPr>
          <a:lstStyle>
            <a:lvl1pPr>
              <a:defRPr sz="4000">
                <a:solidFill>
                  <a:schemeClr val="bg1"/>
                </a:solidFill>
              </a:defRPr>
            </a:lvl1pPr>
          </a:lstStyle>
          <a:p>
            <a:r>
              <a:rPr lang="en-US"/>
              <a:t>Title Text Goes Here</a:t>
            </a:r>
          </a:p>
        </p:txBody>
      </p:sp>
      <p:sp>
        <p:nvSpPr>
          <p:cNvPr id="12" name="Text Placeholder 3">
            <a:extLst>
              <a:ext uri="{FF2B5EF4-FFF2-40B4-BE49-F238E27FC236}">
                <a16:creationId xmlns:a16="http://schemas.microsoft.com/office/drawing/2014/main" id="{F8EBE803-6659-42A1-A094-94B9EF7ABC2F}"/>
              </a:ext>
            </a:extLst>
          </p:cNvPr>
          <p:cNvSpPr>
            <a:spLocks noGrp="1"/>
          </p:cNvSpPr>
          <p:nvPr>
            <p:ph type="body" sz="quarter" idx="29"/>
          </p:nvPr>
        </p:nvSpPr>
        <p:spPr>
          <a:xfrm>
            <a:off x="6394450" y="740229"/>
            <a:ext cx="4865211" cy="1078146"/>
          </a:xfrm>
        </p:spPr>
        <p:txBody>
          <a:bodyPr anchor="b" anchorCtr="0">
            <a:normAutofit/>
          </a:bodyPr>
          <a:lstStyle>
            <a:lvl1pPr marL="0" indent="0">
              <a:buNone/>
              <a:defRPr sz="3200">
                <a:solidFill>
                  <a:schemeClr val="bg1"/>
                </a:solidFill>
                <a:latin typeface="+mn-lt"/>
              </a:defRPr>
            </a:lvl1pPr>
            <a:lvl2pPr marL="228600" indent="0">
              <a:buNone/>
              <a:defRPr/>
            </a:lvl2pPr>
          </a:lstStyle>
          <a:p>
            <a:pPr lvl="0"/>
            <a:r>
              <a:rPr lang="en-US"/>
              <a:t>Click to edit Master text styles</a:t>
            </a:r>
          </a:p>
        </p:txBody>
      </p:sp>
      <p:sp>
        <p:nvSpPr>
          <p:cNvPr id="15" name="Rectangle 14">
            <a:extLst>
              <a:ext uri="{FF2B5EF4-FFF2-40B4-BE49-F238E27FC236}">
                <a16:creationId xmlns:a16="http://schemas.microsoft.com/office/drawing/2014/main" id="{DC0D4B91-0BAF-46EC-9A7C-9D57C3224A9C}"/>
              </a:ext>
            </a:extLst>
          </p:cNvPr>
          <p:cNvSpPr/>
          <p:nvPr userDrawn="1"/>
        </p:nvSpPr>
        <p:spPr>
          <a:xfrm>
            <a:off x="0" y="6407451"/>
            <a:ext cx="11736987" cy="450549"/>
          </a:xfrm>
          <a:prstGeom prst="rect">
            <a:avLst/>
          </a:prstGeom>
          <a:solidFill>
            <a:schemeClr val="accent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7" name="TextBox 16">
            <a:extLst>
              <a:ext uri="{FF2B5EF4-FFF2-40B4-BE49-F238E27FC236}">
                <a16:creationId xmlns:a16="http://schemas.microsoft.com/office/drawing/2014/main" id="{4B30B67E-5DCD-4732-882C-64DE9CC86419}"/>
              </a:ext>
            </a:extLst>
          </p:cNvPr>
          <p:cNvSpPr txBox="1"/>
          <p:nvPr userDrawn="1"/>
        </p:nvSpPr>
        <p:spPr>
          <a:xfrm>
            <a:off x="11881866" y="6268286"/>
            <a:ext cx="207818" cy="4639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marL="0" marR="0" indent="0" algn="l" defTabSz="1219169" rtl="0" fontAlgn="auto" latinLnBrk="0" hangingPunct="0">
              <a:lnSpc>
                <a:spcPct val="90000"/>
              </a:lnSpc>
              <a:spcBef>
                <a:spcPts val="2250"/>
              </a:spcBef>
              <a:spcAft>
                <a:spcPts val="0"/>
              </a:spcAft>
              <a:buClrTx/>
              <a:buSzTx/>
              <a:buFontTx/>
              <a:buNone/>
              <a:tabLst/>
            </a:pPr>
            <a:fld id="{302FE90D-A879-0D42-B0CA-7E5C0D197FB5}" type="slidenum">
              <a:rPr kumimoji="0" lang="en-US" sz="850" b="0" i="0" u="none" strike="noStrike" cap="none" spc="0" normalizeH="0" baseline="0" smtClean="0">
                <a:ln>
                  <a:noFill/>
                </a:ln>
                <a:solidFill>
                  <a:schemeClr val="bg1"/>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rPr>
              <a:pPr marL="0" marR="0" indent="0" algn="l" defTabSz="1219169" rtl="0" fontAlgn="auto" latinLnBrk="0" hangingPunct="0">
                <a:lnSpc>
                  <a:spcPct val="90000"/>
                </a:lnSpc>
                <a:spcBef>
                  <a:spcPts val="2250"/>
                </a:spcBef>
                <a:spcAft>
                  <a:spcPts val="0"/>
                </a:spcAft>
                <a:buClrTx/>
                <a:buSzTx/>
                <a:buFontTx/>
                <a:buNone/>
                <a:tabLst/>
              </a:pPr>
              <a:t>‹#›</a:t>
            </a:fld>
            <a:endParaRPr kumimoji="0" lang="en-US" sz="850" b="0" i="0" u="none" strike="noStrike" cap="none" spc="0" normalizeH="0" baseline="0">
              <a:ln>
                <a:noFill/>
              </a:ln>
              <a:solidFill>
                <a:schemeClr val="bg1"/>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endParaRPr>
          </a:p>
        </p:txBody>
      </p:sp>
      <p:pic>
        <p:nvPicPr>
          <p:cNvPr id="18" name="Image" descr="Image">
            <a:extLst>
              <a:ext uri="{FF2B5EF4-FFF2-40B4-BE49-F238E27FC236}">
                <a16:creationId xmlns:a16="http://schemas.microsoft.com/office/drawing/2014/main" id="{2F70C4FC-7A21-4AFA-8998-5EAB2E19CBCA}"/>
              </a:ext>
            </a:extLst>
          </p:cNvPr>
          <p:cNvPicPr>
            <a:picLocks noChangeAspect="1"/>
          </p:cNvPicPr>
          <p:nvPr userDrawn="1"/>
        </p:nvPicPr>
        <p:blipFill>
          <a:blip r:embed="rId2"/>
          <a:stretch>
            <a:fillRect/>
          </a:stretch>
        </p:blipFill>
        <p:spPr>
          <a:xfrm>
            <a:off x="11151433" y="6543018"/>
            <a:ext cx="491250" cy="190501"/>
          </a:xfrm>
          <a:prstGeom prst="rect">
            <a:avLst/>
          </a:prstGeom>
          <a:ln w="12700">
            <a:miter lim="400000"/>
          </a:ln>
        </p:spPr>
      </p:pic>
      <p:sp>
        <p:nvSpPr>
          <p:cNvPr id="22" name="Rectangle 21">
            <a:extLst>
              <a:ext uri="{FF2B5EF4-FFF2-40B4-BE49-F238E27FC236}">
                <a16:creationId xmlns:a16="http://schemas.microsoft.com/office/drawing/2014/main" id="{8D716FF7-59F9-414F-85CD-8E23360D2B4C}"/>
              </a:ext>
            </a:extLst>
          </p:cNvPr>
          <p:cNvSpPr/>
          <p:nvPr userDrawn="1"/>
        </p:nvSpPr>
        <p:spPr>
          <a:xfrm>
            <a:off x="5503530" y="6562504"/>
            <a:ext cx="1184940" cy="231410"/>
          </a:xfrm>
          <a:prstGeom prst="rect">
            <a:avLst/>
          </a:prstGeom>
        </p:spPr>
        <p:txBody>
          <a:bodyPr wrap="none">
            <a:spAutoFit/>
          </a:bodyPr>
          <a:lstStyle/>
          <a:p>
            <a:pPr algn="ctr"/>
            <a:r>
              <a:rPr lang="en-US" sz="1000">
                <a:solidFill>
                  <a:schemeClr val="bg1"/>
                </a:solidFill>
              </a:rPr>
              <a:t>Intel Confidential</a:t>
            </a:r>
          </a:p>
        </p:txBody>
      </p:sp>
      <p:sp>
        <p:nvSpPr>
          <p:cNvPr id="24" name="Rectangle 23">
            <a:extLst>
              <a:ext uri="{FF2B5EF4-FFF2-40B4-BE49-F238E27FC236}">
                <a16:creationId xmlns:a16="http://schemas.microsoft.com/office/drawing/2014/main" id="{AD4273EB-E90B-42F7-8CE9-6A1713A08CA3}"/>
              </a:ext>
            </a:extLst>
          </p:cNvPr>
          <p:cNvSpPr/>
          <p:nvPr userDrawn="1"/>
        </p:nvSpPr>
        <p:spPr>
          <a:xfrm>
            <a:off x="483010" y="6562504"/>
            <a:ext cx="1766830" cy="231410"/>
          </a:xfrm>
          <a:prstGeom prst="rect">
            <a:avLst/>
          </a:prstGeom>
        </p:spPr>
        <p:txBody>
          <a:bodyPr wrap="none">
            <a:spAutoFit/>
          </a:bodyPr>
          <a:lstStyle/>
          <a:p>
            <a:pPr algn="l"/>
            <a:r>
              <a:rPr lang="en-US" sz="1000">
                <a:solidFill>
                  <a:schemeClr val="bg1"/>
                </a:solidFill>
              </a:rPr>
              <a:t>Department or Event Name</a:t>
            </a:r>
          </a:p>
        </p:txBody>
      </p:sp>
      <p:sp>
        <p:nvSpPr>
          <p:cNvPr id="25" name="Rectangle 24">
            <a:extLst>
              <a:ext uri="{FF2B5EF4-FFF2-40B4-BE49-F238E27FC236}">
                <a16:creationId xmlns:a16="http://schemas.microsoft.com/office/drawing/2014/main" id="{F98FFA5B-1C6A-486A-A0FE-02206FCDC54A}"/>
              </a:ext>
            </a:extLst>
          </p:cNvPr>
          <p:cNvSpPr/>
          <p:nvPr userDrawn="1"/>
        </p:nvSpPr>
        <p:spPr>
          <a:xfrm rot="5400000">
            <a:off x="8758537" y="2978453"/>
            <a:ext cx="6407450" cy="450549"/>
          </a:xfrm>
          <a:prstGeom prst="rect">
            <a:avLst/>
          </a:prstGeom>
          <a:solidFill>
            <a:schemeClr val="accent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Tree>
    <p:extLst>
      <p:ext uri="{BB962C8B-B14F-4D97-AF65-F5344CB8AC3E}">
        <p14:creationId xmlns:p14="http://schemas.microsoft.com/office/powerpoint/2010/main" val="1275472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mp; Sub White">
    <p:spTree>
      <p:nvGrpSpPr>
        <p:cNvPr id="1" name=""/>
        <p:cNvGrpSpPr/>
        <p:nvPr/>
      </p:nvGrpSpPr>
      <p:grpSpPr>
        <a:xfrm>
          <a:off x="0" y="0"/>
          <a:ext cx="0" cy="0"/>
          <a:chOff x="0" y="0"/>
          <a:chExt cx="0" cy="0"/>
        </a:xfrm>
      </p:grpSpPr>
      <p:graphicFrame>
        <p:nvGraphicFramePr>
          <p:cNvPr id="13" name="Chart 5">
            <a:extLst>
              <a:ext uri="{FF2B5EF4-FFF2-40B4-BE49-F238E27FC236}">
                <a16:creationId xmlns:a16="http://schemas.microsoft.com/office/drawing/2014/main" id="{F0529FEA-BEC4-644C-94EE-601D5BED26F3}"/>
              </a:ext>
            </a:extLst>
          </p:cNvPr>
          <p:cNvGraphicFramePr/>
          <p:nvPr userDrawn="1">
            <p:extLst>
              <p:ext uri="{D42A27DB-BD31-4B8C-83A1-F6EECF244321}">
                <p14:modId xmlns:p14="http://schemas.microsoft.com/office/powerpoint/2010/main" val="680995965"/>
              </p:ext>
            </p:extLst>
          </p:nvPr>
        </p:nvGraphicFramePr>
        <p:xfrm>
          <a:off x="7201593" y="1799047"/>
          <a:ext cx="3472287" cy="4025676"/>
        </p:xfrm>
        <a:graphic>
          <a:graphicData uri="http://schemas.openxmlformats.org/drawingml/2006/chart">
            <c:chart xmlns:c="http://schemas.openxmlformats.org/drawingml/2006/chart" xmlns:r="http://schemas.openxmlformats.org/officeDocument/2006/relationships" r:id="rId2"/>
          </a:graphicData>
        </a:graphic>
      </p:graphicFrame>
      <p:sp>
        <p:nvSpPr>
          <p:cNvPr id="10" name="Title Text">
            <a:extLst>
              <a:ext uri="{FF2B5EF4-FFF2-40B4-BE49-F238E27FC236}">
                <a16:creationId xmlns:a16="http://schemas.microsoft.com/office/drawing/2014/main" id="{0EA1A176-5931-41CA-86D5-15FC4398AA40}"/>
              </a:ext>
            </a:extLst>
          </p:cNvPr>
          <p:cNvSpPr txBox="1">
            <a:spLocks noGrp="1"/>
          </p:cNvSpPr>
          <p:nvPr>
            <p:ph type="title" hasCustomPrompt="1"/>
          </p:nvPr>
        </p:nvSpPr>
        <p:spPr>
          <a:xfrm>
            <a:off x="1444480" y="1917036"/>
            <a:ext cx="9303040" cy="3023929"/>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nchor="ctr" anchorCtr="0">
            <a:noAutofit/>
          </a:bodyPr>
          <a:lstStyle>
            <a:lvl1pPr algn="ctr">
              <a:defRPr sz="4800">
                <a:solidFill>
                  <a:schemeClr val="accent1"/>
                </a:solidFill>
              </a:defRPr>
            </a:lvl1pPr>
          </a:lstStyle>
          <a:p>
            <a:r>
              <a:rPr lang="en-US"/>
              <a:t>48pt Intel Clear Light Body. For content that is not a section, but has a big idea in text only.</a:t>
            </a:r>
          </a:p>
        </p:txBody>
      </p:sp>
      <p:sp>
        <p:nvSpPr>
          <p:cNvPr id="8" name="Rectangle 7">
            <a:extLst>
              <a:ext uri="{FF2B5EF4-FFF2-40B4-BE49-F238E27FC236}">
                <a16:creationId xmlns:a16="http://schemas.microsoft.com/office/drawing/2014/main" id="{597652EB-8B2D-46CC-B147-89A4C26A2D8F}"/>
              </a:ext>
            </a:extLst>
          </p:cNvPr>
          <p:cNvSpPr/>
          <p:nvPr userDrawn="1"/>
        </p:nvSpPr>
        <p:spPr>
          <a:xfrm>
            <a:off x="0" y="0"/>
            <a:ext cx="11736987" cy="450549"/>
          </a:xfrm>
          <a:prstGeom prst="rect">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9" name="Rectangle 8">
            <a:extLst>
              <a:ext uri="{FF2B5EF4-FFF2-40B4-BE49-F238E27FC236}">
                <a16:creationId xmlns:a16="http://schemas.microsoft.com/office/drawing/2014/main" id="{571A480A-B7B4-498C-9868-A91E2651D429}"/>
              </a:ext>
            </a:extLst>
          </p:cNvPr>
          <p:cNvSpPr/>
          <p:nvPr userDrawn="1"/>
        </p:nvSpPr>
        <p:spPr>
          <a:xfrm rot="5400000">
            <a:off x="-2978450" y="2978453"/>
            <a:ext cx="6407450" cy="450549"/>
          </a:xfrm>
          <a:prstGeom prst="rect">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Tree>
    <p:extLst>
      <p:ext uri="{BB962C8B-B14F-4D97-AF65-F5344CB8AC3E}">
        <p14:creationId xmlns:p14="http://schemas.microsoft.com/office/powerpoint/2010/main" val="2511187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Title &amp; Sub Blue">
    <p:bg>
      <p:bgPr>
        <a:solidFill>
          <a:schemeClr val="tx2"/>
        </a:solidFill>
        <a:effectLst/>
      </p:bgPr>
    </p:bg>
    <p:spTree>
      <p:nvGrpSpPr>
        <p:cNvPr id="1" name=""/>
        <p:cNvGrpSpPr/>
        <p:nvPr/>
      </p:nvGrpSpPr>
      <p:grpSpPr>
        <a:xfrm>
          <a:off x="0" y="0"/>
          <a:ext cx="0" cy="0"/>
          <a:chOff x="0" y="0"/>
          <a:chExt cx="0" cy="0"/>
        </a:xfrm>
      </p:grpSpPr>
      <p:sp>
        <p:nvSpPr>
          <p:cNvPr id="860" name="Rectangle"/>
          <p:cNvSpPr/>
          <p:nvPr userDrawn="1"/>
        </p:nvSpPr>
        <p:spPr>
          <a:xfrm>
            <a:off x="471054" y="464127"/>
            <a:ext cx="11272494" cy="5944838"/>
          </a:xfrm>
          <a:prstGeom prst="rect">
            <a:avLst/>
          </a:prstGeom>
          <a:solidFill>
            <a:schemeClr val="accent1"/>
          </a:solidFill>
          <a:ln w="12700">
            <a:miter lim="400000"/>
          </a:ln>
        </p:spPr>
        <p:txBody>
          <a:bodyPr lIns="25400" tIns="25400" rIns="25400" bIns="25400" anchor="ctr"/>
          <a:lstStyle/>
          <a:p>
            <a:pPr algn="ctr" defTabSz="41275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sz="1600"/>
          </a:p>
        </p:txBody>
      </p:sp>
      <p:sp>
        <p:nvSpPr>
          <p:cNvPr id="861" name="Square"/>
          <p:cNvSpPr/>
          <p:nvPr/>
        </p:nvSpPr>
        <p:spPr>
          <a:xfrm>
            <a:off x="11743603" y="6405281"/>
            <a:ext cx="448398" cy="452720"/>
          </a:xfrm>
          <a:prstGeom prst="rect">
            <a:avLst/>
          </a:prstGeom>
          <a:solidFill>
            <a:schemeClr val="accent1"/>
          </a:solidFill>
          <a:ln w="12700">
            <a:miter lim="400000"/>
          </a:ln>
        </p:spPr>
        <p:txBody>
          <a:bodyPr lIns="0" tIns="0" rIns="0" bIns="0" anchor="ctr"/>
          <a:lstStyle/>
          <a:p>
            <a:pPr algn="ctr" defTabSz="412750">
              <a:lnSpc>
                <a:spcPct val="100000"/>
              </a:lnSpc>
              <a:spcBef>
                <a:spcPts val="0"/>
              </a:spcBef>
              <a:defRPr sz="3200">
                <a:solidFill>
                  <a:srgbClr val="026FC5"/>
                </a:solidFill>
                <a:latin typeface="Helvetica Neue Medium"/>
                <a:ea typeface="Helvetica Neue Medium"/>
                <a:cs typeface="Helvetica Neue Medium"/>
                <a:sym typeface="Helvetica Neue Medium"/>
              </a:defRPr>
            </a:pPr>
            <a:endParaRPr sz="1600"/>
          </a:p>
        </p:txBody>
      </p:sp>
      <p:pic>
        <p:nvPicPr>
          <p:cNvPr id="862" name="Image" descr="Image"/>
          <p:cNvPicPr>
            <a:picLocks noChangeAspect="1"/>
          </p:cNvPicPr>
          <p:nvPr/>
        </p:nvPicPr>
        <p:blipFill>
          <a:blip r:embed="rId2"/>
          <a:stretch>
            <a:fillRect/>
          </a:stretch>
        </p:blipFill>
        <p:spPr>
          <a:xfrm>
            <a:off x="11151433" y="6543018"/>
            <a:ext cx="491250" cy="190501"/>
          </a:xfrm>
          <a:prstGeom prst="rect">
            <a:avLst/>
          </a:prstGeom>
          <a:ln w="12700">
            <a:miter lim="400000"/>
          </a:ln>
        </p:spPr>
      </p:pic>
      <p:sp>
        <p:nvSpPr>
          <p:cNvPr id="866" name="Text"/>
          <p:cNvSpPr txBox="1"/>
          <p:nvPr/>
        </p:nvSpPr>
        <p:spPr>
          <a:xfrm>
            <a:off x="11942955" y="6538004"/>
            <a:ext cx="51361" cy="189796"/>
          </a:xfrm>
          <a:prstGeom prst="rect">
            <a:avLst/>
          </a:prstGeom>
          <a:ln w="12700">
            <a:miter lim="400000"/>
          </a:ln>
        </p:spPr>
        <p:txBody>
          <a:bodyPr wrap="none" lIns="25400" tIns="25400" rIns="25400" bIns="25400" anchor="b">
            <a:spAutoFit/>
          </a:bodyPr>
          <a:lstStyle/>
          <a:p>
            <a:pPr algn="ctr" defTabSz="292100">
              <a:lnSpc>
                <a:spcPct val="100000"/>
              </a:lnSpc>
              <a:spcBef>
                <a:spcPts val="0"/>
              </a:spcBef>
              <a:defRPr sz="1800">
                <a:solidFill>
                  <a:srgbClr val="FFFFFF"/>
                </a:solidFill>
                <a:latin typeface="Intel Clear"/>
                <a:ea typeface="Intel Clear"/>
                <a:cs typeface="Intel Clear"/>
                <a:sym typeface="Intel Clear"/>
              </a:defRPr>
            </a:pPr>
            <a:endParaRPr sz="900"/>
          </a:p>
        </p:txBody>
      </p:sp>
      <p:sp>
        <p:nvSpPr>
          <p:cNvPr id="13" name="TextBox 12">
            <a:extLst>
              <a:ext uri="{FF2B5EF4-FFF2-40B4-BE49-F238E27FC236}">
                <a16:creationId xmlns:a16="http://schemas.microsoft.com/office/drawing/2014/main" id="{9D4875CE-AB47-3643-8581-D89E9CF7EFC1}"/>
              </a:ext>
            </a:extLst>
          </p:cNvPr>
          <p:cNvSpPr txBox="1"/>
          <p:nvPr userDrawn="1"/>
        </p:nvSpPr>
        <p:spPr>
          <a:xfrm>
            <a:off x="11881866" y="6268286"/>
            <a:ext cx="207818" cy="4639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marL="0" marR="0" indent="0" algn="l" defTabSz="1219169" rtl="0" fontAlgn="auto" latinLnBrk="0" hangingPunct="0">
              <a:lnSpc>
                <a:spcPct val="90000"/>
              </a:lnSpc>
              <a:spcBef>
                <a:spcPts val="2250"/>
              </a:spcBef>
              <a:spcAft>
                <a:spcPts val="0"/>
              </a:spcAft>
              <a:buClrTx/>
              <a:buSzTx/>
              <a:buFontTx/>
              <a:buNone/>
              <a:tabLst/>
            </a:pPr>
            <a:fld id="{302FE90D-A879-0D42-B0CA-7E5C0D197FB5}" type="slidenum">
              <a:rPr kumimoji="0" lang="en-US" sz="850" b="0" i="0" u="none" strike="noStrike" cap="none" spc="0" normalizeH="0" baseline="0" smtClean="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rPr>
              <a:pPr marL="0" marR="0" indent="0" algn="l" defTabSz="1219169" rtl="0" fontAlgn="auto" latinLnBrk="0" hangingPunct="0">
                <a:lnSpc>
                  <a:spcPct val="90000"/>
                </a:lnSpc>
                <a:spcBef>
                  <a:spcPts val="2250"/>
                </a:spcBef>
                <a:spcAft>
                  <a:spcPts val="0"/>
                </a:spcAft>
                <a:buClrTx/>
                <a:buSzTx/>
                <a:buFontTx/>
                <a:buNone/>
                <a:tabLst/>
              </a:pPr>
              <a:t>‹#›</a:t>
            </a:fld>
            <a:endParaRPr kumimoji="0" lang="en-US" sz="850" b="0" i="0" u="none" strike="noStrike" cap="none" spc="0" normalizeH="0" baseline="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endParaRPr>
          </a:p>
        </p:txBody>
      </p:sp>
      <p:sp>
        <p:nvSpPr>
          <p:cNvPr id="8" name="Rectangle 7">
            <a:extLst>
              <a:ext uri="{FF2B5EF4-FFF2-40B4-BE49-F238E27FC236}">
                <a16:creationId xmlns:a16="http://schemas.microsoft.com/office/drawing/2014/main" id="{41A778AB-F6EC-4101-87E6-DECF7944E661}"/>
              </a:ext>
            </a:extLst>
          </p:cNvPr>
          <p:cNvSpPr/>
          <p:nvPr userDrawn="1"/>
        </p:nvSpPr>
        <p:spPr>
          <a:xfrm>
            <a:off x="5503530" y="6562504"/>
            <a:ext cx="1184940" cy="231410"/>
          </a:xfrm>
          <a:prstGeom prst="rect">
            <a:avLst/>
          </a:prstGeom>
        </p:spPr>
        <p:txBody>
          <a:bodyPr wrap="none">
            <a:spAutoFit/>
          </a:bodyPr>
          <a:lstStyle/>
          <a:p>
            <a:pPr algn="ctr"/>
            <a:r>
              <a:rPr lang="en-US" sz="1000">
                <a:solidFill>
                  <a:schemeClr val="bg1"/>
                </a:solidFill>
              </a:rPr>
              <a:t>Intel Confidential</a:t>
            </a:r>
          </a:p>
        </p:txBody>
      </p:sp>
      <p:sp>
        <p:nvSpPr>
          <p:cNvPr id="9" name="Rectangle 8">
            <a:extLst>
              <a:ext uri="{FF2B5EF4-FFF2-40B4-BE49-F238E27FC236}">
                <a16:creationId xmlns:a16="http://schemas.microsoft.com/office/drawing/2014/main" id="{F6E1F1A6-2FDF-4676-B713-F9746DD3A821}"/>
              </a:ext>
            </a:extLst>
          </p:cNvPr>
          <p:cNvSpPr/>
          <p:nvPr userDrawn="1"/>
        </p:nvSpPr>
        <p:spPr>
          <a:xfrm>
            <a:off x="483010" y="6562504"/>
            <a:ext cx="1766830" cy="231410"/>
          </a:xfrm>
          <a:prstGeom prst="rect">
            <a:avLst/>
          </a:prstGeom>
        </p:spPr>
        <p:txBody>
          <a:bodyPr wrap="none">
            <a:spAutoFit/>
          </a:bodyPr>
          <a:lstStyle/>
          <a:p>
            <a:pPr algn="l"/>
            <a:r>
              <a:rPr lang="en-US" sz="1000">
                <a:solidFill>
                  <a:schemeClr val="bg1"/>
                </a:solidFill>
              </a:rPr>
              <a:t>Department or Event Name</a:t>
            </a:r>
          </a:p>
        </p:txBody>
      </p:sp>
      <p:sp>
        <p:nvSpPr>
          <p:cNvPr id="10" name="Title Text">
            <a:extLst>
              <a:ext uri="{FF2B5EF4-FFF2-40B4-BE49-F238E27FC236}">
                <a16:creationId xmlns:a16="http://schemas.microsoft.com/office/drawing/2014/main" id="{E400EEBB-F912-40CA-A759-DEFE15164979}"/>
              </a:ext>
            </a:extLst>
          </p:cNvPr>
          <p:cNvSpPr txBox="1">
            <a:spLocks noGrp="1"/>
          </p:cNvSpPr>
          <p:nvPr>
            <p:ph type="title" hasCustomPrompt="1"/>
          </p:nvPr>
        </p:nvSpPr>
        <p:spPr>
          <a:xfrm>
            <a:off x="1444480" y="1917036"/>
            <a:ext cx="9303040" cy="3023929"/>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nchor="ctr" anchorCtr="0">
            <a:noAutofit/>
          </a:bodyPr>
          <a:lstStyle>
            <a:lvl1pPr algn="ctr">
              <a:defRPr sz="4800">
                <a:solidFill>
                  <a:schemeClr val="bg1"/>
                </a:solidFill>
              </a:defRPr>
            </a:lvl1pPr>
          </a:lstStyle>
          <a:p>
            <a:r>
              <a:rPr lang="en-US"/>
              <a:t>48pt Intel Clear Light Body. For content that is not a section, but has a big idea in text only.</a:t>
            </a:r>
          </a:p>
        </p:txBody>
      </p:sp>
    </p:spTree>
    <p:extLst>
      <p:ext uri="{BB962C8B-B14F-4D97-AF65-F5344CB8AC3E}">
        <p14:creationId xmlns:p14="http://schemas.microsoft.com/office/powerpoint/2010/main" val="4037652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Title &amp; Sub Light Blue">
    <p:bg>
      <p:bgPr>
        <a:solidFill>
          <a:srgbClr val="00C7FD"/>
        </a:solidFill>
        <a:effectLst/>
      </p:bgPr>
    </p:bg>
    <p:spTree>
      <p:nvGrpSpPr>
        <p:cNvPr id="1" name=""/>
        <p:cNvGrpSpPr/>
        <p:nvPr/>
      </p:nvGrpSpPr>
      <p:grpSpPr>
        <a:xfrm>
          <a:off x="0" y="0"/>
          <a:ext cx="0" cy="0"/>
          <a:chOff x="0" y="0"/>
          <a:chExt cx="0" cy="0"/>
        </a:xfrm>
      </p:grpSpPr>
      <p:sp>
        <p:nvSpPr>
          <p:cNvPr id="860" name="Rectangle"/>
          <p:cNvSpPr/>
          <p:nvPr userDrawn="1"/>
        </p:nvSpPr>
        <p:spPr>
          <a:xfrm>
            <a:off x="471054" y="464127"/>
            <a:ext cx="11272494" cy="5944838"/>
          </a:xfrm>
          <a:prstGeom prst="rect">
            <a:avLst/>
          </a:prstGeom>
          <a:solidFill>
            <a:schemeClr val="accent2">
              <a:lumMod val="75000"/>
            </a:schemeClr>
          </a:solidFill>
          <a:ln w="12700">
            <a:miter lim="400000"/>
          </a:ln>
        </p:spPr>
        <p:txBody>
          <a:bodyPr lIns="25400" tIns="25400" rIns="25400" bIns="25400" anchor="ctr"/>
          <a:lstStyle/>
          <a:p>
            <a:pPr algn="ctr" defTabSz="41275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sz="1600"/>
          </a:p>
        </p:txBody>
      </p:sp>
      <p:sp>
        <p:nvSpPr>
          <p:cNvPr id="861" name="Square"/>
          <p:cNvSpPr/>
          <p:nvPr/>
        </p:nvSpPr>
        <p:spPr>
          <a:xfrm>
            <a:off x="11743603" y="6405281"/>
            <a:ext cx="448398" cy="452720"/>
          </a:xfrm>
          <a:prstGeom prst="rect">
            <a:avLst/>
          </a:prstGeom>
          <a:solidFill>
            <a:schemeClr val="accent2">
              <a:lumMod val="75000"/>
            </a:schemeClr>
          </a:solidFill>
          <a:ln w="12700">
            <a:miter lim="400000"/>
          </a:ln>
        </p:spPr>
        <p:txBody>
          <a:bodyPr lIns="0" tIns="0" rIns="0" bIns="0" anchor="ctr"/>
          <a:lstStyle/>
          <a:p>
            <a:pPr algn="ctr" defTabSz="412750">
              <a:lnSpc>
                <a:spcPct val="100000"/>
              </a:lnSpc>
              <a:spcBef>
                <a:spcPts val="0"/>
              </a:spcBef>
              <a:defRPr sz="3200">
                <a:solidFill>
                  <a:srgbClr val="026FC5"/>
                </a:solidFill>
                <a:latin typeface="Helvetica Neue Medium"/>
                <a:ea typeface="Helvetica Neue Medium"/>
                <a:cs typeface="Helvetica Neue Medium"/>
                <a:sym typeface="Helvetica Neue Medium"/>
              </a:defRPr>
            </a:pPr>
            <a:endParaRPr sz="1600"/>
          </a:p>
        </p:txBody>
      </p:sp>
      <p:pic>
        <p:nvPicPr>
          <p:cNvPr id="862" name="Image" descr="Image"/>
          <p:cNvPicPr>
            <a:picLocks noChangeAspect="1"/>
          </p:cNvPicPr>
          <p:nvPr/>
        </p:nvPicPr>
        <p:blipFill>
          <a:blip r:embed="rId2"/>
          <a:stretch>
            <a:fillRect/>
          </a:stretch>
        </p:blipFill>
        <p:spPr>
          <a:xfrm>
            <a:off x="11151433" y="6543018"/>
            <a:ext cx="491250" cy="190501"/>
          </a:xfrm>
          <a:prstGeom prst="rect">
            <a:avLst/>
          </a:prstGeom>
          <a:ln w="12700">
            <a:miter lim="400000"/>
          </a:ln>
        </p:spPr>
      </p:pic>
      <p:sp>
        <p:nvSpPr>
          <p:cNvPr id="866" name="Text"/>
          <p:cNvSpPr txBox="1"/>
          <p:nvPr/>
        </p:nvSpPr>
        <p:spPr>
          <a:xfrm>
            <a:off x="11942955" y="6538004"/>
            <a:ext cx="51361" cy="189796"/>
          </a:xfrm>
          <a:prstGeom prst="rect">
            <a:avLst/>
          </a:prstGeom>
          <a:ln w="12700">
            <a:miter lim="400000"/>
          </a:ln>
        </p:spPr>
        <p:txBody>
          <a:bodyPr wrap="none" lIns="25400" tIns="25400" rIns="25400" bIns="25400" anchor="b">
            <a:spAutoFit/>
          </a:bodyPr>
          <a:lstStyle/>
          <a:p>
            <a:pPr algn="ctr" defTabSz="292100">
              <a:lnSpc>
                <a:spcPct val="100000"/>
              </a:lnSpc>
              <a:spcBef>
                <a:spcPts val="0"/>
              </a:spcBef>
              <a:defRPr sz="1800">
                <a:solidFill>
                  <a:srgbClr val="FFFFFF"/>
                </a:solidFill>
                <a:latin typeface="Intel Clear"/>
                <a:ea typeface="Intel Clear"/>
                <a:cs typeface="Intel Clear"/>
                <a:sym typeface="Intel Clear"/>
              </a:defRPr>
            </a:pPr>
            <a:endParaRPr sz="900"/>
          </a:p>
        </p:txBody>
      </p:sp>
      <p:sp>
        <p:nvSpPr>
          <p:cNvPr id="13" name="TextBox 12">
            <a:extLst>
              <a:ext uri="{FF2B5EF4-FFF2-40B4-BE49-F238E27FC236}">
                <a16:creationId xmlns:a16="http://schemas.microsoft.com/office/drawing/2014/main" id="{9D4875CE-AB47-3643-8581-D89E9CF7EFC1}"/>
              </a:ext>
            </a:extLst>
          </p:cNvPr>
          <p:cNvSpPr txBox="1"/>
          <p:nvPr userDrawn="1"/>
        </p:nvSpPr>
        <p:spPr>
          <a:xfrm>
            <a:off x="11881866" y="6268286"/>
            <a:ext cx="207818" cy="4639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marL="0" marR="0" indent="0" algn="l" defTabSz="1219169" rtl="0" fontAlgn="auto" latinLnBrk="0" hangingPunct="0">
              <a:lnSpc>
                <a:spcPct val="90000"/>
              </a:lnSpc>
              <a:spcBef>
                <a:spcPts val="2250"/>
              </a:spcBef>
              <a:spcAft>
                <a:spcPts val="0"/>
              </a:spcAft>
              <a:buClrTx/>
              <a:buSzTx/>
              <a:buFontTx/>
              <a:buNone/>
              <a:tabLst/>
            </a:pPr>
            <a:fld id="{302FE90D-A879-0D42-B0CA-7E5C0D197FB5}" type="slidenum">
              <a:rPr kumimoji="0" lang="en-US" sz="850" b="0" i="0" u="none" strike="noStrike" cap="none" spc="0" normalizeH="0" baseline="0" smtClean="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rPr>
              <a:pPr marL="0" marR="0" indent="0" algn="l" defTabSz="1219169" rtl="0" fontAlgn="auto" latinLnBrk="0" hangingPunct="0">
                <a:lnSpc>
                  <a:spcPct val="90000"/>
                </a:lnSpc>
                <a:spcBef>
                  <a:spcPts val="2250"/>
                </a:spcBef>
                <a:spcAft>
                  <a:spcPts val="0"/>
                </a:spcAft>
                <a:buClrTx/>
                <a:buSzTx/>
                <a:buFontTx/>
                <a:buNone/>
                <a:tabLst/>
              </a:pPr>
              <a:t>‹#›</a:t>
            </a:fld>
            <a:endParaRPr kumimoji="0" lang="en-US" sz="850" b="0" i="0" u="none" strike="noStrike" cap="none" spc="0" normalizeH="0" baseline="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endParaRPr>
          </a:p>
        </p:txBody>
      </p:sp>
      <p:sp>
        <p:nvSpPr>
          <p:cNvPr id="8" name="Rectangle 7">
            <a:extLst>
              <a:ext uri="{FF2B5EF4-FFF2-40B4-BE49-F238E27FC236}">
                <a16:creationId xmlns:a16="http://schemas.microsoft.com/office/drawing/2014/main" id="{52E60B70-5DF3-4398-B558-301661292DFC}"/>
              </a:ext>
            </a:extLst>
          </p:cNvPr>
          <p:cNvSpPr/>
          <p:nvPr userDrawn="1"/>
        </p:nvSpPr>
        <p:spPr>
          <a:xfrm>
            <a:off x="5503530" y="6562504"/>
            <a:ext cx="1184940" cy="231410"/>
          </a:xfrm>
          <a:prstGeom prst="rect">
            <a:avLst/>
          </a:prstGeom>
        </p:spPr>
        <p:txBody>
          <a:bodyPr wrap="none">
            <a:spAutoFit/>
          </a:bodyPr>
          <a:lstStyle/>
          <a:p>
            <a:pPr algn="ctr"/>
            <a:r>
              <a:rPr lang="en-US" sz="1000">
                <a:solidFill>
                  <a:schemeClr val="bg1"/>
                </a:solidFill>
              </a:rPr>
              <a:t>Intel Confidential</a:t>
            </a:r>
          </a:p>
        </p:txBody>
      </p:sp>
      <p:sp>
        <p:nvSpPr>
          <p:cNvPr id="9" name="Rectangle 8">
            <a:extLst>
              <a:ext uri="{FF2B5EF4-FFF2-40B4-BE49-F238E27FC236}">
                <a16:creationId xmlns:a16="http://schemas.microsoft.com/office/drawing/2014/main" id="{EC2CF38D-B95A-4CD5-8F7D-86EA9C709AD4}"/>
              </a:ext>
            </a:extLst>
          </p:cNvPr>
          <p:cNvSpPr/>
          <p:nvPr userDrawn="1"/>
        </p:nvSpPr>
        <p:spPr>
          <a:xfrm>
            <a:off x="483010" y="6562504"/>
            <a:ext cx="1766830" cy="231410"/>
          </a:xfrm>
          <a:prstGeom prst="rect">
            <a:avLst/>
          </a:prstGeom>
        </p:spPr>
        <p:txBody>
          <a:bodyPr wrap="none">
            <a:spAutoFit/>
          </a:bodyPr>
          <a:lstStyle/>
          <a:p>
            <a:pPr algn="l"/>
            <a:r>
              <a:rPr lang="en-US" sz="1000">
                <a:solidFill>
                  <a:schemeClr val="bg1"/>
                </a:solidFill>
              </a:rPr>
              <a:t>Department or Event Name</a:t>
            </a:r>
          </a:p>
        </p:txBody>
      </p:sp>
      <p:sp>
        <p:nvSpPr>
          <p:cNvPr id="10" name="Title Text">
            <a:extLst>
              <a:ext uri="{FF2B5EF4-FFF2-40B4-BE49-F238E27FC236}">
                <a16:creationId xmlns:a16="http://schemas.microsoft.com/office/drawing/2014/main" id="{93B25211-1805-4C17-8545-7E02A6786392}"/>
              </a:ext>
            </a:extLst>
          </p:cNvPr>
          <p:cNvSpPr txBox="1">
            <a:spLocks noGrp="1"/>
          </p:cNvSpPr>
          <p:nvPr>
            <p:ph type="title" hasCustomPrompt="1"/>
          </p:nvPr>
        </p:nvSpPr>
        <p:spPr>
          <a:xfrm>
            <a:off x="1444480" y="1917036"/>
            <a:ext cx="9303040" cy="3023929"/>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nchor="ctr" anchorCtr="0">
            <a:noAutofit/>
          </a:bodyPr>
          <a:lstStyle>
            <a:lvl1pPr algn="ctr">
              <a:defRPr sz="4800">
                <a:solidFill>
                  <a:schemeClr val="bg1"/>
                </a:solidFill>
              </a:defRPr>
            </a:lvl1pPr>
          </a:lstStyle>
          <a:p>
            <a:r>
              <a:rPr lang="en-US"/>
              <a:t>48pt Intel Clear Light Body. For content that is not a section, but has a big idea in text only.</a:t>
            </a:r>
          </a:p>
        </p:txBody>
      </p:sp>
    </p:spTree>
    <p:extLst>
      <p:ext uri="{BB962C8B-B14F-4D97-AF65-F5344CB8AC3E}">
        <p14:creationId xmlns:p14="http://schemas.microsoft.com/office/powerpoint/2010/main" val="31637642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End Slide">
    <p:bg>
      <p:bgPr>
        <a:solidFill>
          <a:schemeClr val="accent1"/>
        </a:solidFill>
        <a:effectLst/>
      </p:bgPr>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BDA94F2D-B7BD-4CE9-A606-F00802F3131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099949" y="2409775"/>
            <a:ext cx="4080108" cy="1521396"/>
          </a:xfrm>
          <a:prstGeom prst="rect">
            <a:avLst/>
          </a:prstGeom>
        </p:spPr>
      </p:pic>
      <p:sp>
        <p:nvSpPr>
          <p:cNvPr id="15" name="TextBox 14">
            <a:extLst>
              <a:ext uri="{FF2B5EF4-FFF2-40B4-BE49-F238E27FC236}">
                <a16:creationId xmlns:a16="http://schemas.microsoft.com/office/drawing/2014/main" id="{3F655609-5439-9C4A-8F0D-9AB5A1AAC9A3}"/>
              </a:ext>
            </a:extLst>
          </p:cNvPr>
          <p:cNvSpPr txBox="1"/>
          <p:nvPr userDrawn="1"/>
        </p:nvSpPr>
        <p:spPr>
          <a:xfrm>
            <a:off x="11881866" y="6268286"/>
            <a:ext cx="207818" cy="4639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marL="0" marR="0" indent="0" algn="l" defTabSz="1219169" rtl="0" fontAlgn="auto" latinLnBrk="0" hangingPunct="0">
              <a:lnSpc>
                <a:spcPct val="90000"/>
              </a:lnSpc>
              <a:spcBef>
                <a:spcPts val="2250"/>
              </a:spcBef>
              <a:spcAft>
                <a:spcPts val="0"/>
              </a:spcAft>
              <a:buClrTx/>
              <a:buSzTx/>
              <a:buFontTx/>
              <a:buNone/>
              <a:tabLst/>
            </a:pPr>
            <a:fld id="{302FE90D-A879-0D42-B0CA-7E5C0D197FB5}" type="slidenum">
              <a:rPr kumimoji="0" lang="en-US" sz="850" b="0" i="0" u="none" strike="noStrike" cap="none" spc="0" normalizeH="0" baseline="0" smtClean="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rPr>
              <a:pPr marL="0" marR="0" indent="0" algn="l" defTabSz="1219169" rtl="0" fontAlgn="auto" latinLnBrk="0" hangingPunct="0">
                <a:lnSpc>
                  <a:spcPct val="90000"/>
                </a:lnSpc>
                <a:spcBef>
                  <a:spcPts val="2250"/>
                </a:spcBef>
                <a:spcAft>
                  <a:spcPts val="0"/>
                </a:spcAft>
                <a:buClrTx/>
                <a:buSzTx/>
                <a:buFontTx/>
                <a:buNone/>
                <a:tabLst/>
              </a:pPr>
              <a:t>‹#›</a:t>
            </a:fld>
            <a:endParaRPr kumimoji="0" lang="en-US" sz="850" b="0" i="0" u="none" strike="noStrike" cap="none" spc="0" normalizeH="0" baseline="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endParaRPr>
          </a:p>
        </p:txBody>
      </p:sp>
      <p:sp>
        <p:nvSpPr>
          <p:cNvPr id="6" name="Rectangle 5">
            <a:extLst>
              <a:ext uri="{FF2B5EF4-FFF2-40B4-BE49-F238E27FC236}">
                <a16:creationId xmlns:a16="http://schemas.microsoft.com/office/drawing/2014/main" id="{69112354-342E-49CE-8E3C-E078BBE1ADF7}"/>
              </a:ext>
            </a:extLst>
          </p:cNvPr>
          <p:cNvSpPr/>
          <p:nvPr userDrawn="1"/>
        </p:nvSpPr>
        <p:spPr>
          <a:xfrm>
            <a:off x="0" y="6407451"/>
            <a:ext cx="11736987" cy="450549"/>
          </a:xfrm>
          <a:prstGeom prst="rect">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7" name="Rectangle 6">
            <a:extLst>
              <a:ext uri="{FF2B5EF4-FFF2-40B4-BE49-F238E27FC236}">
                <a16:creationId xmlns:a16="http://schemas.microsoft.com/office/drawing/2014/main" id="{CD21D8AD-9194-4DBA-8221-7F294421810B}"/>
              </a:ext>
            </a:extLst>
          </p:cNvPr>
          <p:cNvSpPr/>
          <p:nvPr userDrawn="1"/>
        </p:nvSpPr>
        <p:spPr>
          <a:xfrm rot="5400000">
            <a:off x="8758537" y="2978453"/>
            <a:ext cx="6407450" cy="450549"/>
          </a:xfrm>
          <a:prstGeom prst="rect">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Tree>
    <p:extLst>
      <p:ext uri="{BB962C8B-B14F-4D97-AF65-F5344CB8AC3E}">
        <p14:creationId xmlns:p14="http://schemas.microsoft.com/office/powerpoint/2010/main" val="10083188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C66332AA-29F9-4D50-AC76-83D6AE0AC7E6}" type="datetimeFigureOut">
              <a:rPr lang="en-US" smtClean="0"/>
              <a:t>6/18/2022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4FF0427-C589-46FC-8A65-CB53B0971209}" type="slidenum">
              <a:rPr lang="en-US" smtClean="0"/>
              <a:t>‹#›</a:t>
            </a:fld>
            <a:endParaRPr lang="en-US"/>
          </a:p>
        </p:txBody>
      </p:sp>
    </p:spTree>
    <p:extLst>
      <p:ext uri="{BB962C8B-B14F-4D97-AF65-F5344CB8AC3E}">
        <p14:creationId xmlns:p14="http://schemas.microsoft.com/office/powerpoint/2010/main" val="130436620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66332AA-29F9-4D50-AC76-83D6AE0AC7E6}" type="datetimeFigureOut">
              <a:rPr lang="en-US" smtClean="0"/>
              <a:t>6/18/2022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4FF0427-C589-46FC-8A65-CB53B0971209}" type="slidenum">
              <a:rPr lang="en-US" smtClean="0"/>
              <a:t>‹#›</a:t>
            </a:fld>
            <a:endParaRPr lang="en-US"/>
          </a:p>
        </p:txBody>
      </p:sp>
    </p:spTree>
    <p:extLst>
      <p:ext uri="{BB962C8B-B14F-4D97-AF65-F5344CB8AC3E}">
        <p14:creationId xmlns:p14="http://schemas.microsoft.com/office/powerpoint/2010/main" val="35863091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White">
    <p:spTree>
      <p:nvGrpSpPr>
        <p:cNvPr id="1" name=""/>
        <p:cNvGrpSpPr/>
        <p:nvPr/>
      </p:nvGrpSpPr>
      <p:grpSpPr>
        <a:xfrm>
          <a:off x="0" y="0"/>
          <a:ext cx="0" cy="0"/>
          <a:chOff x="0" y="0"/>
          <a:chExt cx="0" cy="0"/>
        </a:xfrm>
      </p:grpSpPr>
      <p:sp>
        <p:nvSpPr>
          <p:cNvPr id="137" name="Rectangle"/>
          <p:cNvSpPr/>
          <p:nvPr/>
        </p:nvSpPr>
        <p:spPr>
          <a:xfrm>
            <a:off x="1466513" y="-28456"/>
            <a:ext cx="3430768" cy="5421617"/>
          </a:xfrm>
          <a:prstGeom prst="rect">
            <a:avLst/>
          </a:prstGeom>
          <a:solidFill>
            <a:srgbClr val="E7E7E7">
              <a:alpha val="39000"/>
            </a:srgbClr>
          </a:solidFill>
          <a:ln w="12700">
            <a:miter lim="400000"/>
          </a:ln>
        </p:spPr>
        <p:txBody>
          <a:bodyPr lIns="0" tIns="0" rIns="0" bIns="0" anchor="ctr"/>
          <a:lstStyle/>
          <a:p>
            <a:pPr algn="ctr" defTabSz="41275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sz="1600"/>
          </a:p>
        </p:txBody>
      </p:sp>
      <p:sp>
        <p:nvSpPr>
          <p:cNvPr id="22" name="Title Text">
            <a:extLst>
              <a:ext uri="{FF2B5EF4-FFF2-40B4-BE49-F238E27FC236}">
                <a16:creationId xmlns:a16="http://schemas.microsoft.com/office/drawing/2014/main" id="{82EC668F-6093-6548-B182-47568630AF81}"/>
              </a:ext>
            </a:extLst>
          </p:cNvPr>
          <p:cNvSpPr txBox="1">
            <a:spLocks noGrp="1"/>
          </p:cNvSpPr>
          <p:nvPr>
            <p:ph type="title" hasCustomPrompt="1"/>
          </p:nvPr>
        </p:nvSpPr>
        <p:spPr>
          <a:xfrm>
            <a:off x="1895475" y="3585279"/>
            <a:ext cx="10972801" cy="109182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Autofit/>
          </a:bodyPr>
          <a:lstStyle>
            <a:lvl1pPr>
              <a:defRPr sz="7500">
                <a:solidFill>
                  <a:srgbClr val="525252"/>
                </a:solidFill>
              </a:defRPr>
            </a:lvl1pPr>
          </a:lstStyle>
          <a:p>
            <a:r>
              <a:rPr lang="en-US"/>
              <a:t>75 </a:t>
            </a:r>
            <a:r>
              <a:rPr lang="en-US" err="1"/>
              <a:t>pt</a:t>
            </a:r>
            <a:r>
              <a:rPr lang="en-US"/>
              <a:t> Intel Clear</a:t>
            </a:r>
            <a:endParaRPr/>
          </a:p>
        </p:txBody>
      </p:sp>
      <p:sp>
        <p:nvSpPr>
          <p:cNvPr id="15" name="Text Placeholder 2">
            <a:extLst>
              <a:ext uri="{FF2B5EF4-FFF2-40B4-BE49-F238E27FC236}">
                <a16:creationId xmlns:a16="http://schemas.microsoft.com/office/drawing/2014/main" id="{F87CC838-4D6E-4C99-A3F1-81F2913C62B3}"/>
              </a:ext>
            </a:extLst>
          </p:cNvPr>
          <p:cNvSpPr>
            <a:spLocks noGrp="1"/>
          </p:cNvSpPr>
          <p:nvPr>
            <p:ph type="body" sz="quarter" idx="25" hasCustomPrompt="1"/>
          </p:nvPr>
        </p:nvSpPr>
        <p:spPr>
          <a:xfrm>
            <a:off x="1895475" y="3182315"/>
            <a:ext cx="10296524" cy="304800"/>
          </a:xfrm>
        </p:spPr>
        <p:txBody>
          <a:bodyPr>
            <a:normAutofit/>
          </a:bodyPr>
          <a:lstStyle>
            <a:lvl1pPr marL="0" indent="0">
              <a:buNone/>
              <a:defRPr sz="1600" b="1" i="0">
                <a:solidFill>
                  <a:schemeClr val="accent1"/>
                </a:solidFill>
                <a:latin typeface="Intel Clear" panose="020B0604020203020204" pitchFamily="34" charset="0"/>
                <a:ea typeface="Intel Clear" panose="020B0604020203020204" pitchFamily="34" charset="0"/>
                <a:cs typeface="Intel Clear" panose="020B0604020203020204" pitchFamily="34" charset="0"/>
              </a:defRPr>
            </a:lvl1pPr>
          </a:lstStyle>
          <a:p>
            <a:r>
              <a:rPr lang="en-US"/>
              <a:t>16pt Intel Clear Bold Intro:</a:t>
            </a:r>
          </a:p>
        </p:txBody>
      </p:sp>
      <p:sp>
        <p:nvSpPr>
          <p:cNvPr id="18" name="Text Placeholder 6">
            <a:extLst>
              <a:ext uri="{FF2B5EF4-FFF2-40B4-BE49-F238E27FC236}">
                <a16:creationId xmlns:a16="http://schemas.microsoft.com/office/drawing/2014/main" id="{00C3E650-A810-40D9-81A8-D3E73C9326E4}"/>
              </a:ext>
            </a:extLst>
          </p:cNvPr>
          <p:cNvSpPr>
            <a:spLocks noGrp="1"/>
          </p:cNvSpPr>
          <p:nvPr>
            <p:ph type="body" sz="quarter" idx="27" hasCustomPrompt="1"/>
          </p:nvPr>
        </p:nvSpPr>
        <p:spPr>
          <a:xfrm>
            <a:off x="1908348" y="4778609"/>
            <a:ext cx="10283651" cy="326776"/>
          </a:xfrm>
        </p:spPr>
        <p:txBody>
          <a:bodyPr>
            <a:normAutofit/>
          </a:bodyPr>
          <a:lstStyle>
            <a:lvl1pPr marL="0" indent="0">
              <a:buNone/>
              <a:defRPr sz="1800" b="0" i="0">
                <a:solidFill>
                  <a:schemeClr val="bg2"/>
                </a:solidFill>
                <a:latin typeface="Intel Clear" panose="020B0604020203020204" pitchFamily="34" charset="0"/>
                <a:ea typeface="Intel Clear" panose="020B0604020203020204" pitchFamily="34" charset="0"/>
                <a:cs typeface="Intel Clear" panose="020B0604020203020204" pitchFamily="34" charset="0"/>
              </a:defRPr>
            </a:lvl1pPr>
          </a:lstStyle>
          <a:p>
            <a:r>
              <a:rPr lang="en-US"/>
              <a:t>18pt Intel Clear Subhead, Date, Etc.</a:t>
            </a:r>
          </a:p>
        </p:txBody>
      </p:sp>
      <p:sp>
        <p:nvSpPr>
          <p:cNvPr id="10" name="Square">
            <a:extLst>
              <a:ext uri="{FF2B5EF4-FFF2-40B4-BE49-F238E27FC236}">
                <a16:creationId xmlns:a16="http://schemas.microsoft.com/office/drawing/2014/main" id="{99F366F8-DC49-4E0B-B131-1FB92CC518E3}"/>
              </a:ext>
            </a:extLst>
          </p:cNvPr>
          <p:cNvSpPr/>
          <p:nvPr userDrawn="1"/>
        </p:nvSpPr>
        <p:spPr>
          <a:xfrm>
            <a:off x="861107" y="5390896"/>
            <a:ext cx="607299" cy="607299"/>
          </a:xfrm>
          <a:prstGeom prst="rect">
            <a:avLst/>
          </a:prstGeom>
          <a:solidFill>
            <a:srgbClr val="2872C5"/>
          </a:solidFill>
          <a:ln w="12700">
            <a:miter lim="400000"/>
          </a:ln>
        </p:spPr>
        <p:txBody>
          <a:bodyPr lIns="0" tIns="0" rIns="0" bIns="0" anchor="ctr"/>
          <a:lstStyle/>
          <a:p>
            <a:pPr algn="ctr" defTabSz="412750">
              <a:lnSpc>
                <a:spcPct val="100000"/>
              </a:lnSpc>
              <a:spcBef>
                <a:spcPts val="0"/>
              </a:spcBef>
              <a:defRPr sz="3200">
                <a:solidFill>
                  <a:srgbClr val="026FC5"/>
                </a:solidFill>
                <a:latin typeface="Helvetica Neue Medium"/>
                <a:ea typeface="Helvetica Neue Medium"/>
                <a:cs typeface="Helvetica Neue Medium"/>
                <a:sym typeface="Helvetica Neue Medium"/>
              </a:defRPr>
            </a:pPr>
            <a:endParaRPr sz="1600"/>
          </a:p>
        </p:txBody>
      </p:sp>
      <p:sp>
        <p:nvSpPr>
          <p:cNvPr id="11" name="Rectangle">
            <a:extLst>
              <a:ext uri="{FF2B5EF4-FFF2-40B4-BE49-F238E27FC236}">
                <a16:creationId xmlns:a16="http://schemas.microsoft.com/office/drawing/2014/main" id="{10443275-64C7-4249-92B8-990C3BB41279}"/>
              </a:ext>
            </a:extLst>
          </p:cNvPr>
          <p:cNvSpPr/>
          <p:nvPr userDrawn="1"/>
        </p:nvSpPr>
        <p:spPr>
          <a:xfrm>
            <a:off x="576067" y="5108797"/>
            <a:ext cx="286654" cy="282073"/>
          </a:xfrm>
          <a:prstGeom prst="rect">
            <a:avLst/>
          </a:prstGeom>
          <a:solidFill>
            <a:srgbClr val="00C7FD"/>
          </a:solidFill>
          <a:ln w="12700">
            <a:miter lim="400000"/>
          </a:ln>
        </p:spPr>
        <p:txBody>
          <a:bodyPr lIns="0" tIns="0" rIns="0" bIns="0" anchor="ctr"/>
          <a:lstStyle/>
          <a:p>
            <a:pPr algn="ctr" defTabSz="412750">
              <a:lnSpc>
                <a:spcPct val="100000"/>
              </a:lnSpc>
              <a:spcBef>
                <a:spcPts val="0"/>
              </a:spcBef>
              <a:defRPr sz="3200">
                <a:solidFill>
                  <a:srgbClr val="026FC5"/>
                </a:solidFill>
                <a:latin typeface="Helvetica Neue Medium"/>
                <a:ea typeface="Helvetica Neue Medium"/>
                <a:cs typeface="Helvetica Neue Medium"/>
                <a:sym typeface="Helvetica Neue Medium"/>
              </a:defRPr>
            </a:pPr>
            <a:endParaRPr sz="1600"/>
          </a:p>
        </p:txBody>
      </p:sp>
      <p:sp>
        <p:nvSpPr>
          <p:cNvPr id="12" name="Square">
            <a:extLst>
              <a:ext uri="{FF2B5EF4-FFF2-40B4-BE49-F238E27FC236}">
                <a16:creationId xmlns:a16="http://schemas.microsoft.com/office/drawing/2014/main" id="{85908D9A-1608-44B4-A0A3-FC9E665728CA}"/>
              </a:ext>
            </a:extLst>
          </p:cNvPr>
          <p:cNvSpPr/>
          <p:nvPr userDrawn="1"/>
        </p:nvSpPr>
        <p:spPr>
          <a:xfrm>
            <a:off x="861107" y="4952474"/>
            <a:ext cx="157461" cy="157461"/>
          </a:xfrm>
          <a:prstGeom prst="rect">
            <a:avLst/>
          </a:prstGeom>
          <a:solidFill>
            <a:srgbClr val="2872C5"/>
          </a:solidFill>
          <a:ln w="12700">
            <a:miter lim="400000"/>
          </a:ln>
        </p:spPr>
        <p:txBody>
          <a:bodyPr lIns="0" tIns="0" rIns="0" bIns="0" anchor="ctr"/>
          <a:lstStyle/>
          <a:p>
            <a:pPr algn="ctr" defTabSz="412750">
              <a:lnSpc>
                <a:spcPct val="100000"/>
              </a:lnSpc>
              <a:spcBef>
                <a:spcPts val="0"/>
              </a:spcBef>
              <a:defRPr sz="3200">
                <a:solidFill>
                  <a:srgbClr val="026FC5"/>
                </a:solidFill>
                <a:latin typeface="Helvetica Neue Medium"/>
                <a:ea typeface="Helvetica Neue Medium"/>
                <a:cs typeface="Helvetica Neue Medium"/>
                <a:sym typeface="Helvetica Neue Medium"/>
              </a:defRPr>
            </a:pPr>
            <a:endParaRPr sz="1600"/>
          </a:p>
        </p:txBody>
      </p:sp>
      <p:pic>
        <p:nvPicPr>
          <p:cNvPr id="3" name="Graphic 2">
            <a:extLst>
              <a:ext uri="{FF2B5EF4-FFF2-40B4-BE49-F238E27FC236}">
                <a16:creationId xmlns:a16="http://schemas.microsoft.com/office/drawing/2014/main" id="{2952F383-4862-4271-B541-5612120030D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466513" y="5992753"/>
            <a:ext cx="1031758" cy="384723"/>
          </a:xfrm>
          <a:prstGeom prst="rect">
            <a:avLst/>
          </a:prstGeom>
        </p:spPr>
      </p:pic>
    </p:spTree>
    <p:extLst>
      <p:ext uri="{BB962C8B-B14F-4D97-AF65-F5344CB8AC3E}">
        <p14:creationId xmlns:p14="http://schemas.microsoft.com/office/powerpoint/2010/main" val="3672375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17" name="Title Text">
            <a:extLst>
              <a:ext uri="{FF2B5EF4-FFF2-40B4-BE49-F238E27FC236}">
                <a16:creationId xmlns:a16="http://schemas.microsoft.com/office/drawing/2014/main" id="{14C27936-4608-A44C-9C6E-3708646E2002}"/>
              </a:ext>
            </a:extLst>
          </p:cNvPr>
          <p:cNvSpPr txBox="1">
            <a:spLocks noGrp="1"/>
          </p:cNvSpPr>
          <p:nvPr>
            <p:ph type="title" hasCustomPrompt="1"/>
          </p:nvPr>
        </p:nvSpPr>
        <p:spPr>
          <a:xfrm>
            <a:off x="571370" y="571500"/>
            <a:ext cx="11010816" cy="952499"/>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noAutofit/>
          </a:bodyPr>
          <a:lstStyle>
            <a:lvl1pPr>
              <a:defRPr sz="4000">
                <a:solidFill>
                  <a:srgbClr val="525252"/>
                </a:solidFill>
              </a:defRPr>
            </a:lvl1pPr>
          </a:lstStyle>
          <a:p>
            <a:r>
              <a:rPr lang="en-US"/>
              <a:t>40pt Intel Clear Light Text Goes Here</a:t>
            </a:r>
          </a:p>
        </p:txBody>
      </p:sp>
    </p:spTree>
    <p:extLst>
      <p:ext uri="{BB962C8B-B14F-4D97-AF65-F5344CB8AC3E}">
        <p14:creationId xmlns:p14="http://schemas.microsoft.com/office/powerpoint/2010/main" val="25547957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Content">
    <p:spTree>
      <p:nvGrpSpPr>
        <p:cNvPr id="1" name=""/>
        <p:cNvGrpSpPr/>
        <p:nvPr/>
      </p:nvGrpSpPr>
      <p:grpSpPr>
        <a:xfrm>
          <a:off x="0" y="0"/>
          <a:ext cx="0" cy="0"/>
          <a:chOff x="0" y="0"/>
          <a:chExt cx="0" cy="0"/>
        </a:xfrm>
      </p:grpSpPr>
      <p:sp>
        <p:nvSpPr>
          <p:cNvPr id="17" name="Title Text">
            <a:extLst>
              <a:ext uri="{FF2B5EF4-FFF2-40B4-BE49-F238E27FC236}">
                <a16:creationId xmlns:a16="http://schemas.microsoft.com/office/drawing/2014/main" id="{14C27936-4608-A44C-9C6E-3708646E2002}"/>
              </a:ext>
            </a:extLst>
          </p:cNvPr>
          <p:cNvSpPr txBox="1">
            <a:spLocks noGrp="1"/>
          </p:cNvSpPr>
          <p:nvPr>
            <p:ph type="title" hasCustomPrompt="1"/>
          </p:nvPr>
        </p:nvSpPr>
        <p:spPr>
          <a:xfrm>
            <a:off x="571370" y="571500"/>
            <a:ext cx="11010816" cy="952499"/>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noAutofit/>
          </a:bodyPr>
          <a:lstStyle>
            <a:lvl1pPr>
              <a:defRPr sz="4000">
                <a:solidFill>
                  <a:srgbClr val="525252"/>
                </a:solidFill>
              </a:defRPr>
            </a:lvl1pPr>
          </a:lstStyle>
          <a:p>
            <a:r>
              <a:rPr lang="en-US"/>
              <a:t>40pt Intel Clear Light Text Goes Here</a:t>
            </a:r>
          </a:p>
        </p:txBody>
      </p:sp>
      <p:sp>
        <p:nvSpPr>
          <p:cNvPr id="3" name="Content Placeholder 2">
            <a:extLst>
              <a:ext uri="{FF2B5EF4-FFF2-40B4-BE49-F238E27FC236}">
                <a16:creationId xmlns:a16="http://schemas.microsoft.com/office/drawing/2014/main" id="{EBA0C540-99BD-45E3-99D2-78C2032EBE57}"/>
              </a:ext>
            </a:extLst>
          </p:cNvPr>
          <p:cNvSpPr>
            <a:spLocks noGrp="1"/>
          </p:cNvSpPr>
          <p:nvPr>
            <p:ph sz="quarter" idx="28"/>
          </p:nvPr>
        </p:nvSpPr>
        <p:spPr>
          <a:xfrm>
            <a:off x="571370" y="1673454"/>
            <a:ext cx="11010900" cy="457494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83255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ub &amp; Content">
    <p:spTree>
      <p:nvGrpSpPr>
        <p:cNvPr id="1" name=""/>
        <p:cNvGrpSpPr/>
        <p:nvPr/>
      </p:nvGrpSpPr>
      <p:grpSpPr>
        <a:xfrm>
          <a:off x="0" y="0"/>
          <a:ext cx="0" cy="0"/>
          <a:chOff x="0" y="0"/>
          <a:chExt cx="0" cy="0"/>
        </a:xfrm>
      </p:grpSpPr>
      <p:sp>
        <p:nvSpPr>
          <p:cNvPr id="17" name="Title Text">
            <a:extLst>
              <a:ext uri="{FF2B5EF4-FFF2-40B4-BE49-F238E27FC236}">
                <a16:creationId xmlns:a16="http://schemas.microsoft.com/office/drawing/2014/main" id="{14C27936-4608-A44C-9C6E-3708646E2002}"/>
              </a:ext>
            </a:extLst>
          </p:cNvPr>
          <p:cNvSpPr txBox="1">
            <a:spLocks noGrp="1"/>
          </p:cNvSpPr>
          <p:nvPr>
            <p:ph type="title" hasCustomPrompt="1"/>
          </p:nvPr>
        </p:nvSpPr>
        <p:spPr>
          <a:xfrm>
            <a:off x="571370" y="571500"/>
            <a:ext cx="11010816" cy="952499"/>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noAutofit/>
          </a:bodyPr>
          <a:lstStyle>
            <a:lvl1pPr>
              <a:defRPr sz="4000">
                <a:solidFill>
                  <a:srgbClr val="525252"/>
                </a:solidFill>
              </a:defRPr>
            </a:lvl1pPr>
          </a:lstStyle>
          <a:p>
            <a:r>
              <a:rPr lang="en-US"/>
              <a:t>40pt Intel Clear Light Text Goes Here</a:t>
            </a:r>
          </a:p>
        </p:txBody>
      </p:sp>
      <p:sp>
        <p:nvSpPr>
          <p:cNvPr id="3" name="Content Placeholder 2">
            <a:extLst>
              <a:ext uri="{FF2B5EF4-FFF2-40B4-BE49-F238E27FC236}">
                <a16:creationId xmlns:a16="http://schemas.microsoft.com/office/drawing/2014/main" id="{EBA0C540-99BD-45E3-99D2-78C2032EBE57}"/>
              </a:ext>
            </a:extLst>
          </p:cNvPr>
          <p:cNvSpPr>
            <a:spLocks noGrp="1"/>
          </p:cNvSpPr>
          <p:nvPr>
            <p:ph sz="quarter" idx="28"/>
          </p:nvPr>
        </p:nvSpPr>
        <p:spPr>
          <a:xfrm>
            <a:off x="571370" y="2139953"/>
            <a:ext cx="11010900" cy="41084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3">
            <a:extLst>
              <a:ext uri="{FF2B5EF4-FFF2-40B4-BE49-F238E27FC236}">
                <a16:creationId xmlns:a16="http://schemas.microsoft.com/office/drawing/2014/main" id="{D980C114-FE9A-4B63-B509-F59F1A2C55A5}"/>
              </a:ext>
            </a:extLst>
          </p:cNvPr>
          <p:cNvSpPr>
            <a:spLocks noGrp="1"/>
          </p:cNvSpPr>
          <p:nvPr>
            <p:ph type="body" sz="quarter" idx="29"/>
          </p:nvPr>
        </p:nvSpPr>
        <p:spPr>
          <a:xfrm>
            <a:off x="571370" y="1612901"/>
            <a:ext cx="11022013" cy="438150"/>
          </a:xfrm>
        </p:spPr>
        <p:txBody>
          <a:bodyPr>
            <a:noAutofit/>
          </a:bodyPr>
          <a:lstStyle>
            <a:lvl1pPr marL="0" indent="0">
              <a:buNone/>
              <a:defRPr sz="3200">
                <a:solidFill>
                  <a:schemeClr val="accent1"/>
                </a:solidFill>
                <a:latin typeface="+mn-lt"/>
              </a:defRPr>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906991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ub &amp; 2 Content Columns">
    <p:spTree>
      <p:nvGrpSpPr>
        <p:cNvPr id="1" name=""/>
        <p:cNvGrpSpPr/>
        <p:nvPr/>
      </p:nvGrpSpPr>
      <p:grpSpPr>
        <a:xfrm>
          <a:off x="0" y="0"/>
          <a:ext cx="0" cy="0"/>
          <a:chOff x="0" y="0"/>
          <a:chExt cx="0" cy="0"/>
        </a:xfrm>
      </p:grpSpPr>
      <p:sp>
        <p:nvSpPr>
          <p:cNvPr id="10" name="Title Text">
            <a:extLst>
              <a:ext uri="{FF2B5EF4-FFF2-40B4-BE49-F238E27FC236}">
                <a16:creationId xmlns:a16="http://schemas.microsoft.com/office/drawing/2014/main" id="{EBEEA47F-E66C-C546-A539-293E792A32CD}"/>
              </a:ext>
            </a:extLst>
          </p:cNvPr>
          <p:cNvSpPr txBox="1">
            <a:spLocks noGrp="1"/>
          </p:cNvSpPr>
          <p:nvPr>
            <p:ph type="title" hasCustomPrompt="1"/>
          </p:nvPr>
        </p:nvSpPr>
        <p:spPr>
          <a:xfrm>
            <a:off x="571500" y="571501"/>
            <a:ext cx="11010901" cy="95250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noAutofit/>
          </a:bodyPr>
          <a:lstStyle>
            <a:lvl1pPr>
              <a:defRPr sz="4000">
                <a:solidFill>
                  <a:srgbClr val="525252"/>
                </a:solidFill>
              </a:defRPr>
            </a:lvl1pPr>
          </a:lstStyle>
          <a:p>
            <a:r>
              <a:rPr lang="en-US"/>
              <a:t>40pt Intel Clear Light Text Goes Here</a:t>
            </a:r>
          </a:p>
        </p:txBody>
      </p:sp>
      <p:sp>
        <p:nvSpPr>
          <p:cNvPr id="3" name="Content Placeholder 2">
            <a:extLst>
              <a:ext uri="{FF2B5EF4-FFF2-40B4-BE49-F238E27FC236}">
                <a16:creationId xmlns:a16="http://schemas.microsoft.com/office/drawing/2014/main" id="{F495712A-D685-7146-A64F-2AEC13EF76F9}"/>
              </a:ext>
            </a:extLst>
          </p:cNvPr>
          <p:cNvSpPr>
            <a:spLocks noGrp="1"/>
          </p:cNvSpPr>
          <p:nvPr>
            <p:ph sz="quarter" idx="27"/>
          </p:nvPr>
        </p:nvSpPr>
        <p:spPr>
          <a:xfrm>
            <a:off x="571500" y="2139951"/>
            <a:ext cx="5288525" cy="41182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Content Placeholder 2">
            <a:extLst>
              <a:ext uri="{FF2B5EF4-FFF2-40B4-BE49-F238E27FC236}">
                <a16:creationId xmlns:a16="http://schemas.microsoft.com/office/drawing/2014/main" id="{A8FE6631-4BAF-4E4B-B6F0-F9ED72A3155E}"/>
              </a:ext>
            </a:extLst>
          </p:cNvPr>
          <p:cNvSpPr>
            <a:spLocks noGrp="1"/>
          </p:cNvSpPr>
          <p:nvPr>
            <p:ph sz="quarter" idx="28"/>
          </p:nvPr>
        </p:nvSpPr>
        <p:spPr>
          <a:xfrm>
            <a:off x="6289113" y="2139951"/>
            <a:ext cx="5288525" cy="41182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ext Placeholder 3">
            <a:extLst>
              <a:ext uri="{FF2B5EF4-FFF2-40B4-BE49-F238E27FC236}">
                <a16:creationId xmlns:a16="http://schemas.microsoft.com/office/drawing/2014/main" id="{D4EEAA39-7062-4DCE-91B8-83056F818FA8}"/>
              </a:ext>
            </a:extLst>
          </p:cNvPr>
          <p:cNvSpPr>
            <a:spLocks noGrp="1"/>
          </p:cNvSpPr>
          <p:nvPr>
            <p:ph type="body" sz="quarter" idx="29"/>
          </p:nvPr>
        </p:nvSpPr>
        <p:spPr>
          <a:xfrm>
            <a:off x="571500" y="1612901"/>
            <a:ext cx="11022013" cy="438150"/>
          </a:xfrm>
        </p:spPr>
        <p:txBody>
          <a:bodyPr>
            <a:noAutofit/>
          </a:bodyPr>
          <a:lstStyle>
            <a:lvl1pPr marL="0" indent="0">
              <a:buNone/>
              <a:defRPr sz="3200">
                <a:solidFill>
                  <a:schemeClr val="accent1"/>
                </a:solidFill>
                <a:latin typeface="+mn-lt"/>
              </a:defRPr>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011918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2 Content Columns">
    <p:spTree>
      <p:nvGrpSpPr>
        <p:cNvPr id="1" name=""/>
        <p:cNvGrpSpPr/>
        <p:nvPr/>
      </p:nvGrpSpPr>
      <p:grpSpPr>
        <a:xfrm>
          <a:off x="0" y="0"/>
          <a:ext cx="0" cy="0"/>
          <a:chOff x="0" y="0"/>
          <a:chExt cx="0" cy="0"/>
        </a:xfrm>
      </p:grpSpPr>
      <p:sp>
        <p:nvSpPr>
          <p:cNvPr id="10" name="Title Text">
            <a:extLst>
              <a:ext uri="{FF2B5EF4-FFF2-40B4-BE49-F238E27FC236}">
                <a16:creationId xmlns:a16="http://schemas.microsoft.com/office/drawing/2014/main" id="{EBEEA47F-E66C-C546-A539-293E792A32CD}"/>
              </a:ext>
            </a:extLst>
          </p:cNvPr>
          <p:cNvSpPr txBox="1">
            <a:spLocks noGrp="1"/>
          </p:cNvSpPr>
          <p:nvPr>
            <p:ph type="title" hasCustomPrompt="1"/>
          </p:nvPr>
        </p:nvSpPr>
        <p:spPr>
          <a:xfrm>
            <a:off x="571500" y="571501"/>
            <a:ext cx="11010901" cy="95250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noAutofit/>
          </a:bodyPr>
          <a:lstStyle>
            <a:lvl1pPr>
              <a:defRPr sz="4000">
                <a:solidFill>
                  <a:srgbClr val="525252"/>
                </a:solidFill>
              </a:defRPr>
            </a:lvl1pPr>
          </a:lstStyle>
          <a:p>
            <a:r>
              <a:rPr lang="en-US"/>
              <a:t>40pt Intel Clear Light Text Goes Here</a:t>
            </a:r>
          </a:p>
        </p:txBody>
      </p:sp>
      <p:sp>
        <p:nvSpPr>
          <p:cNvPr id="3" name="Content Placeholder 2">
            <a:extLst>
              <a:ext uri="{FF2B5EF4-FFF2-40B4-BE49-F238E27FC236}">
                <a16:creationId xmlns:a16="http://schemas.microsoft.com/office/drawing/2014/main" id="{F495712A-D685-7146-A64F-2AEC13EF76F9}"/>
              </a:ext>
            </a:extLst>
          </p:cNvPr>
          <p:cNvSpPr>
            <a:spLocks noGrp="1"/>
          </p:cNvSpPr>
          <p:nvPr>
            <p:ph sz="quarter" idx="27"/>
          </p:nvPr>
        </p:nvSpPr>
        <p:spPr>
          <a:xfrm>
            <a:off x="571500" y="1673402"/>
            <a:ext cx="5288525" cy="458483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Content Placeholder 2">
            <a:extLst>
              <a:ext uri="{FF2B5EF4-FFF2-40B4-BE49-F238E27FC236}">
                <a16:creationId xmlns:a16="http://schemas.microsoft.com/office/drawing/2014/main" id="{A8FE6631-4BAF-4E4B-B6F0-F9ED72A3155E}"/>
              </a:ext>
            </a:extLst>
          </p:cNvPr>
          <p:cNvSpPr>
            <a:spLocks noGrp="1"/>
          </p:cNvSpPr>
          <p:nvPr>
            <p:ph sz="quarter" idx="28"/>
          </p:nvPr>
        </p:nvSpPr>
        <p:spPr>
          <a:xfrm>
            <a:off x="6289113" y="1673402"/>
            <a:ext cx="5288525" cy="458483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93236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ub, Content &amp; 2 Pictures">
    <p:spTree>
      <p:nvGrpSpPr>
        <p:cNvPr id="1" name=""/>
        <p:cNvGrpSpPr/>
        <p:nvPr/>
      </p:nvGrpSpPr>
      <p:grpSpPr>
        <a:xfrm>
          <a:off x="0" y="0"/>
          <a:ext cx="0" cy="0"/>
          <a:chOff x="0" y="0"/>
          <a:chExt cx="0" cy="0"/>
        </a:xfrm>
      </p:grpSpPr>
      <p:sp>
        <p:nvSpPr>
          <p:cNvPr id="23" name="Title Text">
            <a:extLst>
              <a:ext uri="{FF2B5EF4-FFF2-40B4-BE49-F238E27FC236}">
                <a16:creationId xmlns:a16="http://schemas.microsoft.com/office/drawing/2014/main" id="{FAEAC0A3-8438-1245-A28C-64BC26BFB231}"/>
              </a:ext>
            </a:extLst>
          </p:cNvPr>
          <p:cNvSpPr txBox="1">
            <a:spLocks noGrp="1"/>
          </p:cNvSpPr>
          <p:nvPr>
            <p:ph type="title" hasCustomPrompt="1"/>
          </p:nvPr>
        </p:nvSpPr>
        <p:spPr>
          <a:xfrm>
            <a:off x="571500" y="567227"/>
            <a:ext cx="5755707" cy="945888"/>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noAutofit/>
          </a:bodyPr>
          <a:lstStyle>
            <a:lvl1pPr>
              <a:defRPr sz="4000">
                <a:solidFill>
                  <a:srgbClr val="525252"/>
                </a:solidFill>
              </a:defRPr>
            </a:lvl1pPr>
          </a:lstStyle>
          <a:p>
            <a:r>
              <a:rPr lang="en-US"/>
              <a:t>40pt Intel Clear Light Text Goes Here</a:t>
            </a:r>
          </a:p>
        </p:txBody>
      </p:sp>
      <p:sp>
        <p:nvSpPr>
          <p:cNvPr id="25" name="Body Level One…">
            <a:extLst>
              <a:ext uri="{FF2B5EF4-FFF2-40B4-BE49-F238E27FC236}">
                <a16:creationId xmlns:a16="http://schemas.microsoft.com/office/drawing/2014/main" id="{6903F994-74B2-4D40-AA5F-7F3D24A00171}"/>
              </a:ext>
            </a:extLst>
          </p:cNvPr>
          <p:cNvSpPr txBox="1">
            <a:spLocks noGrp="1"/>
          </p:cNvSpPr>
          <p:nvPr>
            <p:ph idx="27" hasCustomPrompt="1"/>
          </p:nvPr>
        </p:nvSpPr>
        <p:spPr>
          <a:xfrm>
            <a:off x="6609331" y="2978828"/>
            <a:ext cx="4668837" cy="345342"/>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numCol="1">
            <a:normAutofit/>
          </a:bodyPr>
          <a:lstStyle>
            <a:lvl1pPr marL="0" marR="0" indent="0" algn="l" defTabSz="609600" eaLnBrk="1" fontAlgn="auto" latinLnBrk="0" hangingPunct="1">
              <a:lnSpc>
                <a:spcPts val="2450"/>
              </a:lnSpc>
              <a:spcBef>
                <a:spcPts val="0"/>
              </a:spcBef>
              <a:spcAft>
                <a:spcPts val="0"/>
              </a:spcAft>
              <a:buClrTx/>
              <a:buSzTx/>
              <a:buFont typeface="Arial" panose="020B0604020202020204" pitchFamily="34" charset="0"/>
              <a:buNone/>
              <a:tabLst/>
              <a:defRPr sz="1600">
                <a:solidFill>
                  <a:schemeClr val="tx2"/>
                </a:solidFill>
              </a:defRPr>
            </a:lvl1pPr>
          </a:lstStyle>
          <a:p>
            <a:r>
              <a:rPr lang="en-US"/>
              <a:t>Image Caption 16pt gray text</a:t>
            </a:r>
          </a:p>
        </p:txBody>
      </p:sp>
      <p:sp>
        <p:nvSpPr>
          <p:cNvPr id="26" name="Body Level One…">
            <a:extLst>
              <a:ext uri="{FF2B5EF4-FFF2-40B4-BE49-F238E27FC236}">
                <a16:creationId xmlns:a16="http://schemas.microsoft.com/office/drawing/2014/main" id="{BF74888E-798E-B543-94EF-279F3EA6E46B}"/>
              </a:ext>
            </a:extLst>
          </p:cNvPr>
          <p:cNvSpPr txBox="1">
            <a:spLocks noGrp="1"/>
          </p:cNvSpPr>
          <p:nvPr>
            <p:ph idx="28" hasCustomPrompt="1"/>
          </p:nvPr>
        </p:nvSpPr>
        <p:spPr>
          <a:xfrm>
            <a:off x="6609331" y="5929172"/>
            <a:ext cx="4668837" cy="345342"/>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numCol="1">
            <a:normAutofit/>
          </a:bodyPr>
          <a:lstStyle>
            <a:lvl1pPr marL="0" marR="0" indent="0" algn="l" defTabSz="609600" eaLnBrk="1" fontAlgn="auto" latinLnBrk="0" hangingPunct="1">
              <a:lnSpc>
                <a:spcPts val="2450"/>
              </a:lnSpc>
              <a:spcBef>
                <a:spcPts val="0"/>
              </a:spcBef>
              <a:spcAft>
                <a:spcPts val="0"/>
              </a:spcAft>
              <a:buClrTx/>
              <a:buSzTx/>
              <a:buFont typeface="Arial" panose="020B0604020202020204" pitchFamily="34" charset="0"/>
              <a:buNone/>
              <a:tabLst/>
              <a:defRPr sz="1600">
                <a:solidFill>
                  <a:schemeClr val="tx2"/>
                </a:solidFill>
              </a:defRPr>
            </a:lvl1pPr>
          </a:lstStyle>
          <a:p>
            <a:r>
              <a:rPr lang="en-US"/>
              <a:t>Image Caption 16pt gray text</a:t>
            </a:r>
          </a:p>
        </p:txBody>
      </p:sp>
      <p:sp>
        <p:nvSpPr>
          <p:cNvPr id="5" name="Picture Placeholder 4">
            <a:extLst>
              <a:ext uri="{FF2B5EF4-FFF2-40B4-BE49-F238E27FC236}">
                <a16:creationId xmlns:a16="http://schemas.microsoft.com/office/drawing/2014/main" id="{BB3C6455-4913-47BC-8232-AB0BABBA08C3}"/>
              </a:ext>
            </a:extLst>
          </p:cNvPr>
          <p:cNvSpPr>
            <a:spLocks noGrp="1"/>
          </p:cNvSpPr>
          <p:nvPr>
            <p:ph type="pic" sz="quarter" idx="30"/>
          </p:nvPr>
        </p:nvSpPr>
        <p:spPr>
          <a:xfrm>
            <a:off x="6609331" y="571500"/>
            <a:ext cx="4668837" cy="2381250"/>
          </a:xfrm>
        </p:spPr>
        <p:txBody>
          <a:bodyPr/>
          <a:lstStyle/>
          <a:p>
            <a:endParaRPr lang="en-US"/>
          </a:p>
        </p:txBody>
      </p:sp>
      <p:sp>
        <p:nvSpPr>
          <p:cNvPr id="20" name="Picture Placeholder 4">
            <a:extLst>
              <a:ext uri="{FF2B5EF4-FFF2-40B4-BE49-F238E27FC236}">
                <a16:creationId xmlns:a16="http://schemas.microsoft.com/office/drawing/2014/main" id="{5CA48836-DAA2-4E4F-A22A-2F5682E12CEF}"/>
              </a:ext>
            </a:extLst>
          </p:cNvPr>
          <p:cNvSpPr>
            <a:spLocks noGrp="1"/>
          </p:cNvSpPr>
          <p:nvPr>
            <p:ph type="pic" sz="quarter" idx="31"/>
          </p:nvPr>
        </p:nvSpPr>
        <p:spPr>
          <a:xfrm>
            <a:off x="6609331" y="3537061"/>
            <a:ext cx="4668837" cy="2381250"/>
          </a:xfrm>
        </p:spPr>
        <p:txBody>
          <a:bodyPr/>
          <a:lstStyle/>
          <a:p>
            <a:endParaRPr lang="en-US"/>
          </a:p>
        </p:txBody>
      </p:sp>
      <p:sp>
        <p:nvSpPr>
          <p:cNvPr id="14" name="Content Placeholder 2">
            <a:extLst>
              <a:ext uri="{FF2B5EF4-FFF2-40B4-BE49-F238E27FC236}">
                <a16:creationId xmlns:a16="http://schemas.microsoft.com/office/drawing/2014/main" id="{DC0D3278-E8A7-4B14-A5ED-BE235CEC6F80}"/>
              </a:ext>
            </a:extLst>
          </p:cNvPr>
          <p:cNvSpPr>
            <a:spLocks noGrp="1"/>
          </p:cNvSpPr>
          <p:nvPr>
            <p:ph sz="quarter" idx="32"/>
          </p:nvPr>
        </p:nvSpPr>
        <p:spPr>
          <a:xfrm>
            <a:off x="571500" y="2139952"/>
            <a:ext cx="5768944" cy="41182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3">
            <a:extLst>
              <a:ext uri="{FF2B5EF4-FFF2-40B4-BE49-F238E27FC236}">
                <a16:creationId xmlns:a16="http://schemas.microsoft.com/office/drawing/2014/main" id="{403FD6E6-528D-49D5-BBAB-B26572C15F20}"/>
              </a:ext>
            </a:extLst>
          </p:cNvPr>
          <p:cNvSpPr>
            <a:spLocks noGrp="1"/>
          </p:cNvSpPr>
          <p:nvPr>
            <p:ph type="body" sz="quarter" idx="29"/>
          </p:nvPr>
        </p:nvSpPr>
        <p:spPr>
          <a:xfrm>
            <a:off x="571500" y="1612901"/>
            <a:ext cx="5768944" cy="438150"/>
          </a:xfrm>
        </p:spPr>
        <p:txBody>
          <a:bodyPr>
            <a:noAutofit/>
          </a:bodyPr>
          <a:lstStyle>
            <a:lvl1pPr marL="0" indent="0">
              <a:buNone/>
              <a:defRPr sz="3200">
                <a:solidFill>
                  <a:schemeClr val="accent1"/>
                </a:solidFill>
                <a:latin typeface="+mn-lt"/>
              </a:defRPr>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6105124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2.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C80E488-8534-4743-924A-62CA17A7A192}"/>
              </a:ext>
            </a:extLst>
          </p:cNvPr>
          <p:cNvSpPr/>
          <p:nvPr userDrawn="1"/>
        </p:nvSpPr>
        <p:spPr>
          <a:xfrm>
            <a:off x="0" y="6407451"/>
            <a:ext cx="11736987" cy="450549"/>
          </a:xfrm>
          <a:prstGeom prst="rect">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2" name="Rectangle 11">
            <a:extLst>
              <a:ext uri="{FF2B5EF4-FFF2-40B4-BE49-F238E27FC236}">
                <a16:creationId xmlns:a16="http://schemas.microsoft.com/office/drawing/2014/main" id="{5F27ABEE-91E1-420E-AD52-066ECB7CBDFC}"/>
              </a:ext>
            </a:extLst>
          </p:cNvPr>
          <p:cNvSpPr/>
          <p:nvPr userDrawn="1"/>
        </p:nvSpPr>
        <p:spPr>
          <a:xfrm rot="5400000">
            <a:off x="8758537" y="2978453"/>
            <a:ext cx="6407450" cy="450549"/>
          </a:xfrm>
          <a:prstGeom prst="rect">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3" name="Body Level One…"/>
          <p:cNvSpPr txBox="1">
            <a:spLocks noGrp="1"/>
          </p:cNvSpPr>
          <p:nvPr>
            <p:ph type="body" idx="1"/>
          </p:nvPr>
        </p:nvSpPr>
        <p:spPr>
          <a:xfrm>
            <a:off x="592915" y="1524000"/>
            <a:ext cx="10972801" cy="4724402"/>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normAutofit/>
          </a:bodyPr>
          <a:lstStyle/>
          <a:p>
            <a:r>
              <a:rPr lang="en-US"/>
              <a:t>Body copy Intel clear light 28 point</a:t>
            </a:r>
          </a:p>
          <a:p>
            <a:pPr lvl="1"/>
            <a:r>
              <a:rPr lang="en-US"/>
              <a:t>Sub Bullet one 24 point</a:t>
            </a:r>
          </a:p>
          <a:p>
            <a:pPr lvl="2"/>
            <a:r>
              <a:rPr lang="en-US"/>
              <a:t>Sub Bullet two 20 point</a:t>
            </a:r>
          </a:p>
          <a:p>
            <a:pPr lvl="3"/>
            <a:r>
              <a:rPr lang="en-US"/>
              <a:t>Sub Bullet three 18 point</a:t>
            </a:r>
          </a:p>
          <a:p>
            <a:pPr lvl="4"/>
            <a:r>
              <a:rPr lang="en-US"/>
              <a:t>Sub Bullet four 16 point</a:t>
            </a:r>
            <a:br>
              <a:rPr lang="en-US"/>
            </a:br>
            <a:endParaRPr lang="en-US"/>
          </a:p>
          <a:p>
            <a:pPr lvl="2"/>
            <a:endParaRPr/>
          </a:p>
        </p:txBody>
      </p:sp>
      <p:sp>
        <p:nvSpPr>
          <p:cNvPr id="4" name="Title Text"/>
          <p:cNvSpPr txBox="1">
            <a:spLocks noGrp="1"/>
          </p:cNvSpPr>
          <p:nvPr>
            <p:ph type="title"/>
          </p:nvPr>
        </p:nvSpPr>
        <p:spPr>
          <a:xfrm>
            <a:off x="592916" y="571500"/>
            <a:ext cx="10972801" cy="883673"/>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noAutofit/>
          </a:bodyPr>
          <a:lstStyle/>
          <a:p>
            <a:r>
              <a:rPr lang="en-US"/>
              <a:t>40pt Intel Clear Light Text Goes Here</a:t>
            </a:r>
            <a:endParaRPr/>
          </a:p>
        </p:txBody>
      </p:sp>
      <p:sp>
        <p:nvSpPr>
          <p:cNvPr id="2" name="Rectangle 1">
            <a:extLst>
              <a:ext uri="{FF2B5EF4-FFF2-40B4-BE49-F238E27FC236}">
                <a16:creationId xmlns:a16="http://schemas.microsoft.com/office/drawing/2014/main" id="{6D33D527-2918-4752-A9A7-0BDBA010BB39}"/>
              </a:ext>
            </a:extLst>
          </p:cNvPr>
          <p:cNvSpPr/>
          <p:nvPr userDrawn="1"/>
        </p:nvSpPr>
        <p:spPr>
          <a:xfrm>
            <a:off x="5503530" y="6562504"/>
            <a:ext cx="1184940" cy="231410"/>
          </a:xfrm>
          <a:prstGeom prst="rect">
            <a:avLst/>
          </a:prstGeom>
        </p:spPr>
        <p:txBody>
          <a:bodyPr wrap="none">
            <a:spAutoFit/>
          </a:bodyPr>
          <a:lstStyle/>
          <a:p>
            <a:pPr algn="ctr"/>
            <a:r>
              <a:rPr lang="en-US" sz="1000">
                <a:solidFill>
                  <a:schemeClr val="bg2"/>
                </a:solidFill>
              </a:rPr>
              <a:t>Intel Confidential</a:t>
            </a:r>
          </a:p>
        </p:txBody>
      </p:sp>
      <p:sp>
        <p:nvSpPr>
          <p:cNvPr id="5" name="Rectangle 4">
            <a:extLst>
              <a:ext uri="{FF2B5EF4-FFF2-40B4-BE49-F238E27FC236}">
                <a16:creationId xmlns:a16="http://schemas.microsoft.com/office/drawing/2014/main" id="{7FE2005A-EE28-4562-A018-55A90BB1BA11}"/>
              </a:ext>
            </a:extLst>
          </p:cNvPr>
          <p:cNvSpPr/>
          <p:nvPr userDrawn="1"/>
        </p:nvSpPr>
        <p:spPr>
          <a:xfrm>
            <a:off x="483010" y="6562504"/>
            <a:ext cx="1766830" cy="231410"/>
          </a:xfrm>
          <a:prstGeom prst="rect">
            <a:avLst/>
          </a:prstGeom>
        </p:spPr>
        <p:txBody>
          <a:bodyPr wrap="none">
            <a:spAutoFit/>
          </a:bodyPr>
          <a:lstStyle/>
          <a:p>
            <a:pPr algn="l"/>
            <a:r>
              <a:rPr lang="en-US" sz="1000">
                <a:solidFill>
                  <a:schemeClr val="bg2"/>
                </a:solidFill>
              </a:rPr>
              <a:t>Department or Event Name</a:t>
            </a:r>
          </a:p>
        </p:txBody>
      </p:sp>
      <p:pic>
        <p:nvPicPr>
          <p:cNvPr id="6" name="Graphic 5">
            <a:extLst>
              <a:ext uri="{FF2B5EF4-FFF2-40B4-BE49-F238E27FC236}">
                <a16:creationId xmlns:a16="http://schemas.microsoft.com/office/drawing/2014/main" id="{DCACDBB0-BD96-446C-8F63-C56E4AA10FBD}"/>
              </a:ext>
            </a:extLst>
          </p:cNvPr>
          <p:cNvPicPr>
            <a:picLocks noChangeAspect="1"/>
          </p:cNvPicPr>
          <p:nvPr userDrawn="1"/>
        </p:nvPicPr>
        <p:blipFill>
          <a:blip r:embed="rId30">
            <a:extLst>
              <a:ext uri="{96DAC541-7B7A-43D3-8B79-37D633B846F1}">
                <asvg:svgBlip xmlns:asvg="http://schemas.microsoft.com/office/drawing/2016/SVG/main" r:embed="rId31"/>
              </a:ext>
            </a:extLst>
          </a:blip>
          <a:stretch>
            <a:fillRect/>
          </a:stretch>
        </p:blipFill>
        <p:spPr>
          <a:xfrm>
            <a:off x="11137466" y="6554735"/>
            <a:ext cx="476084" cy="177524"/>
          </a:xfrm>
          <a:prstGeom prst="rect">
            <a:avLst/>
          </a:prstGeom>
        </p:spPr>
      </p:pic>
      <p:sp>
        <p:nvSpPr>
          <p:cNvPr id="9" name="TextBox 8">
            <a:extLst>
              <a:ext uri="{FF2B5EF4-FFF2-40B4-BE49-F238E27FC236}">
                <a16:creationId xmlns:a16="http://schemas.microsoft.com/office/drawing/2014/main" id="{51520E06-BF98-49FF-91DB-15EBE855DD9E}"/>
              </a:ext>
            </a:extLst>
          </p:cNvPr>
          <p:cNvSpPr txBox="1"/>
          <p:nvPr userDrawn="1"/>
        </p:nvSpPr>
        <p:spPr>
          <a:xfrm>
            <a:off x="11908632" y="6579173"/>
            <a:ext cx="128240" cy="1231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fld id="{4F6B73DA-0149-4325-A7B8-AE29BD4BC701}" type="slidenum">
              <a:rPr kumimoji="0" lang="en-US" sz="800" b="0" i="0" u="none" strike="noStrike" cap="none" spc="0" normalizeH="0" baseline="0" smtClean="0">
                <a:ln>
                  <a:noFill/>
                </a:ln>
                <a:solidFill>
                  <a:schemeClr val="bg2"/>
                </a:solidFill>
                <a:effectLst/>
                <a:uFillTx/>
                <a:latin typeface="+mn-lt"/>
                <a:ea typeface="+mn-ea"/>
                <a:cs typeface="+mn-cs"/>
                <a:sym typeface="Helvetica Neue"/>
              </a:rPr>
              <a:pPr marL="0" marR="0" indent="0" algn="ctr" defTabSz="2438338" rtl="0" fontAlgn="auto" latinLnBrk="0" hangingPunct="0">
                <a:lnSpc>
                  <a:spcPct val="100000"/>
                </a:lnSpc>
                <a:spcBef>
                  <a:spcPts val="0"/>
                </a:spcBef>
                <a:spcAft>
                  <a:spcPts val="0"/>
                </a:spcAft>
                <a:buClrTx/>
                <a:buSzTx/>
                <a:buFontTx/>
                <a:buNone/>
                <a:tabLst/>
              </a:pPr>
              <a:t>‹#›</a:t>
            </a:fld>
            <a:endParaRPr kumimoji="0" lang="en-US" sz="800" b="0" i="0" u="none" strike="noStrike" cap="none" spc="0" normalizeH="0" baseline="0" err="1">
              <a:ln>
                <a:noFill/>
              </a:ln>
              <a:solidFill>
                <a:schemeClr val="bg2"/>
              </a:solidFill>
              <a:effectLst/>
              <a:uFillTx/>
              <a:latin typeface="+mn-lt"/>
              <a:ea typeface="+mn-ea"/>
              <a:cs typeface="+mn-cs"/>
              <a:sym typeface="Helvetica Neue"/>
            </a:endParaRPr>
          </a:p>
        </p:txBody>
      </p:sp>
    </p:spTree>
  </p:cSld>
  <p:clrMap bg1="lt1" tx1="dk1" bg2="lt2" tx2="dk2" accent1="accent1" accent2="accent2" accent3="accent3" accent4="accent4" accent5="accent5" accent6="accent6" hlink="hlink" folHlink="folHlink"/>
  <p:sldLayoutIdLst>
    <p:sldLayoutId id="2147483719" r:id="rId1"/>
    <p:sldLayoutId id="2147483767" r:id="rId2"/>
    <p:sldLayoutId id="2147483766" r:id="rId3"/>
    <p:sldLayoutId id="2147483756" r:id="rId4"/>
    <p:sldLayoutId id="2147483759" r:id="rId5"/>
    <p:sldLayoutId id="2147483755" r:id="rId6"/>
    <p:sldLayoutId id="2147483722" r:id="rId7"/>
    <p:sldLayoutId id="2147483778" r:id="rId8"/>
    <p:sldLayoutId id="2147483724" r:id="rId9"/>
    <p:sldLayoutId id="2147483751" r:id="rId10"/>
    <p:sldLayoutId id="2147483730" r:id="rId11"/>
    <p:sldLayoutId id="2147483754" r:id="rId12"/>
    <p:sldLayoutId id="2147483761" r:id="rId13"/>
    <p:sldLayoutId id="2147483749" r:id="rId14"/>
    <p:sldLayoutId id="2147483746" r:id="rId15"/>
    <p:sldLayoutId id="2147483747" r:id="rId16"/>
    <p:sldLayoutId id="2147483769" r:id="rId17"/>
    <p:sldLayoutId id="2147483768" r:id="rId18"/>
    <p:sldLayoutId id="2147483723" r:id="rId19"/>
    <p:sldLayoutId id="2147483770" r:id="rId20"/>
    <p:sldLayoutId id="2147483771" r:id="rId21"/>
    <p:sldLayoutId id="2147483772" r:id="rId22"/>
    <p:sldLayoutId id="2147483745" r:id="rId23"/>
    <p:sldLayoutId id="2147483780" r:id="rId24"/>
    <p:sldLayoutId id="2147483744" r:id="rId25"/>
    <p:sldLayoutId id="2147483750" r:id="rId26"/>
    <p:sldLayoutId id="2147483781" r:id="rId27"/>
    <p:sldLayoutId id="2147483782" r:id="rId2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p:titleStyle>
    <p:bodyStyle>
      <a:lvl1pPr marL="228600" marR="0" indent="-228600" algn="l" defTabSz="609600" latinLnBrk="0">
        <a:lnSpc>
          <a:spcPct val="100000"/>
        </a:lnSpc>
        <a:spcBef>
          <a:spcPts val="1200"/>
        </a:spcBef>
        <a:spcAft>
          <a:spcPts val="0"/>
        </a:spcAft>
        <a:buClrTx/>
        <a:buSzTx/>
        <a:buFont typeface="Wingdings" pitchFamily="2" charset="2"/>
        <a:buChar char="§"/>
        <a:tabLst/>
        <a:defRPr sz="2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p:bodyStyle>
    <p:otherStyle>
      <a:lvl1pPr marL="0" marR="0" indent="0" algn="r" defTabSz="60960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Intel Clear"/>
        </a:defRPr>
      </a:lvl1pPr>
      <a:lvl2pPr marL="0" marR="0" indent="228600" algn="r" defTabSz="60960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Intel Clear"/>
        </a:defRPr>
      </a:lvl2pPr>
      <a:lvl3pPr marL="0" marR="0" indent="457200" algn="r" defTabSz="60960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Intel Clear"/>
        </a:defRPr>
      </a:lvl3pPr>
      <a:lvl4pPr marL="0" marR="0" indent="685800" algn="r" defTabSz="60960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Intel Clear"/>
        </a:defRPr>
      </a:lvl4pPr>
      <a:lvl5pPr marL="0" marR="0" indent="914400" algn="r" defTabSz="60960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Intel Clear"/>
        </a:defRPr>
      </a:lvl5pPr>
      <a:lvl6pPr marL="0" marR="0" indent="1143000" algn="r" defTabSz="60960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Intel Clear"/>
        </a:defRPr>
      </a:lvl6pPr>
      <a:lvl7pPr marL="0" marR="0" indent="1371600" algn="r" defTabSz="60960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Intel Clear"/>
        </a:defRPr>
      </a:lvl7pPr>
      <a:lvl8pPr marL="0" marR="0" indent="1600200" algn="r" defTabSz="60960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Intel Clear"/>
        </a:defRPr>
      </a:lvl8pPr>
      <a:lvl9pPr marL="0" marR="0" indent="1828800" algn="r" defTabSz="60960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Intel Clear"/>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8.xml"/></Relationships>
</file>

<file path=ppt/slides/_rels/slide1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7.xml"/><Relationship Id="rId1" Type="http://schemas.openxmlformats.org/officeDocument/2006/relationships/slideLayout" Target="../slideLayouts/slideLayout28.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28.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8.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28.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28.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28.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28.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5.xml.rels><?xml version="1.0" encoding="UTF-8" standalone="yes"?>
<Relationships xmlns="http://schemas.openxmlformats.org/package/2006/relationships"><Relationship Id="rId3" Type="http://schemas.openxmlformats.org/officeDocument/2006/relationships/hyperlink" Target="https://www.thomas-krenn.com/en/wiki/Linux_I/O_Performance_Tests_using_dd" TargetMode="External"/><Relationship Id="rId2" Type="http://schemas.openxmlformats.org/officeDocument/2006/relationships/notesSlide" Target="../notesSlides/notesSlide13.xml"/><Relationship Id="rId1" Type="http://schemas.openxmlformats.org/officeDocument/2006/relationships/slideLayout" Target="../slideLayouts/slideLayout28.xml"/><Relationship Id="rId4" Type="http://schemas.openxmlformats.org/officeDocument/2006/relationships/hyperlink" Target="https://iperf.fr/" TargetMode="Externa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8.xml"/></Relationships>
</file>

<file path=ppt/slides/_rels/slide27.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8.xml"/></Relationships>
</file>

<file path=ppt/slides/_rels/slide30.xml.rels><?xml version="1.0" encoding="UTF-8" standalone="yes"?>
<Relationships xmlns="http://schemas.openxmlformats.org/package/2006/relationships"><Relationship Id="rId3" Type="http://schemas.openxmlformats.org/officeDocument/2006/relationships/hyperlink" Target="https://blog.dianduidian.com/post/%E4%BD%BF%E7%94%A8rook%E6%90%AD%E5%BB%BAceph%E9%9B%86%E7%BE%A4/" TargetMode="External"/><Relationship Id="rId2" Type="http://schemas.openxmlformats.org/officeDocument/2006/relationships/hyperlink" Target="https://www.howtoforge.com/tutorial/how-to-build-a-ceph-cluster-on-centos-7/" TargetMode="External"/><Relationship Id="rId1" Type="http://schemas.openxmlformats.org/officeDocument/2006/relationships/slideLayout" Target="../slideLayouts/slideLayout28.xml"/><Relationship Id="rId4" Type="http://schemas.openxmlformats.org/officeDocument/2006/relationships/hyperlink" Target="https://www.liukui.tech/2020/02/10/Rook%E9%83%A8%E7%BD%B2Ceph%E9%9B%86%E7%BE%A4/"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3.xml.rels><?xml version="1.0" encoding="UTF-8" standalone="yes"?>
<Relationships xmlns="http://schemas.openxmlformats.org/package/2006/relationships"><Relationship Id="rId3" Type="http://schemas.openxmlformats.org/officeDocument/2006/relationships/hyperlink" Target="mailto:/etc/systemd/system/ceph-4658b04a-91f0-11ec-80e5-a4bf0174fb54@.service" TargetMode="External"/><Relationship Id="rId2" Type="http://schemas.openxmlformats.org/officeDocument/2006/relationships/notesSlide" Target="../notesSlides/notesSlide17.xml"/><Relationship Id="rId1" Type="http://schemas.openxmlformats.org/officeDocument/2006/relationships/slideLayout" Target="../slideLayouts/slideLayout28.xml"/></Relationships>
</file>

<file path=ppt/slides/_rels/slide34.xml.rels><?xml version="1.0" encoding="UTF-8" standalone="yes"?>
<Relationships xmlns="http://schemas.openxmlformats.org/package/2006/relationships"><Relationship Id="rId8" Type="http://schemas.openxmlformats.org/officeDocument/2006/relationships/hyperlink" Target="https://dannyda.com/2021/04/10/how-to-completely-remove-delete-or-reinstall-ceph-and-its-configuration-from-proxmox-ve-pve/" TargetMode="External"/><Relationship Id="rId3" Type="http://schemas.openxmlformats.org/officeDocument/2006/relationships/hyperlink" Target="http://www.yangguanjun.com/2017/05/15/Ceph-configuration/" TargetMode="External"/><Relationship Id="rId7" Type="http://schemas.openxmlformats.org/officeDocument/2006/relationships/hyperlink" Target="https://access.redhat.com/documentation/en-us/red_hat_ceph_storage/5/html/operations_guide/management-of-mds-service-using-the-ceph-orchestrator" TargetMode="External"/><Relationship Id="rId2" Type="http://schemas.openxmlformats.org/officeDocument/2006/relationships/notesSlide" Target="../notesSlides/notesSlide18.xml"/><Relationship Id="rId1" Type="http://schemas.openxmlformats.org/officeDocument/2006/relationships/slideLayout" Target="../slideLayouts/slideLayout28.xml"/><Relationship Id="rId6" Type="http://schemas.openxmlformats.org/officeDocument/2006/relationships/hyperlink" Target="https://github.com/kubernetes-retired/external-storage/issues/941" TargetMode="External"/><Relationship Id="rId5" Type="http://schemas.openxmlformats.org/officeDocument/2006/relationships/hyperlink" Target="https://docs.ceph.com/en/latest/cephadm/operations/#client-keyrings-and-configs" TargetMode="External"/><Relationship Id="rId4" Type="http://schemas.openxmlformats.org/officeDocument/2006/relationships/hyperlink" Target="https://ceph.io/en/news/blog/2013/ceph-osd-where-is-my-data/" TargetMode="External"/></Relationships>
</file>

<file path=ppt/slides/_rels/slide35.xml.rels><?xml version="1.0" encoding="UTF-8" standalone="yes"?>
<Relationships xmlns="http://schemas.openxmlformats.org/package/2006/relationships"><Relationship Id="rId3" Type="http://schemas.openxmlformats.org/officeDocument/2006/relationships/hyperlink" Target="mailto:ceph-0bf1621a-7b6e-11eb-bcba-fa163eaf1801@node-exporter.ceph-2vashastr-1614589620901-node4-osd-node-exporter" TargetMode="External"/><Relationship Id="rId2" Type="http://schemas.openxmlformats.org/officeDocument/2006/relationships/notesSlide" Target="../notesSlides/notesSlide19.xml"/><Relationship Id="rId1" Type="http://schemas.openxmlformats.org/officeDocument/2006/relationships/slideLayout" Target="../slideLayouts/slideLayout28.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8.xml"/></Relationships>
</file>

<file path=ppt/slides/_rels/slide3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28.xml"/></Relationships>
</file>

<file path=ppt/slides/_rels/slide3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28.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8.xml"/></Relationships>
</file>

<file path=ppt/slides/_rels/slide4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5.xml"/><Relationship Id="rId1" Type="http://schemas.openxmlformats.org/officeDocument/2006/relationships/slideLayout" Target="../slideLayouts/slideLayout28.xml"/><Relationship Id="rId4" Type="http://schemas.openxmlformats.org/officeDocument/2006/relationships/image" Target="../media/image27.jpeg"/></Relationships>
</file>

<file path=ppt/slides/_rels/slide42.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6.xml"/><Relationship Id="rId1" Type="http://schemas.openxmlformats.org/officeDocument/2006/relationships/slideLayout" Target="../slideLayouts/slideLayout28.xml"/><Relationship Id="rId4" Type="http://schemas.openxmlformats.org/officeDocument/2006/relationships/image" Target="../media/image29.jpeg"/></Relationships>
</file>

<file path=ppt/slides/_rels/slide4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7.xml"/><Relationship Id="rId1" Type="http://schemas.openxmlformats.org/officeDocument/2006/relationships/slideLayout" Target="../slideLayouts/slideLayout28.xml"/></Relationships>
</file>

<file path=ppt/slides/_rels/slide44.xml.rels><?xml version="1.0" encoding="UTF-8" standalone="yes"?>
<Relationships xmlns="http://schemas.openxmlformats.org/package/2006/relationships"><Relationship Id="rId3" Type="http://schemas.openxmlformats.org/officeDocument/2006/relationships/hyperlink" Target="https://raw.githubusercontent.com/ceph/ceph-csi/master/deploy/rbd/Kubernetes" TargetMode="External"/><Relationship Id="rId2" Type="http://schemas.openxmlformats.org/officeDocument/2006/relationships/notesSlide" Target="../notesSlides/notesSlide28.xml"/><Relationship Id="rId1" Type="http://schemas.openxmlformats.org/officeDocument/2006/relationships/slideLayout" Target="../slideLayouts/slideLayout28.xml"/><Relationship Id="rId4" Type="http://schemas.openxmlformats.org/officeDocument/2006/relationships/image" Target="../media/image3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8.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8.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8.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8.xml"/></Relationships>
</file>

<file path=ppt/slides/_rels/slide5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2.xml"/><Relationship Id="rId1" Type="http://schemas.openxmlformats.org/officeDocument/2006/relationships/slideLayout" Target="../slideLayouts/slideLayout28.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5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8.xml"/></Relationships>
</file>

<file path=ppt/slides/_rels/slide5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3.xml"/><Relationship Id="rId1" Type="http://schemas.openxmlformats.org/officeDocument/2006/relationships/slideLayout" Target="../slideLayouts/slideLayout28.xml"/></Relationships>
</file>

<file path=ppt/slides/_rels/slide54.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34.xml"/><Relationship Id="rId1" Type="http://schemas.openxmlformats.org/officeDocument/2006/relationships/slideLayout" Target="../slideLayouts/slideLayout28.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8.xml"/></Relationships>
</file>

<file path=ppt/slides/_rels/slide5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8.xml"/></Relationships>
</file>

<file path=ppt/slides/_rels/slide58.xml.rels><?xml version="1.0" encoding="UTF-8" standalone="yes"?>
<Relationships xmlns="http://schemas.openxmlformats.org/package/2006/relationships"><Relationship Id="rId3" Type="http://schemas.openxmlformats.org/officeDocument/2006/relationships/hyperlink" Target="https://kubernetes.slack.com/messages/openebs/" TargetMode="External"/><Relationship Id="rId2" Type="http://schemas.openxmlformats.org/officeDocument/2006/relationships/notesSlide" Target="../notesSlides/notesSlide36.xml"/><Relationship Id="rId1" Type="http://schemas.openxmlformats.org/officeDocument/2006/relationships/slideLayout" Target="../slideLayouts/slideLayout28.xml"/><Relationship Id="rId6" Type="http://schemas.openxmlformats.org/officeDocument/2006/relationships/hyperlink" Target="https://rook-io.slack.com/" TargetMode="External"/><Relationship Id="rId5" Type="http://schemas.openxmlformats.org/officeDocument/2006/relationships/hyperlink" Target="https://portworx.slack.com/" TargetMode="External"/><Relationship Id="rId4" Type="http://schemas.openxmlformats.org/officeDocument/2006/relationships/hyperlink" Target="https://forums.portworx.com/" TargetMode="Externa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8.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44.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8.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8.xml"/></Relationships>
</file>

<file path=ppt/slides/_rels/slide7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8.xml"/></Relationships>
</file>

<file path=ppt/slides/_rels/slide7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6.xml"/><Relationship Id="rId1" Type="http://schemas.openxmlformats.org/officeDocument/2006/relationships/slideLayout" Target="../slideLayouts/slideLayout2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8.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8.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err="1"/>
              <a:t>Ceph</a:t>
            </a:r>
            <a:r>
              <a:rPr lang="en-US" dirty="0"/>
              <a:t> + SDS Introduction</a:t>
            </a:r>
          </a:p>
        </p:txBody>
      </p:sp>
      <p:sp>
        <p:nvSpPr>
          <p:cNvPr id="3" name="Subtitle 2"/>
          <p:cNvSpPr>
            <a:spLocks noGrp="1"/>
          </p:cNvSpPr>
          <p:nvPr>
            <p:ph type="subTitle" idx="1"/>
          </p:nvPr>
        </p:nvSpPr>
        <p:spPr/>
        <p:txBody>
          <a:bodyPr/>
          <a:lstStyle/>
          <a:p>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DC0939-5287-41A7-8002-43296C9BB12B}"/>
              </a:ext>
            </a:extLst>
          </p:cNvPr>
          <p:cNvSpPr>
            <a:spLocks noGrp="1"/>
          </p:cNvSpPr>
          <p:nvPr>
            <p:ph type="title"/>
          </p:nvPr>
        </p:nvSpPr>
        <p:spPr>
          <a:xfrm>
            <a:off x="838200" y="186707"/>
            <a:ext cx="10515600" cy="404309"/>
          </a:xfrm>
        </p:spPr>
        <p:txBody>
          <a:bodyPr>
            <a:noAutofit/>
          </a:bodyPr>
          <a:lstStyle/>
          <a:p>
            <a:r>
              <a:rPr lang="zh-CN" altLang="en-US" sz="3200" dirty="0"/>
              <a:t>配置</a:t>
            </a:r>
            <a:r>
              <a:rPr lang="en-US" altLang="zh-CN" sz="3200" dirty="0" err="1"/>
              <a:t>Ceph</a:t>
            </a:r>
            <a:r>
              <a:rPr lang="zh-CN" altLang="en-US" sz="3200" dirty="0"/>
              <a:t>集群基本原则</a:t>
            </a:r>
            <a:endParaRPr lang="en-US" sz="3200" dirty="0"/>
          </a:p>
        </p:txBody>
      </p:sp>
      <p:sp>
        <p:nvSpPr>
          <p:cNvPr id="3" name="Content Placeholder 2">
            <a:extLst>
              <a:ext uri="{FF2B5EF4-FFF2-40B4-BE49-F238E27FC236}">
                <a16:creationId xmlns:a16="http://schemas.microsoft.com/office/drawing/2014/main" id="{98F144DD-8B0B-46F9-A043-8EAB7B1CD4EA}"/>
              </a:ext>
            </a:extLst>
          </p:cNvPr>
          <p:cNvSpPr>
            <a:spLocks noGrp="1"/>
          </p:cNvSpPr>
          <p:nvPr>
            <p:ph idx="1"/>
          </p:nvPr>
        </p:nvSpPr>
        <p:spPr>
          <a:xfrm>
            <a:off x="838200" y="836342"/>
            <a:ext cx="10515600" cy="5921298"/>
          </a:xfrm>
        </p:spPr>
        <p:txBody>
          <a:bodyPr>
            <a:normAutofit fontScale="40000" lnSpcReduction="20000"/>
          </a:bodyPr>
          <a:lstStyle/>
          <a:p>
            <a:r>
              <a:rPr lang="en-US" altLang="zh-CN" dirty="0"/>
              <a:t>CPU</a:t>
            </a:r>
          </a:p>
          <a:p>
            <a:pPr lvl="1"/>
            <a:r>
              <a:rPr lang="zh-CN" altLang="en-US" dirty="0"/>
              <a:t>一般会为每一个</a:t>
            </a:r>
            <a:r>
              <a:rPr lang="en-US" altLang="zh-CN" dirty="0" err="1"/>
              <a:t>ceph-osd</a:t>
            </a:r>
            <a:r>
              <a:rPr lang="zh-CN" altLang="en-US" dirty="0"/>
              <a:t>进程绑定一个</a:t>
            </a:r>
            <a:r>
              <a:rPr lang="en-US" altLang="zh-CN" dirty="0"/>
              <a:t>CPU</a:t>
            </a:r>
            <a:r>
              <a:rPr lang="zh-CN" altLang="en-US" dirty="0"/>
              <a:t>核上。</a:t>
            </a:r>
          </a:p>
          <a:p>
            <a:pPr lvl="1"/>
            <a:r>
              <a:rPr lang="en-US" altLang="zh-CN" dirty="0" err="1"/>
              <a:t>ceph-mon</a:t>
            </a:r>
            <a:r>
              <a:rPr lang="zh-CN" altLang="en-US" dirty="0"/>
              <a:t>进程并不十分消耗</a:t>
            </a:r>
            <a:r>
              <a:rPr lang="en-US" altLang="zh-CN" dirty="0"/>
              <a:t>CPU</a:t>
            </a:r>
            <a:r>
              <a:rPr lang="zh-CN" altLang="en-US" dirty="0"/>
              <a:t>资源，所以不必预留过多的</a:t>
            </a:r>
            <a:r>
              <a:rPr lang="en-US" altLang="zh-CN" dirty="0"/>
              <a:t>CPU</a:t>
            </a:r>
            <a:r>
              <a:rPr lang="zh-CN" altLang="en-US" dirty="0"/>
              <a:t>资源。</a:t>
            </a:r>
          </a:p>
          <a:p>
            <a:pPr lvl="1"/>
            <a:r>
              <a:rPr lang="en-US" altLang="zh-CN" dirty="0" err="1"/>
              <a:t>ceph-mds</a:t>
            </a:r>
            <a:r>
              <a:rPr lang="zh-CN" altLang="en-US" dirty="0"/>
              <a:t>也是非常消耗</a:t>
            </a:r>
            <a:r>
              <a:rPr lang="en-US" altLang="zh-CN" dirty="0"/>
              <a:t>CPU</a:t>
            </a:r>
            <a:r>
              <a:rPr lang="zh-CN" altLang="en-US" dirty="0"/>
              <a:t>资源的，所以需要提供更多的</a:t>
            </a:r>
            <a:r>
              <a:rPr lang="en-US" altLang="zh-CN" dirty="0"/>
              <a:t>CPU</a:t>
            </a:r>
            <a:r>
              <a:rPr lang="zh-CN" altLang="en-US" dirty="0"/>
              <a:t>资源。</a:t>
            </a:r>
            <a:endParaRPr lang="en-US" altLang="zh-CN" dirty="0"/>
          </a:p>
          <a:p>
            <a:r>
              <a:rPr lang="zh-CN" altLang="en-US" dirty="0"/>
              <a:t>内存</a:t>
            </a:r>
            <a:endParaRPr lang="en-US" altLang="zh-CN" dirty="0"/>
          </a:p>
          <a:p>
            <a:pPr lvl="1"/>
            <a:r>
              <a:rPr lang="en-US" dirty="0" err="1"/>
              <a:t>ceph-mon</a:t>
            </a:r>
            <a:r>
              <a:rPr lang="zh-CN" altLang="en-US" dirty="0"/>
              <a:t>和</a:t>
            </a:r>
            <a:r>
              <a:rPr lang="en-US" dirty="0" err="1"/>
              <a:t>ceph-mds</a:t>
            </a:r>
            <a:r>
              <a:rPr lang="zh-CN" altLang="en-US" dirty="0"/>
              <a:t>需要</a:t>
            </a:r>
            <a:r>
              <a:rPr lang="en-US" altLang="zh-CN" dirty="0"/>
              <a:t>2</a:t>
            </a:r>
            <a:r>
              <a:rPr lang="en-US" dirty="0"/>
              <a:t>G</a:t>
            </a:r>
            <a:r>
              <a:rPr lang="zh-CN" altLang="en-US" dirty="0"/>
              <a:t>内存，每个</a:t>
            </a:r>
            <a:r>
              <a:rPr lang="en-US" dirty="0" err="1"/>
              <a:t>ceph-osd</a:t>
            </a:r>
            <a:r>
              <a:rPr lang="zh-CN" altLang="en-US" dirty="0"/>
              <a:t>进程需要</a:t>
            </a:r>
            <a:r>
              <a:rPr lang="en-US" altLang="zh-CN" dirty="0"/>
              <a:t>1</a:t>
            </a:r>
            <a:r>
              <a:rPr lang="en-US" dirty="0"/>
              <a:t>G</a:t>
            </a:r>
            <a:r>
              <a:rPr lang="zh-CN" altLang="en-US" dirty="0"/>
              <a:t>内存。</a:t>
            </a:r>
            <a:endParaRPr lang="en-US" altLang="zh-CN" dirty="0"/>
          </a:p>
          <a:p>
            <a:r>
              <a:rPr lang="zh-CN" altLang="en-US" dirty="0"/>
              <a:t>网络</a:t>
            </a:r>
            <a:endParaRPr lang="en-US" altLang="zh-CN" dirty="0"/>
          </a:p>
          <a:p>
            <a:pPr lvl="1"/>
            <a:r>
              <a:rPr lang="zh-CN" altLang="en-US" dirty="0"/>
              <a:t>分离</a:t>
            </a:r>
            <a:r>
              <a:rPr lang="en-US" altLang="zh-CN" dirty="0" err="1"/>
              <a:t>cilent</a:t>
            </a:r>
            <a:r>
              <a:rPr lang="zh-CN" altLang="en-US" dirty="0"/>
              <a:t>和</a:t>
            </a:r>
            <a:r>
              <a:rPr lang="en-US" altLang="zh-CN" dirty="0"/>
              <a:t>cluster</a:t>
            </a:r>
            <a:r>
              <a:rPr lang="zh-CN" altLang="en-US" dirty="0"/>
              <a:t>网络。网络接口上可以使用</a:t>
            </a:r>
            <a:r>
              <a:rPr lang="en-US" altLang="zh-CN" dirty="0"/>
              <a:t>bond</a:t>
            </a:r>
            <a:r>
              <a:rPr lang="zh-CN" altLang="en-US" dirty="0"/>
              <a:t>来提供高可用或负载均衡。</a:t>
            </a:r>
            <a:endParaRPr lang="en-US" altLang="zh-CN" dirty="0"/>
          </a:p>
          <a:p>
            <a:r>
              <a:rPr lang="en-US" altLang="zh-CN" dirty="0" err="1"/>
              <a:t>NVMe</a:t>
            </a:r>
            <a:r>
              <a:rPr lang="zh-CN" altLang="en-US" dirty="0"/>
              <a:t>作为日志</a:t>
            </a:r>
            <a:r>
              <a:rPr lang="en-US" altLang="zh-CN" dirty="0" err="1"/>
              <a:t>wal</a:t>
            </a:r>
            <a:r>
              <a:rPr lang="zh-CN" altLang="en-US" dirty="0"/>
              <a:t>和数据库</a:t>
            </a:r>
            <a:r>
              <a:rPr lang="en-US" altLang="zh-CN" dirty="0" err="1"/>
              <a:t>rockdb</a:t>
            </a:r>
            <a:r>
              <a:rPr lang="zh-CN" altLang="en-US" dirty="0"/>
              <a:t>的存储</a:t>
            </a:r>
            <a:endParaRPr lang="en-US" altLang="zh-CN" dirty="0"/>
          </a:p>
          <a:p>
            <a:r>
              <a:rPr lang="en-US" altLang="zh-CN" dirty="0"/>
              <a:t>BIOS HT/VT(if in </a:t>
            </a:r>
            <a:r>
              <a:rPr lang="en-US" altLang="zh-CN" dirty="0" err="1"/>
              <a:t>virt</a:t>
            </a:r>
            <a:r>
              <a:rPr lang="en-US" altLang="zh-CN" dirty="0"/>
              <a:t>)/NUMA(if on, need CG fine tune/</a:t>
            </a:r>
            <a:r>
              <a:rPr lang="en-US" altLang="zh-CN" dirty="0" err="1"/>
              <a:t>numa</a:t>
            </a:r>
            <a:r>
              <a:rPr lang="en-US" altLang="zh-CN" dirty="0"/>
              <a:t>=off in </a:t>
            </a:r>
            <a:r>
              <a:rPr lang="en-US" altLang="zh-CN" dirty="0" err="1"/>
              <a:t>grub.cfg</a:t>
            </a:r>
            <a:r>
              <a:rPr lang="en-US" altLang="zh-CN" dirty="0"/>
              <a:t>)</a:t>
            </a:r>
          </a:p>
          <a:p>
            <a:r>
              <a:rPr lang="en-US" altLang="zh-CN" dirty="0"/>
              <a:t>Linux</a:t>
            </a:r>
            <a:r>
              <a:rPr lang="zh-CN" altLang="en-US" dirty="0"/>
              <a:t>内核层面</a:t>
            </a:r>
            <a:endParaRPr lang="en-US" altLang="zh-CN" dirty="0"/>
          </a:p>
          <a:p>
            <a:pPr lvl="1"/>
            <a:r>
              <a:rPr lang="en-US" altLang="zh-CN" dirty="0"/>
              <a:t>Kernel </a:t>
            </a:r>
            <a:r>
              <a:rPr lang="en-US" altLang="zh-CN" dirty="0" err="1"/>
              <a:t>pid</a:t>
            </a:r>
            <a:r>
              <a:rPr lang="en-US" altLang="zh-CN" dirty="0"/>
              <a:t> max </a:t>
            </a:r>
            <a:r>
              <a:rPr lang="zh-CN" altLang="en-US" dirty="0"/>
              <a:t>设置内核</a:t>
            </a:r>
            <a:r>
              <a:rPr lang="en-US" altLang="zh-CN" dirty="0"/>
              <a:t>PID</a:t>
            </a:r>
            <a:r>
              <a:rPr lang="zh-CN" altLang="en-US" dirty="0"/>
              <a:t>上限到最大值</a:t>
            </a:r>
            <a:r>
              <a:rPr lang="en-US" altLang="zh-CN" dirty="0"/>
              <a:t>: echo 4194303 &gt; /proc/sys/kernel/</a:t>
            </a:r>
            <a:r>
              <a:rPr lang="en-US" altLang="zh-CN" dirty="0" err="1"/>
              <a:t>pid_max</a:t>
            </a:r>
            <a:endParaRPr lang="en-US" altLang="zh-CN" dirty="0"/>
          </a:p>
          <a:p>
            <a:pPr lvl="1"/>
            <a:r>
              <a:rPr lang="en-US" altLang="zh-CN" dirty="0" err="1"/>
              <a:t>Ceph</a:t>
            </a:r>
            <a:r>
              <a:rPr lang="zh-CN" altLang="en-US" dirty="0"/>
              <a:t>配置设置</a:t>
            </a:r>
            <a:r>
              <a:rPr lang="en-US" altLang="zh-CN" dirty="0"/>
              <a:t>MTU</a:t>
            </a:r>
            <a:r>
              <a:rPr lang="zh-CN" altLang="en-US" dirty="0"/>
              <a:t>，交换机端需要支持该功能，系统网卡设置才有效果</a:t>
            </a:r>
            <a:r>
              <a:rPr lang="en-US" altLang="zh-CN" dirty="0"/>
              <a:t>: MTU=9000</a:t>
            </a:r>
          </a:p>
          <a:p>
            <a:pPr lvl="1"/>
            <a:r>
              <a:rPr lang="en-US" altLang="zh-CN" dirty="0"/>
              <a:t>echo “8192” &gt; /sys/block/</a:t>
            </a:r>
            <a:r>
              <a:rPr lang="en-US" altLang="zh-CN" dirty="0" err="1"/>
              <a:t>sda</a:t>
            </a:r>
            <a:r>
              <a:rPr lang="en-US" altLang="zh-CN" dirty="0"/>
              <a:t>/queue/</a:t>
            </a:r>
            <a:r>
              <a:rPr lang="en-US" altLang="zh-CN" dirty="0" err="1"/>
              <a:t>read_ahead_kb</a:t>
            </a:r>
            <a:endParaRPr lang="en-US" altLang="zh-CN" dirty="0"/>
          </a:p>
          <a:p>
            <a:pPr lvl="1"/>
            <a:r>
              <a:rPr lang="en-US" altLang="zh-CN" dirty="0"/>
              <a:t>echo “</a:t>
            </a:r>
            <a:r>
              <a:rPr lang="en-US" altLang="zh-CN" dirty="0" err="1"/>
              <a:t>vm.swappiness</a:t>
            </a:r>
            <a:r>
              <a:rPr lang="en-US" altLang="zh-CN" dirty="0"/>
              <a:t> = 0″ &gt;&gt; /</a:t>
            </a:r>
            <a:r>
              <a:rPr lang="en-US" altLang="zh-CN" dirty="0" err="1"/>
              <a:t>etc</a:t>
            </a:r>
            <a:r>
              <a:rPr lang="en-US" altLang="zh-CN" dirty="0"/>
              <a:t>/</a:t>
            </a:r>
            <a:r>
              <a:rPr lang="en-US" altLang="zh-CN" dirty="0" err="1"/>
              <a:t>sysctl.conf</a:t>
            </a:r>
            <a:r>
              <a:rPr lang="en-US" altLang="zh-CN" dirty="0"/>
              <a:t> ; </a:t>
            </a:r>
            <a:r>
              <a:rPr lang="en-US" altLang="zh-CN" dirty="0" err="1"/>
              <a:t>sysctl</a:t>
            </a:r>
            <a:r>
              <a:rPr lang="en-US" altLang="zh-CN" dirty="0"/>
              <a:t> –p</a:t>
            </a:r>
          </a:p>
          <a:p>
            <a:pPr lvl="1"/>
            <a:r>
              <a:rPr lang="en-US" altLang="zh-CN" dirty="0"/>
              <a:t>I/O Scheduler</a:t>
            </a:r>
            <a:r>
              <a:rPr lang="zh-CN" altLang="en-US" dirty="0"/>
              <a:t>，</a:t>
            </a:r>
            <a:r>
              <a:rPr lang="en-US" altLang="zh-CN" dirty="0"/>
              <a:t>SSD</a:t>
            </a:r>
            <a:r>
              <a:rPr lang="zh-CN" altLang="en-US" dirty="0"/>
              <a:t>要用</a:t>
            </a:r>
            <a:r>
              <a:rPr lang="en-US" altLang="zh-CN" dirty="0" err="1"/>
              <a:t>noop</a:t>
            </a:r>
            <a:r>
              <a:rPr lang="zh-CN" altLang="en-US" dirty="0"/>
              <a:t>，</a:t>
            </a:r>
            <a:r>
              <a:rPr lang="en-US" altLang="zh-CN" dirty="0"/>
              <a:t>SATA/SAS</a:t>
            </a:r>
            <a:r>
              <a:rPr lang="zh-CN" altLang="en-US" dirty="0"/>
              <a:t>使用</a:t>
            </a:r>
            <a:r>
              <a:rPr lang="en-US" altLang="zh-CN" dirty="0"/>
              <a:t>deadline:</a:t>
            </a:r>
            <a:endParaRPr lang="zh-CN" altLang="en-US" dirty="0"/>
          </a:p>
          <a:p>
            <a:pPr lvl="2"/>
            <a:r>
              <a:rPr lang="en-US" altLang="zh-CN" dirty="0"/>
              <a:t>echo “deadline” &gt;/sys/block/</a:t>
            </a:r>
            <a:r>
              <a:rPr lang="en-US" altLang="zh-CN" dirty="0" err="1"/>
              <a:t>sd</a:t>
            </a:r>
            <a:r>
              <a:rPr lang="en-US" altLang="zh-CN" dirty="0"/>
              <a:t>[x]/queue/scheduler</a:t>
            </a:r>
          </a:p>
          <a:p>
            <a:pPr lvl="2"/>
            <a:r>
              <a:rPr lang="en-US" altLang="zh-CN" dirty="0"/>
              <a:t>echo “</a:t>
            </a:r>
            <a:r>
              <a:rPr lang="en-US" altLang="zh-CN" dirty="0" err="1"/>
              <a:t>noop</a:t>
            </a:r>
            <a:r>
              <a:rPr lang="en-US" altLang="zh-CN" dirty="0"/>
              <a:t>” &gt;/sys/block/</a:t>
            </a:r>
            <a:r>
              <a:rPr lang="en-US" altLang="zh-CN" dirty="0" err="1"/>
              <a:t>sd</a:t>
            </a:r>
            <a:r>
              <a:rPr lang="en-US" altLang="zh-CN" dirty="0"/>
              <a:t>[x]/queue/scheduler</a:t>
            </a:r>
          </a:p>
          <a:p>
            <a:r>
              <a:rPr lang="en-US" altLang="zh-CN" dirty="0" err="1"/>
              <a:t>Ceph</a:t>
            </a:r>
            <a:r>
              <a:rPr lang="zh-CN" altLang="en-US" dirty="0"/>
              <a:t>配置层面优化</a:t>
            </a:r>
            <a:endParaRPr lang="en-US" altLang="zh-CN" dirty="0"/>
          </a:p>
          <a:p>
            <a:pPr lvl="1"/>
            <a:r>
              <a:rPr lang="en-US" altLang="zh-CN" dirty="0"/>
              <a:t>Total PGs = (</a:t>
            </a:r>
            <a:r>
              <a:rPr lang="en-US" altLang="zh-CN" dirty="0" err="1"/>
              <a:t>Total_number_of_OSD</a:t>
            </a:r>
            <a:r>
              <a:rPr lang="en-US" altLang="zh-CN" dirty="0"/>
              <a:t> * 100) / </a:t>
            </a:r>
            <a:r>
              <a:rPr lang="en-US" altLang="zh-CN" dirty="0" err="1"/>
              <a:t>max_replication_count</a:t>
            </a:r>
            <a:endParaRPr lang="en-US" altLang="zh-CN" dirty="0"/>
          </a:p>
          <a:p>
            <a:pPr lvl="1"/>
            <a:r>
              <a:rPr lang="en-US" altLang="zh-CN" dirty="0" err="1"/>
              <a:t>ceph</a:t>
            </a:r>
            <a:r>
              <a:rPr lang="en-US" altLang="zh-CN" dirty="0"/>
              <a:t> </a:t>
            </a:r>
            <a:r>
              <a:rPr lang="en-US" altLang="zh-CN" dirty="0" err="1"/>
              <a:t>osd</a:t>
            </a:r>
            <a:r>
              <a:rPr lang="en-US" altLang="zh-CN" dirty="0"/>
              <a:t> perf</a:t>
            </a:r>
          </a:p>
          <a:p>
            <a:pPr lvl="1"/>
            <a:endParaRPr lang="en-US" altLang="zh-CN" dirty="0"/>
          </a:p>
          <a:p>
            <a:pPr lvl="1"/>
            <a:endParaRPr lang="en-US" altLang="zh-CN" dirty="0"/>
          </a:p>
          <a:p>
            <a:endParaRPr lang="en-US" altLang="zh-CN" dirty="0"/>
          </a:p>
          <a:p>
            <a:endParaRPr lang="en-US" altLang="zh-CN" dirty="0"/>
          </a:p>
          <a:p>
            <a:endParaRPr lang="en-US" altLang="zh-CN" dirty="0"/>
          </a:p>
          <a:p>
            <a:endParaRPr lang="en-US" dirty="0"/>
          </a:p>
        </p:txBody>
      </p:sp>
    </p:spTree>
    <p:extLst>
      <p:ext uri="{BB962C8B-B14F-4D97-AF65-F5344CB8AC3E}">
        <p14:creationId xmlns:p14="http://schemas.microsoft.com/office/powerpoint/2010/main" val="18673518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12840"/>
            <a:ext cx="10515600" cy="199078"/>
          </a:xfrm>
        </p:spPr>
        <p:txBody>
          <a:bodyPr>
            <a:noAutofit/>
          </a:bodyPr>
          <a:lstStyle/>
          <a:p>
            <a:r>
              <a:rPr lang="en-US" sz="3200" dirty="0" err="1"/>
              <a:t>Ceph</a:t>
            </a:r>
            <a:r>
              <a:rPr lang="en-US" sz="3200" dirty="0"/>
              <a:t> C</a:t>
            </a:r>
            <a:r>
              <a:rPr lang="en-US" altLang="zh-CN" sz="3200" dirty="0"/>
              <a:t>luster</a:t>
            </a:r>
            <a:r>
              <a:rPr lang="zh-CN" altLang="en-US" sz="3200" dirty="0"/>
              <a:t>组网配置</a:t>
            </a:r>
            <a:endParaRPr lang="en-US" sz="3200" dirty="0"/>
          </a:p>
        </p:txBody>
      </p:sp>
      <p:sp>
        <p:nvSpPr>
          <p:cNvPr id="3" name="Content Placeholder 2"/>
          <p:cNvSpPr>
            <a:spLocks noGrp="1"/>
          </p:cNvSpPr>
          <p:nvPr>
            <p:ph idx="1"/>
          </p:nvPr>
        </p:nvSpPr>
        <p:spPr>
          <a:xfrm>
            <a:off x="838200" y="776178"/>
            <a:ext cx="6633117" cy="2652822"/>
          </a:xfrm>
        </p:spPr>
        <p:txBody>
          <a:bodyPr>
            <a:normAutofit fontScale="92500"/>
          </a:bodyPr>
          <a:lstStyle/>
          <a:p>
            <a:pPr marL="0" indent="0">
              <a:buNone/>
            </a:pPr>
            <a:r>
              <a:rPr lang="en-US" dirty="0" err="1"/>
              <a:t>Ceph</a:t>
            </a:r>
            <a:r>
              <a:rPr lang="en-US" dirty="0"/>
              <a:t> </a:t>
            </a:r>
            <a:r>
              <a:rPr lang="zh-CN" altLang="en-US" dirty="0"/>
              <a:t>使用以太网连接内部各存储节点以及连接 </a:t>
            </a:r>
            <a:r>
              <a:rPr lang="en-US" dirty="0"/>
              <a:t>client </a:t>
            </a:r>
            <a:r>
              <a:rPr lang="zh-CN" altLang="en-US" dirty="0"/>
              <a:t>和集群。</a:t>
            </a:r>
            <a:r>
              <a:rPr lang="en-US" dirty="0" err="1"/>
              <a:t>Ceph</a:t>
            </a:r>
            <a:r>
              <a:rPr lang="en-US" dirty="0"/>
              <a:t> </a:t>
            </a:r>
            <a:r>
              <a:rPr lang="zh-CN" altLang="en-US" dirty="0"/>
              <a:t>推荐使用两个网络：</a:t>
            </a:r>
          </a:p>
          <a:p>
            <a:pPr lvl="1"/>
            <a:r>
              <a:rPr lang="zh-CN" altLang="en-US" dirty="0"/>
              <a:t>前端（北向）网络（ </a:t>
            </a:r>
            <a:r>
              <a:rPr lang="en-US" dirty="0"/>
              <a:t>a public (front-side) network）</a:t>
            </a:r>
            <a:r>
              <a:rPr lang="zh-CN" altLang="en-US" dirty="0"/>
              <a:t>连接客户端和集群</a:t>
            </a:r>
          </a:p>
          <a:p>
            <a:pPr lvl="1"/>
            <a:r>
              <a:rPr lang="zh-CN" altLang="en-US" dirty="0"/>
              <a:t>后端</a:t>
            </a:r>
            <a:r>
              <a:rPr lang="en-US" altLang="zh-CN" dirty="0"/>
              <a:t>/</a:t>
            </a:r>
            <a:r>
              <a:rPr lang="zh-CN" altLang="en-US" dirty="0"/>
              <a:t>东西向网络 （</a:t>
            </a:r>
            <a:r>
              <a:rPr lang="en-US" dirty="0"/>
              <a:t>a cluster (back-side) network）</a:t>
            </a:r>
            <a:r>
              <a:rPr lang="zh-CN" altLang="en-US" dirty="0"/>
              <a:t>来连接 </a:t>
            </a:r>
            <a:r>
              <a:rPr lang="en-US" dirty="0" err="1"/>
              <a:t>Ceph</a:t>
            </a:r>
            <a:r>
              <a:rPr lang="en-US" dirty="0"/>
              <a:t> </a:t>
            </a:r>
            <a:r>
              <a:rPr lang="zh-CN" altLang="en-US" dirty="0"/>
              <a:t>各存储节点</a:t>
            </a:r>
            <a:endParaRPr lang="en-US" dirty="0"/>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3925229"/>
            <a:ext cx="6016427" cy="259955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D502BF76-CB46-44F4-AD17-313B3D2268A0}"/>
              </a:ext>
            </a:extLst>
          </p:cNvPr>
          <p:cNvPicPr>
            <a:picLocks noChangeAspect="1"/>
          </p:cNvPicPr>
          <p:nvPr/>
        </p:nvPicPr>
        <p:blipFill>
          <a:blip r:embed="rId4"/>
          <a:stretch>
            <a:fillRect/>
          </a:stretch>
        </p:blipFill>
        <p:spPr>
          <a:xfrm>
            <a:off x="7549375" y="850823"/>
            <a:ext cx="4527396" cy="5673964"/>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5D438-A4E1-433F-811F-8D9322E809C3}"/>
              </a:ext>
            </a:extLst>
          </p:cNvPr>
          <p:cNvSpPr>
            <a:spLocks noGrp="1"/>
          </p:cNvSpPr>
          <p:nvPr>
            <p:ph type="title"/>
          </p:nvPr>
        </p:nvSpPr>
        <p:spPr>
          <a:xfrm>
            <a:off x="838200" y="365126"/>
            <a:ext cx="10515600" cy="315912"/>
          </a:xfrm>
        </p:spPr>
        <p:txBody>
          <a:bodyPr>
            <a:normAutofit fontScale="90000"/>
          </a:bodyPr>
          <a:lstStyle/>
          <a:p>
            <a:r>
              <a:rPr lang="en-US" altLang="zh-CN" dirty="0"/>
              <a:t>Intel</a:t>
            </a:r>
            <a:r>
              <a:rPr lang="zh-CN" altLang="en-US" dirty="0"/>
              <a:t>对</a:t>
            </a:r>
            <a:r>
              <a:rPr lang="en-US" altLang="zh-CN" dirty="0" err="1"/>
              <a:t>Ceph</a:t>
            </a:r>
            <a:r>
              <a:rPr lang="zh-CN" altLang="en-US" dirty="0"/>
              <a:t>生态存储部分的贡献</a:t>
            </a:r>
            <a:endParaRPr lang="en-US" dirty="0"/>
          </a:p>
        </p:txBody>
      </p:sp>
      <p:pic>
        <p:nvPicPr>
          <p:cNvPr id="5" name="Picture 4">
            <a:extLst>
              <a:ext uri="{FF2B5EF4-FFF2-40B4-BE49-F238E27FC236}">
                <a16:creationId xmlns:a16="http://schemas.microsoft.com/office/drawing/2014/main" id="{1D0B426F-524A-45BA-B1B6-628C74BB1818}"/>
              </a:ext>
            </a:extLst>
          </p:cNvPr>
          <p:cNvPicPr>
            <a:picLocks noChangeAspect="1"/>
          </p:cNvPicPr>
          <p:nvPr/>
        </p:nvPicPr>
        <p:blipFill>
          <a:blip r:embed="rId3"/>
          <a:stretch>
            <a:fillRect/>
          </a:stretch>
        </p:blipFill>
        <p:spPr>
          <a:xfrm>
            <a:off x="838200" y="1166812"/>
            <a:ext cx="10844212" cy="5097354"/>
          </a:xfrm>
          <a:prstGeom prst="rect">
            <a:avLst/>
          </a:prstGeom>
        </p:spPr>
      </p:pic>
    </p:spTree>
    <p:extLst>
      <p:ext uri="{BB962C8B-B14F-4D97-AF65-F5344CB8AC3E}">
        <p14:creationId xmlns:p14="http://schemas.microsoft.com/office/powerpoint/2010/main" val="25978368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5D438-A4E1-433F-811F-8D9322E809C3}"/>
              </a:ext>
            </a:extLst>
          </p:cNvPr>
          <p:cNvSpPr>
            <a:spLocks noGrp="1"/>
          </p:cNvSpPr>
          <p:nvPr>
            <p:ph type="title"/>
          </p:nvPr>
        </p:nvSpPr>
        <p:spPr>
          <a:xfrm>
            <a:off x="838200" y="365126"/>
            <a:ext cx="10515600" cy="315912"/>
          </a:xfrm>
        </p:spPr>
        <p:txBody>
          <a:bodyPr>
            <a:normAutofit fontScale="90000"/>
          </a:bodyPr>
          <a:lstStyle/>
          <a:p>
            <a:r>
              <a:rPr lang="en-US" altLang="zh-CN" dirty="0"/>
              <a:t>Intel</a:t>
            </a:r>
            <a:r>
              <a:rPr lang="zh-CN" altLang="en-US" dirty="0"/>
              <a:t>对</a:t>
            </a:r>
            <a:r>
              <a:rPr lang="en-US" altLang="zh-CN" dirty="0" err="1"/>
              <a:t>Ceph</a:t>
            </a:r>
            <a:r>
              <a:rPr lang="zh-CN" altLang="en-US" dirty="0"/>
              <a:t>生态网络部分的贡献</a:t>
            </a:r>
            <a:endParaRPr lang="en-US" dirty="0"/>
          </a:p>
        </p:txBody>
      </p:sp>
      <p:pic>
        <p:nvPicPr>
          <p:cNvPr id="7" name="Picture 6">
            <a:extLst>
              <a:ext uri="{FF2B5EF4-FFF2-40B4-BE49-F238E27FC236}">
                <a16:creationId xmlns:a16="http://schemas.microsoft.com/office/drawing/2014/main" id="{989EAFCE-513F-479F-8A90-F12486F28EB3}"/>
              </a:ext>
            </a:extLst>
          </p:cNvPr>
          <p:cNvPicPr>
            <a:picLocks noChangeAspect="1"/>
          </p:cNvPicPr>
          <p:nvPr/>
        </p:nvPicPr>
        <p:blipFill>
          <a:blip r:embed="rId2"/>
          <a:stretch>
            <a:fillRect/>
          </a:stretch>
        </p:blipFill>
        <p:spPr>
          <a:xfrm>
            <a:off x="838200" y="1219200"/>
            <a:ext cx="10739437" cy="5273674"/>
          </a:xfrm>
          <a:prstGeom prst="rect">
            <a:avLst/>
          </a:prstGeom>
        </p:spPr>
      </p:pic>
    </p:spTree>
    <p:extLst>
      <p:ext uri="{BB962C8B-B14F-4D97-AF65-F5344CB8AC3E}">
        <p14:creationId xmlns:p14="http://schemas.microsoft.com/office/powerpoint/2010/main" val="27618657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638511-D22D-438A-9FF0-2CAB86775D90}"/>
              </a:ext>
            </a:extLst>
          </p:cNvPr>
          <p:cNvSpPr>
            <a:spLocks noGrp="1"/>
          </p:cNvSpPr>
          <p:nvPr>
            <p:ph type="title"/>
          </p:nvPr>
        </p:nvSpPr>
        <p:spPr>
          <a:xfrm>
            <a:off x="838200" y="365125"/>
            <a:ext cx="10515600" cy="332854"/>
          </a:xfrm>
        </p:spPr>
        <p:txBody>
          <a:bodyPr>
            <a:noAutofit/>
          </a:bodyPr>
          <a:lstStyle/>
          <a:p>
            <a:r>
              <a:rPr lang="en-US" sz="3200" dirty="0"/>
              <a:t>Profiling w/ </a:t>
            </a:r>
            <a:r>
              <a:rPr lang="en-US" sz="3200" dirty="0" err="1"/>
              <a:t>LTTng</a:t>
            </a:r>
            <a:endParaRPr lang="en-US" sz="3200" dirty="0"/>
          </a:p>
        </p:txBody>
      </p:sp>
      <p:pic>
        <p:nvPicPr>
          <p:cNvPr id="7" name="Picture 6" descr="Graphical user interface, chart, application, pie chart&#10;&#10;Description automatically generated">
            <a:extLst>
              <a:ext uri="{FF2B5EF4-FFF2-40B4-BE49-F238E27FC236}">
                <a16:creationId xmlns:a16="http://schemas.microsoft.com/office/drawing/2014/main" id="{36D0B5E9-1417-4F54-B62D-FE64554C59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8011" y="1025912"/>
            <a:ext cx="11313862" cy="5698273"/>
          </a:xfrm>
          <a:prstGeom prst="rect">
            <a:avLst/>
          </a:prstGeom>
        </p:spPr>
      </p:pic>
    </p:spTree>
    <p:extLst>
      <p:ext uri="{BB962C8B-B14F-4D97-AF65-F5344CB8AC3E}">
        <p14:creationId xmlns:p14="http://schemas.microsoft.com/office/powerpoint/2010/main" val="17603172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949EB-4800-48D1-805B-67CAC2123BBF}"/>
              </a:ext>
            </a:extLst>
          </p:cNvPr>
          <p:cNvSpPr>
            <a:spLocks noGrp="1"/>
          </p:cNvSpPr>
          <p:nvPr>
            <p:ph type="title"/>
          </p:nvPr>
        </p:nvSpPr>
        <p:spPr>
          <a:xfrm>
            <a:off x="838199" y="291090"/>
            <a:ext cx="10515599" cy="665351"/>
          </a:xfrm>
        </p:spPr>
        <p:txBody>
          <a:bodyPr vert="horz" lIns="91440" tIns="45720" rIns="91440" bIns="45720" rtlCol="0" anchor="b">
            <a:normAutofit fontScale="90000"/>
          </a:bodyPr>
          <a:lstStyle/>
          <a:p>
            <a:r>
              <a:rPr lang="en-US" sz="5400" kern="1200" dirty="0">
                <a:solidFill>
                  <a:schemeClr val="tx1"/>
                </a:solidFill>
                <a:latin typeface="+mj-lt"/>
                <a:ea typeface="+mj-ea"/>
                <a:cs typeface="+mj-cs"/>
              </a:rPr>
              <a:t>Intel</a:t>
            </a:r>
            <a:r>
              <a:rPr lang="zh-CN" altLang="en-US" sz="5400" kern="1200" dirty="0">
                <a:solidFill>
                  <a:schemeClr val="tx1"/>
                </a:solidFill>
                <a:latin typeface="+mj-lt"/>
                <a:ea typeface="+mj-ea"/>
                <a:cs typeface="+mj-cs"/>
              </a:rPr>
              <a:t>优化在</a:t>
            </a:r>
            <a:r>
              <a:rPr lang="en-US" altLang="zh-CN" sz="5400" kern="1200" dirty="0" err="1">
                <a:solidFill>
                  <a:schemeClr val="tx1"/>
                </a:solidFill>
                <a:latin typeface="+mj-lt"/>
                <a:ea typeface="+mj-ea"/>
                <a:cs typeface="+mj-cs"/>
              </a:rPr>
              <a:t>Ceph</a:t>
            </a:r>
            <a:r>
              <a:rPr lang="zh-CN" altLang="en-US" sz="5400" kern="1200" dirty="0">
                <a:solidFill>
                  <a:schemeClr val="tx1"/>
                </a:solidFill>
                <a:latin typeface="+mj-lt"/>
                <a:ea typeface="+mj-ea"/>
                <a:cs typeface="+mj-cs"/>
              </a:rPr>
              <a:t>模块应用</a:t>
            </a:r>
            <a:endParaRPr lang="en-US" sz="5400" kern="1200" dirty="0">
              <a:solidFill>
                <a:schemeClr val="tx1"/>
              </a:solidFill>
              <a:latin typeface="+mj-lt"/>
              <a:ea typeface="+mj-ea"/>
              <a:cs typeface="+mj-cs"/>
            </a:endParaRPr>
          </a:p>
        </p:txBody>
      </p:sp>
      <p:pic>
        <p:nvPicPr>
          <p:cNvPr id="7" name="Picture 6">
            <a:extLst>
              <a:ext uri="{FF2B5EF4-FFF2-40B4-BE49-F238E27FC236}">
                <a16:creationId xmlns:a16="http://schemas.microsoft.com/office/drawing/2014/main" id="{E8697AD0-3013-4B03-AAE7-CBCB0AF234CA}"/>
              </a:ext>
            </a:extLst>
          </p:cNvPr>
          <p:cNvPicPr>
            <a:picLocks noChangeAspect="1"/>
          </p:cNvPicPr>
          <p:nvPr/>
        </p:nvPicPr>
        <p:blipFill>
          <a:blip r:embed="rId3"/>
          <a:stretch>
            <a:fillRect/>
          </a:stretch>
        </p:blipFill>
        <p:spPr>
          <a:xfrm>
            <a:off x="838199" y="1471448"/>
            <a:ext cx="9129713" cy="4813738"/>
          </a:xfrm>
          <a:prstGeom prst="rect">
            <a:avLst/>
          </a:prstGeom>
        </p:spPr>
      </p:pic>
    </p:spTree>
    <p:extLst>
      <p:ext uri="{BB962C8B-B14F-4D97-AF65-F5344CB8AC3E}">
        <p14:creationId xmlns:p14="http://schemas.microsoft.com/office/powerpoint/2010/main" val="29012418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95001"/>
            <a:ext cx="10515600" cy="315912"/>
          </a:xfrm>
        </p:spPr>
        <p:txBody>
          <a:bodyPr>
            <a:noAutofit/>
          </a:bodyPr>
          <a:lstStyle/>
          <a:p>
            <a:r>
              <a:rPr lang="en-US" sz="2800" dirty="0" err="1"/>
              <a:t>C</a:t>
            </a:r>
            <a:r>
              <a:rPr lang="en-US" altLang="zh-CN" sz="2800" dirty="0" err="1"/>
              <a:t>eph</a:t>
            </a:r>
            <a:r>
              <a:rPr lang="en-US" altLang="zh-CN" sz="2800" dirty="0"/>
              <a:t> Cluster</a:t>
            </a:r>
            <a:r>
              <a:rPr lang="zh-CN" altLang="en-US" sz="2800" dirty="0"/>
              <a:t>与</a:t>
            </a:r>
            <a:r>
              <a:rPr lang="en-US" altLang="zh-CN" sz="2800" dirty="0"/>
              <a:t>Kubernetes</a:t>
            </a:r>
            <a:r>
              <a:rPr lang="zh-CN" altLang="en-US" sz="2800" dirty="0"/>
              <a:t>持久层互动过程</a:t>
            </a:r>
            <a:endParaRPr lang="en-US" sz="2800" dirty="0"/>
          </a:p>
        </p:txBody>
      </p:sp>
      <p:sp>
        <p:nvSpPr>
          <p:cNvPr id="3" name="Content Placeholder 2"/>
          <p:cNvSpPr>
            <a:spLocks noGrp="1"/>
          </p:cNvSpPr>
          <p:nvPr>
            <p:ph idx="1"/>
          </p:nvPr>
        </p:nvSpPr>
        <p:spPr>
          <a:xfrm>
            <a:off x="838200" y="744278"/>
            <a:ext cx="4850219" cy="6028661"/>
          </a:xfrm>
        </p:spPr>
        <p:txBody>
          <a:bodyPr>
            <a:normAutofit fontScale="92500" lnSpcReduction="10000"/>
          </a:bodyPr>
          <a:lstStyle/>
          <a:p>
            <a:pPr marL="0" indent="0">
              <a:buNone/>
            </a:pPr>
            <a:r>
              <a:rPr lang="zh-CN" altLang="en-US" dirty="0"/>
              <a:t>整个存储的架构可以用下图来说明：</a:t>
            </a:r>
            <a:endParaRPr lang="en-US" altLang="zh-CN" dirty="0"/>
          </a:p>
          <a:p>
            <a:r>
              <a:rPr lang="en-US" dirty="0"/>
              <a:t>PV Controller：</a:t>
            </a:r>
            <a:r>
              <a:rPr lang="zh-CN" altLang="en-US" dirty="0"/>
              <a:t>负责 </a:t>
            </a:r>
            <a:r>
              <a:rPr lang="en-US" dirty="0"/>
              <a:t>PV/PVC </a:t>
            </a:r>
            <a:r>
              <a:rPr lang="zh-CN" altLang="en-US" dirty="0"/>
              <a:t>的绑定，并根据需求进行数据卷的 </a:t>
            </a:r>
            <a:r>
              <a:rPr lang="en-US" dirty="0"/>
              <a:t>Provision/Delete </a:t>
            </a:r>
            <a:r>
              <a:rPr lang="zh-CN" altLang="en-US" dirty="0"/>
              <a:t>操作</a:t>
            </a:r>
          </a:p>
          <a:p>
            <a:r>
              <a:rPr lang="en-US" dirty="0"/>
              <a:t>AD Controller：</a:t>
            </a:r>
            <a:r>
              <a:rPr lang="zh-CN" altLang="en-US" dirty="0"/>
              <a:t>负责存储设备的 </a:t>
            </a:r>
            <a:r>
              <a:rPr lang="en-US" dirty="0"/>
              <a:t>Attach/Detach </a:t>
            </a:r>
            <a:r>
              <a:rPr lang="zh-CN" altLang="en-US" dirty="0"/>
              <a:t>操作，将设备挂载到目标节点</a:t>
            </a:r>
          </a:p>
          <a:p>
            <a:r>
              <a:rPr lang="en-US" dirty="0"/>
              <a:t>Volume Manager：</a:t>
            </a:r>
            <a:r>
              <a:rPr lang="zh-CN" altLang="en-US" dirty="0"/>
              <a:t>管理卷的 </a:t>
            </a:r>
            <a:r>
              <a:rPr lang="en-US" dirty="0"/>
              <a:t>Mount/Unmount </a:t>
            </a:r>
            <a:r>
              <a:rPr lang="zh-CN" altLang="en-US" dirty="0"/>
              <a:t>操作、卷设备的格式化等操作</a:t>
            </a:r>
          </a:p>
          <a:p>
            <a:r>
              <a:rPr lang="en-US" dirty="0"/>
              <a:t>Volume Plugin：</a:t>
            </a:r>
            <a:r>
              <a:rPr lang="zh-CN" altLang="en-US" dirty="0"/>
              <a:t>扩展各种存储类型的卷管理能力，实现第三方存储的各种操作能力和 </a:t>
            </a:r>
            <a:r>
              <a:rPr lang="en-US" dirty="0"/>
              <a:t>Kubernetes </a:t>
            </a:r>
            <a:r>
              <a:rPr lang="zh-CN" altLang="en-US" dirty="0"/>
              <a:t>存储系统结合</a:t>
            </a:r>
            <a:endParaRPr lang="en-US" dirty="0"/>
          </a:p>
        </p:txBody>
      </p:sp>
      <p:pic>
        <p:nvPicPr>
          <p:cNvPr id="2050" name="Picture 2" descr="存储架构"/>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88420" y="744279"/>
            <a:ext cx="6408330" cy="379582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46939"/>
          </a:xfrm>
        </p:spPr>
        <p:txBody>
          <a:bodyPr>
            <a:noAutofit/>
          </a:bodyPr>
          <a:lstStyle/>
          <a:p>
            <a:r>
              <a:rPr lang="en-US" sz="3200" dirty="0" err="1"/>
              <a:t>Ceph</a:t>
            </a:r>
            <a:r>
              <a:rPr lang="zh-CN" altLang="en-US" sz="3200" dirty="0"/>
              <a:t>安全体系概览</a:t>
            </a:r>
            <a:endParaRPr lang="en-US" sz="3200" dirty="0"/>
          </a:p>
        </p:txBody>
      </p:sp>
      <p:sp>
        <p:nvSpPr>
          <p:cNvPr id="3" name="Content Placeholder 2"/>
          <p:cNvSpPr>
            <a:spLocks noGrp="1"/>
          </p:cNvSpPr>
          <p:nvPr>
            <p:ph idx="1"/>
          </p:nvPr>
        </p:nvSpPr>
        <p:spPr>
          <a:xfrm>
            <a:off x="838200" y="896112"/>
            <a:ext cx="7153656" cy="5852160"/>
          </a:xfrm>
        </p:spPr>
        <p:txBody>
          <a:bodyPr>
            <a:normAutofit fontScale="55000" lnSpcReduction="20000"/>
          </a:bodyPr>
          <a:lstStyle/>
          <a:p>
            <a:pPr marL="0" indent="0">
              <a:lnSpc>
                <a:spcPts val="1800"/>
              </a:lnSpc>
              <a:buNone/>
            </a:pPr>
            <a:r>
              <a:rPr lang="zh-CN" altLang="en-US" dirty="0"/>
              <a:t>默认情况下整个</a:t>
            </a:r>
            <a:r>
              <a:rPr lang="en-US" altLang="zh-CN" dirty="0" err="1"/>
              <a:t>ceph</a:t>
            </a:r>
            <a:r>
              <a:rPr lang="zh-CN" altLang="en-US" dirty="0"/>
              <a:t>内部服务组件之间都是启用了</a:t>
            </a:r>
            <a:r>
              <a:rPr lang="en-US" altLang="zh-CN" dirty="0" err="1"/>
              <a:t>cephx</a:t>
            </a:r>
            <a:r>
              <a:rPr lang="zh-CN" altLang="en-US" dirty="0"/>
              <a:t>认证的，每个服务实例都会有一个</a:t>
            </a:r>
            <a:r>
              <a:rPr lang="en-US" altLang="zh-CN" dirty="0"/>
              <a:t>keyring</a:t>
            </a:r>
            <a:r>
              <a:rPr lang="zh-CN" altLang="en-US" dirty="0"/>
              <a:t>，各个服务之间进行通信会使用</a:t>
            </a:r>
            <a:r>
              <a:rPr lang="en-US" altLang="zh-CN" dirty="0"/>
              <a:t>keyring</a:t>
            </a:r>
            <a:r>
              <a:rPr lang="zh-CN" altLang="en-US" dirty="0"/>
              <a:t>进行消息内容签名，</a:t>
            </a:r>
            <a:endParaRPr lang="en-US" altLang="zh-CN" dirty="0"/>
          </a:p>
          <a:p>
            <a:pPr>
              <a:lnSpc>
                <a:spcPts val="1800"/>
              </a:lnSpc>
            </a:pPr>
            <a:r>
              <a:rPr lang="en-US" dirty="0"/>
              <a:t>"</a:t>
            </a:r>
            <a:r>
              <a:rPr lang="en-US" dirty="0" err="1"/>
              <a:t>auth_client_required</a:t>
            </a:r>
            <a:r>
              <a:rPr lang="en-US" dirty="0"/>
              <a:t>": "</a:t>
            </a:r>
            <a:r>
              <a:rPr lang="en-US" dirty="0" err="1"/>
              <a:t>cephx</a:t>
            </a:r>
            <a:r>
              <a:rPr lang="en-US" dirty="0"/>
              <a:t>",</a:t>
            </a:r>
          </a:p>
          <a:p>
            <a:pPr>
              <a:lnSpc>
                <a:spcPts val="1800"/>
              </a:lnSpc>
            </a:pPr>
            <a:r>
              <a:rPr lang="en-US" dirty="0"/>
              <a:t>"</a:t>
            </a:r>
            <a:r>
              <a:rPr lang="en-US" dirty="0" err="1"/>
              <a:t>auth_cluster_required</a:t>
            </a:r>
            <a:r>
              <a:rPr lang="en-US" dirty="0"/>
              <a:t>": "</a:t>
            </a:r>
            <a:r>
              <a:rPr lang="en-US" dirty="0" err="1"/>
              <a:t>cephx</a:t>
            </a:r>
            <a:r>
              <a:rPr lang="en-US" dirty="0"/>
              <a:t>",</a:t>
            </a:r>
          </a:p>
          <a:p>
            <a:pPr>
              <a:lnSpc>
                <a:spcPts val="1800"/>
              </a:lnSpc>
            </a:pPr>
            <a:r>
              <a:rPr lang="en-US" dirty="0"/>
              <a:t>"</a:t>
            </a:r>
            <a:r>
              <a:rPr lang="en-US" dirty="0" err="1"/>
              <a:t>auth_service_required</a:t>
            </a:r>
            <a:r>
              <a:rPr lang="en-US" dirty="0"/>
              <a:t>": "</a:t>
            </a:r>
            <a:r>
              <a:rPr lang="en-US" dirty="0" err="1"/>
              <a:t>cephx</a:t>
            </a:r>
            <a:r>
              <a:rPr lang="en-US" dirty="0"/>
              <a:t>",</a:t>
            </a:r>
          </a:p>
          <a:p>
            <a:pPr marL="0" indent="0">
              <a:lnSpc>
                <a:spcPts val="1800"/>
              </a:lnSpc>
              <a:buNone/>
            </a:pPr>
            <a:r>
              <a:rPr lang="en-US" altLang="zh-CN" dirty="0"/>
              <a:t>OSD</a:t>
            </a:r>
            <a:r>
              <a:rPr lang="zh-CN" altLang="en-US" dirty="0"/>
              <a:t>数据存储加密</a:t>
            </a:r>
            <a:endParaRPr lang="en-US" altLang="zh-CN" dirty="0"/>
          </a:p>
          <a:p>
            <a:pPr>
              <a:lnSpc>
                <a:spcPts val="1800"/>
              </a:lnSpc>
            </a:pPr>
            <a:r>
              <a:rPr lang="en-US" altLang="zh-CN" dirty="0"/>
              <a:t>LUKS </a:t>
            </a:r>
            <a:r>
              <a:rPr lang="zh-CN" altLang="en-US" dirty="0"/>
              <a:t>（</a:t>
            </a:r>
            <a:r>
              <a:rPr lang="en-US" altLang="zh-CN" dirty="0"/>
              <a:t>Linux Unified Key Setup</a:t>
            </a:r>
            <a:r>
              <a:rPr lang="zh-CN" altLang="en-US" dirty="0"/>
              <a:t>）是 </a:t>
            </a:r>
            <a:r>
              <a:rPr lang="en-US" altLang="zh-CN" dirty="0"/>
              <a:t>Linux </a:t>
            </a:r>
            <a:r>
              <a:rPr lang="zh-CN" altLang="en-US" dirty="0"/>
              <a:t>硬盘加密的标准。 通过提供标准的磁盘格式，它不仅可以促进发行版之间的兼容性，还可以提供对多个用户密码的安全管理。 与现有解决方案相比，</a:t>
            </a:r>
            <a:r>
              <a:rPr lang="en-US" altLang="zh-CN" dirty="0"/>
              <a:t>LUKS </a:t>
            </a:r>
            <a:r>
              <a:rPr lang="zh-CN" altLang="en-US" dirty="0"/>
              <a:t>将所有必要的设置信息存储在分区信息首部中，使用户能够无缝传输或迁移其数据。</a:t>
            </a:r>
            <a:endParaRPr lang="en-US" altLang="zh-CN" dirty="0"/>
          </a:p>
          <a:p>
            <a:pPr>
              <a:lnSpc>
                <a:spcPts val="1800"/>
              </a:lnSpc>
            </a:pPr>
            <a:r>
              <a:rPr lang="en-US" dirty="0"/>
              <a:t>OSD</a:t>
            </a:r>
            <a:r>
              <a:rPr lang="zh-CN" altLang="en-US" dirty="0"/>
              <a:t>在</a:t>
            </a:r>
            <a:r>
              <a:rPr lang="en-US" dirty="0" err="1"/>
              <a:t>filestore</a:t>
            </a:r>
            <a:r>
              <a:rPr lang="zh-CN" altLang="en-US" dirty="0"/>
              <a:t>时代就已经通过</a:t>
            </a:r>
            <a:r>
              <a:rPr lang="en-US" dirty="0"/>
              <a:t>LUKS</a:t>
            </a:r>
            <a:r>
              <a:rPr lang="zh-CN" altLang="en-US" dirty="0"/>
              <a:t>支持磁盘级别的加密，之后</a:t>
            </a:r>
            <a:r>
              <a:rPr lang="en-US" dirty="0" err="1"/>
              <a:t>Bluestore</a:t>
            </a:r>
            <a:r>
              <a:rPr lang="zh-CN" altLang="en-US" dirty="0"/>
              <a:t>使用的</a:t>
            </a:r>
            <a:r>
              <a:rPr lang="en-US" dirty="0"/>
              <a:t>LVM</a:t>
            </a:r>
            <a:r>
              <a:rPr lang="zh-CN" altLang="en-US" dirty="0"/>
              <a:t>仍然沿用</a:t>
            </a:r>
            <a:r>
              <a:rPr lang="en-US" dirty="0"/>
              <a:t>LUKS</a:t>
            </a:r>
            <a:r>
              <a:rPr lang="zh-CN" altLang="en-US" dirty="0"/>
              <a:t>方案，但是有几个需要注意的细节</a:t>
            </a:r>
          </a:p>
          <a:p>
            <a:pPr lvl="1">
              <a:lnSpc>
                <a:spcPts val="1800"/>
              </a:lnSpc>
            </a:pPr>
            <a:r>
              <a:rPr lang="en-US" dirty="0"/>
              <a:t>only LUKS (version 1) is used</a:t>
            </a:r>
          </a:p>
          <a:p>
            <a:pPr lvl="1">
              <a:lnSpc>
                <a:spcPts val="1800"/>
              </a:lnSpc>
            </a:pPr>
            <a:r>
              <a:rPr lang="en-US" dirty="0"/>
              <a:t>Logical Volumes are encrypted, while their underlying PVs (physical volumes) aren’t</a:t>
            </a:r>
          </a:p>
          <a:p>
            <a:pPr lvl="1">
              <a:lnSpc>
                <a:spcPts val="1800"/>
              </a:lnSpc>
            </a:pPr>
            <a:r>
              <a:rPr lang="en-US" dirty="0"/>
              <a:t>Non-LVM devices like partitions are also encrypted with the same OSD key</a:t>
            </a:r>
          </a:p>
          <a:p>
            <a:pPr lvl="1">
              <a:lnSpc>
                <a:spcPts val="1800"/>
              </a:lnSpc>
            </a:pPr>
            <a:r>
              <a:rPr lang="en-US" dirty="0" err="1"/>
              <a:t>ceph</a:t>
            </a:r>
            <a:r>
              <a:rPr lang="en-US" dirty="0"/>
              <a:t>-volume </a:t>
            </a:r>
            <a:r>
              <a:rPr lang="en-US" dirty="0" err="1"/>
              <a:t>lvm</a:t>
            </a:r>
            <a:r>
              <a:rPr lang="en-US" dirty="0"/>
              <a:t> create --</a:t>
            </a:r>
            <a:r>
              <a:rPr lang="en-US" dirty="0" err="1"/>
              <a:t>dmcrypt</a:t>
            </a:r>
            <a:endParaRPr lang="en-US" dirty="0"/>
          </a:p>
        </p:txBody>
      </p:sp>
      <p:pic>
        <p:nvPicPr>
          <p:cNvPr id="5" name="Picture 4"/>
          <p:cNvPicPr>
            <a:picLocks noChangeAspect="1"/>
          </p:cNvPicPr>
          <p:nvPr/>
        </p:nvPicPr>
        <p:blipFill>
          <a:blip r:embed="rId3"/>
          <a:stretch>
            <a:fillRect/>
          </a:stretch>
        </p:blipFill>
        <p:spPr>
          <a:xfrm>
            <a:off x="8311896" y="896112"/>
            <a:ext cx="3648456" cy="2614041"/>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B85BD8-C825-4AD6-A445-F301F05A38AB}"/>
              </a:ext>
            </a:extLst>
          </p:cNvPr>
          <p:cNvSpPr>
            <a:spLocks noGrp="1"/>
          </p:cNvSpPr>
          <p:nvPr>
            <p:ph type="title"/>
          </p:nvPr>
        </p:nvSpPr>
        <p:spPr>
          <a:xfrm>
            <a:off x="592916" y="192121"/>
            <a:ext cx="10972801" cy="673641"/>
          </a:xfrm>
        </p:spPr>
        <p:txBody>
          <a:bodyPr/>
          <a:lstStyle/>
          <a:p>
            <a:r>
              <a:rPr lang="en-US" dirty="0"/>
              <a:t>Prometheus Web Console</a:t>
            </a:r>
          </a:p>
        </p:txBody>
      </p:sp>
      <p:pic>
        <p:nvPicPr>
          <p:cNvPr id="5" name="Picture 4">
            <a:extLst>
              <a:ext uri="{FF2B5EF4-FFF2-40B4-BE49-F238E27FC236}">
                <a16:creationId xmlns:a16="http://schemas.microsoft.com/office/drawing/2014/main" id="{6C221349-B021-4553-AEA1-6E810EF8BE47}"/>
              </a:ext>
            </a:extLst>
          </p:cNvPr>
          <p:cNvPicPr>
            <a:picLocks noChangeAspect="1"/>
          </p:cNvPicPr>
          <p:nvPr/>
        </p:nvPicPr>
        <p:blipFill>
          <a:blip r:embed="rId2"/>
          <a:stretch>
            <a:fillRect/>
          </a:stretch>
        </p:blipFill>
        <p:spPr>
          <a:xfrm>
            <a:off x="592916" y="1196502"/>
            <a:ext cx="10972801" cy="5406238"/>
          </a:xfrm>
          <a:prstGeom prst="rect">
            <a:avLst/>
          </a:prstGeom>
        </p:spPr>
      </p:pic>
    </p:spTree>
    <p:extLst>
      <p:ext uri="{BB962C8B-B14F-4D97-AF65-F5344CB8AC3E}">
        <p14:creationId xmlns:p14="http://schemas.microsoft.com/office/powerpoint/2010/main" val="40095004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6"/>
          <p:cNvGraphicFramePr>
            <a:graphicFrameLocks noGrp="1"/>
          </p:cNvGraphicFramePr>
          <p:nvPr/>
        </p:nvGraphicFramePr>
        <p:xfrm>
          <a:off x="479502" y="101950"/>
          <a:ext cx="11418849" cy="6692837"/>
        </p:xfrm>
        <a:graphic>
          <a:graphicData uri="http://schemas.openxmlformats.org/drawingml/2006/table">
            <a:tbl>
              <a:tblPr firstRow="1" bandRow="1">
                <a:tableStyleId>{5C22544A-7EE6-4342-B048-85BDC9FD1C3A}</a:tableStyleId>
              </a:tblPr>
              <a:tblGrid>
                <a:gridCol w="3077514">
                  <a:extLst>
                    <a:ext uri="{9D8B030D-6E8A-4147-A177-3AD203B41FA5}">
                      <a16:colId xmlns:a16="http://schemas.microsoft.com/office/drawing/2014/main" val="20000"/>
                    </a:ext>
                  </a:extLst>
                </a:gridCol>
                <a:gridCol w="2718816">
                  <a:extLst>
                    <a:ext uri="{9D8B030D-6E8A-4147-A177-3AD203B41FA5}">
                      <a16:colId xmlns:a16="http://schemas.microsoft.com/office/drawing/2014/main" val="20001"/>
                    </a:ext>
                  </a:extLst>
                </a:gridCol>
                <a:gridCol w="2718816">
                  <a:extLst>
                    <a:ext uri="{9D8B030D-6E8A-4147-A177-3AD203B41FA5}">
                      <a16:colId xmlns:a16="http://schemas.microsoft.com/office/drawing/2014/main" val="20002"/>
                    </a:ext>
                  </a:extLst>
                </a:gridCol>
                <a:gridCol w="2903703">
                  <a:extLst>
                    <a:ext uri="{9D8B030D-6E8A-4147-A177-3AD203B41FA5}">
                      <a16:colId xmlns:a16="http://schemas.microsoft.com/office/drawing/2014/main" val="20003"/>
                    </a:ext>
                  </a:extLst>
                </a:gridCol>
              </a:tblGrid>
              <a:tr h="302270">
                <a:tc>
                  <a:txBody>
                    <a:bodyPr/>
                    <a:lstStyle/>
                    <a:p>
                      <a:r>
                        <a:rPr lang="en-US" sz="1050" dirty="0"/>
                        <a:t>Cloud Native Storage Volume Plugin</a:t>
                      </a:r>
                    </a:p>
                  </a:txBody>
                  <a:tcPr>
                    <a:lnB w="12700" cap="flat" cmpd="sng" algn="ctr">
                      <a:solidFill>
                        <a:schemeClr val="tx1"/>
                      </a:solidFill>
                      <a:prstDash val="solid"/>
                      <a:round/>
                      <a:headEnd type="none" w="med" len="med"/>
                      <a:tailEnd type="none" w="med" len="med"/>
                    </a:lnB>
                  </a:tcPr>
                </a:tc>
                <a:tc>
                  <a:txBody>
                    <a:bodyPr/>
                    <a:lstStyle/>
                    <a:p>
                      <a:r>
                        <a:rPr lang="en-US" sz="1050" dirty="0" err="1"/>
                        <a:t>ReadWriteOnce</a:t>
                      </a:r>
                      <a:endParaRPr lang="en-US" sz="1050" dirty="0"/>
                    </a:p>
                  </a:txBody>
                  <a:tcPr>
                    <a:lnB w="12700" cap="flat" cmpd="sng" algn="ctr">
                      <a:solidFill>
                        <a:schemeClr val="tx1"/>
                      </a:solidFill>
                      <a:prstDash val="solid"/>
                      <a:round/>
                      <a:headEnd type="none" w="med" len="med"/>
                      <a:tailEnd type="none" w="med" len="med"/>
                    </a:lnB>
                  </a:tcPr>
                </a:tc>
                <a:tc>
                  <a:txBody>
                    <a:bodyPr/>
                    <a:lstStyle/>
                    <a:p>
                      <a:r>
                        <a:rPr lang="en-US" sz="1050" dirty="0" err="1"/>
                        <a:t>ReadOnlyMany</a:t>
                      </a:r>
                      <a:endParaRPr lang="en-US" sz="1050" dirty="0"/>
                    </a:p>
                  </a:txBody>
                  <a:tcPr>
                    <a:lnB w="12700" cap="flat" cmpd="sng" algn="ctr">
                      <a:solidFill>
                        <a:schemeClr val="tx1"/>
                      </a:solidFill>
                      <a:prstDash val="solid"/>
                      <a:round/>
                      <a:headEnd type="none" w="med" len="med"/>
                      <a:tailEnd type="none" w="med" len="med"/>
                    </a:lnB>
                  </a:tcPr>
                </a:tc>
                <a:tc>
                  <a:txBody>
                    <a:bodyPr/>
                    <a:lstStyle/>
                    <a:p>
                      <a:r>
                        <a:rPr lang="en-US" sz="1050" dirty="0" err="1"/>
                        <a:t>ReadWriteMany</a:t>
                      </a:r>
                      <a:endParaRPr lang="en-US" sz="1050" dirty="0"/>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27459">
                <a:tc>
                  <a:txBody>
                    <a:bodyPr/>
                    <a:lstStyle/>
                    <a:p>
                      <a:pPr marL="0" algn="l" fontAlgn="t"/>
                      <a:r>
                        <a:rPr lang="en-US" sz="1200" b="0" dirty="0" err="1">
                          <a:solidFill>
                            <a:schemeClr val="tx1"/>
                          </a:solidFill>
                          <a:effectLst/>
                        </a:rPr>
                        <a:t>AWSElasticBlockStore</a:t>
                      </a:r>
                      <a:endParaRPr lang="en-US" sz="1200" b="0" dirty="0">
                        <a:solidFill>
                          <a:schemeClr val="tx1"/>
                        </a:solidFill>
                        <a:effectLst/>
                      </a:endParaRPr>
                    </a:p>
                  </a:txBody>
                  <a:tcPr marL="60960" marR="6096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fontAlgn="t"/>
                      <a:r>
                        <a:rPr lang="en-US" sz="1200" b="0">
                          <a:solidFill>
                            <a:srgbClr val="34495E"/>
                          </a:solidFill>
                          <a:effectLst/>
                        </a:rPr>
                        <a:t>✓</a:t>
                      </a:r>
                      <a:endParaRPr lang="en-US" sz="1200" b="0">
                        <a:solidFill>
                          <a:srgbClr val="4F4F4F"/>
                        </a:solidFill>
                        <a:effectLst/>
                      </a:endParaRPr>
                    </a:p>
                  </a:txBody>
                  <a:tcPr marL="60960" marR="6096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fontAlgn="t"/>
                      <a:r>
                        <a:rPr lang="en-US" sz="1200" b="0">
                          <a:solidFill>
                            <a:srgbClr val="34495E"/>
                          </a:solidFill>
                          <a:effectLst/>
                        </a:rPr>
                        <a:t>-</a:t>
                      </a:r>
                      <a:endParaRPr lang="en-US" sz="1200" b="0">
                        <a:solidFill>
                          <a:srgbClr val="4F4F4F"/>
                        </a:solidFill>
                        <a:effectLst/>
                      </a:endParaRPr>
                    </a:p>
                  </a:txBody>
                  <a:tcPr marL="60960" marR="6096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fontAlgn="t"/>
                      <a:r>
                        <a:rPr lang="en-US" sz="1200" b="0" dirty="0">
                          <a:solidFill>
                            <a:srgbClr val="34495E"/>
                          </a:solidFill>
                          <a:effectLst/>
                        </a:rPr>
                        <a:t>-</a:t>
                      </a:r>
                      <a:endParaRPr lang="en-US" sz="1200" b="0" dirty="0">
                        <a:solidFill>
                          <a:srgbClr val="4F4F4F"/>
                        </a:solidFill>
                        <a:effectLst/>
                      </a:endParaRPr>
                    </a:p>
                  </a:txBody>
                  <a:tcPr marL="60960" marR="6096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27459">
                <a:tc>
                  <a:txBody>
                    <a:bodyPr/>
                    <a:lstStyle/>
                    <a:p>
                      <a:pPr marL="0" algn="l" fontAlgn="t"/>
                      <a:r>
                        <a:rPr lang="en-US" sz="1200" b="0" dirty="0" err="1">
                          <a:solidFill>
                            <a:schemeClr val="tx1"/>
                          </a:solidFill>
                          <a:effectLst/>
                        </a:rPr>
                        <a:t>AzureFile</a:t>
                      </a:r>
                      <a:endParaRPr lang="en-US" sz="1200" b="0" dirty="0">
                        <a:solidFill>
                          <a:schemeClr val="tx1"/>
                        </a:solidFill>
                        <a:effectLst/>
                      </a:endParaRPr>
                    </a:p>
                  </a:txBody>
                  <a:tcPr marL="60960" marR="6096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fontAlgn="t"/>
                      <a:r>
                        <a:rPr lang="en-US" sz="1200" b="0">
                          <a:solidFill>
                            <a:srgbClr val="34495E"/>
                          </a:solidFill>
                          <a:effectLst/>
                        </a:rPr>
                        <a:t>✓</a:t>
                      </a:r>
                      <a:endParaRPr lang="en-US" sz="1200" b="0">
                        <a:solidFill>
                          <a:srgbClr val="4F4F4F"/>
                        </a:solidFill>
                        <a:effectLst/>
                      </a:endParaRPr>
                    </a:p>
                  </a:txBody>
                  <a:tcPr marL="60960" marR="6096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fontAlgn="t"/>
                      <a:r>
                        <a:rPr lang="en-US" sz="1200" b="0">
                          <a:solidFill>
                            <a:srgbClr val="34495E"/>
                          </a:solidFill>
                          <a:effectLst/>
                        </a:rPr>
                        <a:t>✓</a:t>
                      </a:r>
                      <a:endParaRPr lang="en-US" sz="1200" b="0">
                        <a:solidFill>
                          <a:srgbClr val="4F4F4F"/>
                        </a:solidFill>
                        <a:effectLst/>
                      </a:endParaRPr>
                    </a:p>
                  </a:txBody>
                  <a:tcPr marL="60960" marR="6096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fontAlgn="t"/>
                      <a:r>
                        <a:rPr lang="en-US" sz="1200" b="0">
                          <a:solidFill>
                            <a:srgbClr val="34495E"/>
                          </a:solidFill>
                          <a:effectLst/>
                        </a:rPr>
                        <a:t>-</a:t>
                      </a:r>
                      <a:endParaRPr lang="en-US" sz="1200" b="0">
                        <a:solidFill>
                          <a:srgbClr val="4F4F4F"/>
                        </a:solidFill>
                        <a:effectLst/>
                      </a:endParaRPr>
                    </a:p>
                  </a:txBody>
                  <a:tcPr marL="60960" marR="6096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27459">
                <a:tc>
                  <a:txBody>
                    <a:bodyPr/>
                    <a:lstStyle/>
                    <a:p>
                      <a:pPr marL="0" algn="l" fontAlgn="t"/>
                      <a:r>
                        <a:rPr lang="en-US" sz="1200" b="0" dirty="0" err="1">
                          <a:solidFill>
                            <a:schemeClr val="tx1"/>
                          </a:solidFill>
                          <a:effectLst/>
                        </a:rPr>
                        <a:t>AzureDisk</a:t>
                      </a:r>
                      <a:endParaRPr lang="en-US" sz="1200" b="0" dirty="0">
                        <a:solidFill>
                          <a:schemeClr val="tx1"/>
                        </a:solidFill>
                        <a:effectLst/>
                      </a:endParaRPr>
                    </a:p>
                  </a:txBody>
                  <a:tcPr marL="60960" marR="6096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fontAlgn="t"/>
                      <a:r>
                        <a:rPr lang="en-US" sz="1200" b="0">
                          <a:solidFill>
                            <a:srgbClr val="34495E"/>
                          </a:solidFill>
                          <a:effectLst/>
                        </a:rPr>
                        <a:t>✓</a:t>
                      </a:r>
                      <a:endParaRPr lang="en-US" sz="1200" b="0">
                        <a:solidFill>
                          <a:srgbClr val="4F4F4F"/>
                        </a:solidFill>
                        <a:effectLst/>
                      </a:endParaRPr>
                    </a:p>
                  </a:txBody>
                  <a:tcPr marL="60960" marR="6096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fontAlgn="t"/>
                      <a:r>
                        <a:rPr lang="en-US" sz="1200" b="0">
                          <a:solidFill>
                            <a:srgbClr val="34495E"/>
                          </a:solidFill>
                          <a:effectLst/>
                        </a:rPr>
                        <a:t>-</a:t>
                      </a:r>
                      <a:endParaRPr lang="en-US" sz="1200" b="0">
                        <a:solidFill>
                          <a:srgbClr val="4F4F4F"/>
                        </a:solidFill>
                        <a:effectLst/>
                      </a:endParaRPr>
                    </a:p>
                  </a:txBody>
                  <a:tcPr marL="60960" marR="6096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fontAlgn="t"/>
                      <a:r>
                        <a:rPr lang="en-US" sz="1200" b="0">
                          <a:solidFill>
                            <a:srgbClr val="34495E"/>
                          </a:solidFill>
                          <a:effectLst/>
                        </a:rPr>
                        <a:t>-</a:t>
                      </a:r>
                      <a:endParaRPr lang="en-US" sz="1200" b="0">
                        <a:solidFill>
                          <a:srgbClr val="4F4F4F"/>
                        </a:solidFill>
                        <a:effectLst/>
                      </a:endParaRPr>
                    </a:p>
                  </a:txBody>
                  <a:tcPr marL="60960" marR="6096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327459">
                <a:tc>
                  <a:txBody>
                    <a:bodyPr/>
                    <a:lstStyle/>
                    <a:p>
                      <a:pPr marL="0" algn="l" fontAlgn="t"/>
                      <a:r>
                        <a:rPr lang="en-US" sz="1200" b="1" dirty="0" err="1">
                          <a:solidFill>
                            <a:schemeClr val="tx1"/>
                          </a:solidFill>
                          <a:effectLst/>
                        </a:rPr>
                        <a:t>CephFS</a:t>
                      </a:r>
                      <a:endParaRPr lang="en-US" sz="1200" b="0" dirty="0">
                        <a:solidFill>
                          <a:schemeClr val="tx1"/>
                        </a:solidFill>
                        <a:effectLst/>
                      </a:endParaRPr>
                    </a:p>
                  </a:txBody>
                  <a:tcPr marL="60960" marR="6096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fontAlgn="t"/>
                      <a:r>
                        <a:rPr lang="en-US" sz="1200" b="1">
                          <a:solidFill>
                            <a:srgbClr val="FF0000"/>
                          </a:solidFill>
                          <a:effectLst/>
                        </a:rPr>
                        <a:t>✓</a:t>
                      </a:r>
                      <a:endParaRPr lang="en-US" sz="1200" b="0">
                        <a:solidFill>
                          <a:srgbClr val="4F4F4F"/>
                        </a:solidFill>
                        <a:effectLst/>
                      </a:endParaRPr>
                    </a:p>
                  </a:txBody>
                  <a:tcPr marL="60960" marR="6096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fontAlgn="t"/>
                      <a:r>
                        <a:rPr lang="en-US" sz="1200" b="1">
                          <a:solidFill>
                            <a:srgbClr val="FF0000"/>
                          </a:solidFill>
                          <a:effectLst/>
                        </a:rPr>
                        <a:t>✓</a:t>
                      </a:r>
                      <a:endParaRPr lang="en-US" sz="1200" b="0">
                        <a:solidFill>
                          <a:srgbClr val="4F4F4F"/>
                        </a:solidFill>
                        <a:effectLst/>
                      </a:endParaRPr>
                    </a:p>
                  </a:txBody>
                  <a:tcPr marL="60960" marR="6096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fontAlgn="t"/>
                      <a:r>
                        <a:rPr lang="en-US" sz="1200" b="1">
                          <a:solidFill>
                            <a:srgbClr val="FF0000"/>
                          </a:solidFill>
                          <a:effectLst/>
                        </a:rPr>
                        <a:t>✓</a:t>
                      </a:r>
                      <a:endParaRPr lang="en-US" sz="1200" b="0">
                        <a:solidFill>
                          <a:srgbClr val="4F4F4F"/>
                        </a:solidFill>
                        <a:effectLst/>
                      </a:endParaRPr>
                    </a:p>
                  </a:txBody>
                  <a:tcPr marL="60960" marR="6096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327459">
                <a:tc>
                  <a:txBody>
                    <a:bodyPr/>
                    <a:lstStyle/>
                    <a:p>
                      <a:pPr marL="0" algn="l" fontAlgn="t"/>
                      <a:r>
                        <a:rPr lang="en-US" sz="1200" b="0" dirty="0">
                          <a:solidFill>
                            <a:schemeClr val="tx1"/>
                          </a:solidFill>
                          <a:effectLst/>
                        </a:rPr>
                        <a:t>Cinder</a:t>
                      </a:r>
                    </a:p>
                  </a:txBody>
                  <a:tcPr marL="60960" marR="6096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fontAlgn="t"/>
                      <a:r>
                        <a:rPr lang="en-US" sz="1200" b="0">
                          <a:solidFill>
                            <a:srgbClr val="34495E"/>
                          </a:solidFill>
                          <a:effectLst/>
                        </a:rPr>
                        <a:t>✓</a:t>
                      </a:r>
                      <a:endParaRPr lang="en-US" sz="1200" b="0">
                        <a:solidFill>
                          <a:srgbClr val="4F4F4F"/>
                        </a:solidFill>
                        <a:effectLst/>
                      </a:endParaRPr>
                    </a:p>
                  </a:txBody>
                  <a:tcPr marL="60960" marR="6096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fontAlgn="t"/>
                      <a:r>
                        <a:rPr lang="en-US" sz="1200" b="0">
                          <a:solidFill>
                            <a:srgbClr val="34495E"/>
                          </a:solidFill>
                          <a:effectLst/>
                        </a:rPr>
                        <a:t>-</a:t>
                      </a:r>
                      <a:endParaRPr lang="en-US" sz="1200" b="0">
                        <a:solidFill>
                          <a:srgbClr val="4F4F4F"/>
                        </a:solidFill>
                        <a:effectLst/>
                      </a:endParaRPr>
                    </a:p>
                  </a:txBody>
                  <a:tcPr marL="60960" marR="6096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fontAlgn="t"/>
                      <a:r>
                        <a:rPr lang="en-US" sz="1200" b="0" dirty="0">
                          <a:solidFill>
                            <a:srgbClr val="34495E"/>
                          </a:solidFill>
                          <a:effectLst/>
                        </a:rPr>
                        <a:t>-</a:t>
                      </a:r>
                      <a:endParaRPr lang="en-US" sz="1200" b="0" dirty="0">
                        <a:solidFill>
                          <a:srgbClr val="4F4F4F"/>
                        </a:solidFill>
                        <a:effectLst/>
                      </a:endParaRPr>
                    </a:p>
                  </a:txBody>
                  <a:tcPr marL="60960" marR="6096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327459">
                <a:tc>
                  <a:txBody>
                    <a:bodyPr/>
                    <a:lstStyle/>
                    <a:p>
                      <a:pPr marL="0" algn="l" fontAlgn="t"/>
                      <a:r>
                        <a:rPr lang="en-US" sz="1200" b="0" dirty="0">
                          <a:solidFill>
                            <a:schemeClr val="tx1"/>
                          </a:solidFill>
                          <a:effectLst/>
                        </a:rPr>
                        <a:t>FC</a:t>
                      </a:r>
                    </a:p>
                  </a:txBody>
                  <a:tcPr marL="60960" marR="6096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fontAlgn="t"/>
                      <a:r>
                        <a:rPr lang="en-US" sz="1200" b="0">
                          <a:solidFill>
                            <a:srgbClr val="34495E"/>
                          </a:solidFill>
                          <a:effectLst/>
                        </a:rPr>
                        <a:t>✓</a:t>
                      </a:r>
                      <a:endParaRPr lang="en-US" sz="1200" b="0">
                        <a:solidFill>
                          <a:srgbClr val="4F4F4F"/>
                        </a:solidFill>
                        <a:effectLst/>
                      </a:endParaRPr>
                    </a:p>
                  </a:txBody>
                  <a:tcPr marL="60960" marR="6096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fontAlgn="t"/>
                      <a:r>
                        <a:rPr lang="en-US" sz="1200" b="0">
                          <a:solidFill>
                            <a:srgbClr val="34495E"/>
                          </a:solidFill>
                          <a:effectLst/>
                        </a:rPr>
                        <a:t>✓</a:t>
                      </a:r>
                      <a:endParaRPr lang="en-US" sz="1200" b="0">
                        <a:solidFill>
                          <a:srgbClr val="4F4F4F"/>
                        </a:solidFill>
                        <a:effectLst/>
                      </a:endParaRPr>
                    </a:p>
                  </a:txBody>
                  <a:tcPr marL="60960" marR="6096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fontAlgn="t"/>
                      <a:r>
                        <a:rPr lang="en-US" sz="1200" b="0">
                          <a:solidFill>
                            <a:srgbClr val="34495E"/>
                          </a:solidFill>
                          <a:effectLst/>
                        </a:rPr>
                        <a:t>-</a:t>
                      </a:r>
                      <a:endParaRPr lang="en-US" sz="1200" b="0">
                        <a:solidFill>
                          <a:srgbClr val="4F4F4F"/>
                        </a:solidFill>
                        <a:effectLst/>
                      </a:endParaRPr>
                    </a:p>
                  </a:txBody>
                  <a:tcPr marL="60960" marR="6096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327459">
                <a:tc>
                  <a:txBody>
                    <a:bodyPr/>
                    <a:lstStyle/>
                    <a:p>
                      <a:pPr marL="0" algn="l" fontAlgn="t"/>
                      <a:r>
                        <a:rPr lang="en-US" sz="1200" b="0" dirty="0" err="1">
                          <a:solidFill>
                            <a:schemeClr val="tx1"/>
                          </a:solidFill>
                          <a:effectLst/>
                        </a:rPr>
                        <a:t>FlexVolume</a:t>
                      </a:r>
                      <a:endParaRPr lang="en-US" sz="1200" b="0" dirty="0">
                        <a:solidFill>
                          <a:schemeClr val="tx1"/>
                        </a:solidFill>
                        <a:effectLst/>
                      </a:endParaRPr>
                    </a:p>
                  </a:txBody>
                  <a:tcPr marL="60960" marR="6096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fontAlgn="t"/>
                      <a:r>
                        <a:rPr lang="en-US" sz="1200" b="0">
                          <a:solidFill>
                            <a:srgbClr val="34495E"/>
                          </a:solidFill>
                          <a:effectLst/>
                        </a:rPr>
                        <a:t>✓</a:t>
                      </a:r>
                      <a:endParaRPr lang="en-US" sz="1200" b="0">
                        <a:solidFill>
                          <a:srgbClr val="4F4F4F"/>
                        </a:solidFill>
                        <a:effectLst/>
                      </a:endParaRPr>
                    </a:p>
                  </a:txBody>
                  <a:tcPr marL="60960" marR="6096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fontAlgn="t"/>
                      <a:r>
                        <a:rPr lang="en-US" sz="1200" b="0">
                          <a:solidFill>
                            <a:srgbClr val="34495E"/>
                          </a:solidFill>
                          <a:effectLst/>
                        </a:rPr>
                        <a:t>✓</a:t>
                      </a:r>
                      <a:endParaRPr lang="en-US" sz="1200" b="0">
                        <a:solidFill>
                          <a:srgbClr val="4F4F4F"/>
                        </a:solidFill>
                        <a:effectLst/>
                      </a:endParaRPr>
                    </a:p>
                  </a:txBody>
                  <a:tcPr marL="60960" marR="6096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fontAlgn="t"/>
                      <a:r>
                        <a:rPr lang="en-US" sz="1200" b="0">
                          <a:solidFill>
                            <a:srgbClr val="34495E"/>
                          </a:solidFill>
                          <a:effectLst/>
                        </a:rPr>
                        <a:t>-</a:t>
                      </a:r>
                      <a:endParaRPr lang="en-US" sz="1200" b="0">
                        <a:solidFill>
                          <a:srgbClr val="4F4F4F"/>
                        </a:solidFill>
                        <a:effectLst/>
                      </a:endParaRPr>
                    </a:p>
                  </a:txBody>
                  <a:tcPr marL="60960" marR="6096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327459">
                <a:tc>
                  <a:txBody>
                    <a:bodyPr/>
                    <a:lstStyle/>
                    <a:p>
                      <a:pPr marL="0" algn="l" fontAlgn="t"/>
                      <a:r>
                        <a:rPr lang="en-US" sz="1200" b="0" dirty="0" err="1">
                          <a:solidFill>
                            <a:schemeClr val="tx1"/>
                          </a:solidFill>
                          <a:effectLst/>
                        </a:rPr>
                        <a:t>Flocker</a:t>
                      </a:r>
                      <a:endParaRPr lang="en-US" sz="1200" b="0" dirty="0">
                        <a:solidFill>
                          <a:schemeClr val="tx1"/>
                        </a:solidFill>
                        <a:effectLst/>
                      </a:endParaRPr>
                    </a:p>
                  </a:txBody>
                  <a:tcPr marL="60960" marR="6096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fontAlgn="t"/>
                      <a:r>
                        <a:rPr lang="en-US" sz="1200" b="0">
                          <a:solidFill>
                            <a:srgbClr val="34495E"/>
                          </a:solidFill>
                          <a:effectLst/>
                        </a:rPr>
                        <a:t>✓</a:t>
                      </a:r>
                      <a:endParaRPr lang="en-US" sz="1200" b="0">
                        <a:solidFill>
                          <a:srgbClr val="4F4F4F"/>
                        </a:solidFill>
                        <a:effectLst/>
                      </a:endParaRPr>
                    </a:p>
                  </a:txBody>
                  <a:tcPr marL="60960" marR="6096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fontAlgn="t"/>
                      <a:r>
                        <a:rPr lang="en-US" sz="1200" b="0">
                          <a:solidFill>
                            <a:srgbClr val="34495E"/>
                          </a:solidFill>
                          <a:effectLst/>
                        </a:rPr>
                        <a:t>-</a:t>
                      </a:r>
                      <a:endParaRPr lang="en-US" sz="1200" b="0">
                        <a:solidFill>
                          <a:srgbClr val="4F4F4F"/>
                        </a:solidFill>
                        <a:effectLst/>
                      </a:endParaRPr>
                    </a:p>
                  </a:txBody>
                  <a:tcPr marL="60960" marR="6096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fontAlgn="t"/>
                      <a:r>
                        <a:rPr lang="en-US" sz="1200" b="0">
                          <a:solidFill>
                            <a:srgbClr val="34495E"/>
                          </a:solidFill>
                          <a:effectLst/>
                        </a:rPr>
                        <a:t>-</a:t>
                      </a:r>
                      <a:endParaRPr lang="en-US" sz="1200" b="0">
                        <a:solidFill>
                          <a:srgbClr val="4F4F4F"/>
                        </a:solidFill>
                        <a:effectLst/>
                      </a:endParaRPr>
                    </a:p>
                  </a:txBody>
                  <a:tcPr marL="60960" marR="6096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r h="327459">
                <a:tc>
                  <a:txBody>
                    <a:bodyPr/>
                    <a:lstStyle/>
                    <a:p>
                      <a:pPr marL="0" algn="l" fontAlgn="t"/>
                      <a:r>
                        <a:rPr lang="en-US" sz="1200" b="0" dirty="0" err="1">
                          <a:solidFill>
                            <a:schemeClr val="tx1"/>
                          </a:solidFill>
                          <a:effectLst/>
                        </a:rPr>
                        <a:t>GCEPersistentDisk</a:t>
                      </a:r>
                      <a:endParaRPr lang="en-US" sz="1200" b="0" dirty="0">
                        <a:solidFill>
                          <a:schemeClr val="tx1"/>
                        </a:solidFill>
                        <a:effectLst/>
                      </a:endParaRPr>
                    </a:p>
                  </a:txBody>
                  <a:tcPr marL="60960" marR="6096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fontAlgn="t"/>
                      <a:r>
                        <a:rPr lang="en-US" sz="1200" b="0" dirty="0">
                          <a:solidFill>
                            <a:srgbClr val="34495E"/>
                          </a:solidFill>
                          <a:effectLst/>
                        </a:rPr>
                        <a:t>✓</a:t>
                      </a:r>
                      <a:endParaRPr lang="en-US" sz="1200" b="0" dirty="0">
                        <a:solidFill>
                          <a:srgbClr val="4F4F4F"/>
                        </a:solidFill>
                        <a:effectLst/>
                      </a:endParaRPr>
                    </a:p>
                  </a:txBody>
                  <a:tcPr marL="60960" marR="6096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fontAlgn="t"/>
                      <a:r>
                        <a:rPr lang="en-US" sz="1200" b="0" dirty="0">
                          <a:solidFill>
                            <a:srgbClr val="34495E"/>
                          </a:solidFill>
                          <a:effectLst/>
                        </a:rPr>
                        <a:t>✓</a:t>
                      </a:r>
                      <a:endParaRPr lang="en-US" sz="1200" b="0" dirty="0">
                        <a:solidFill>
                          <a:srgbClr val="4F4F4F"/>
                        </a:solidFill>
                        <a:effectLst/>
                      </a:endParaRPr>
                    </a:p>
                  </a:txBody>
                  <a:tcPr marL="60960" marR="6096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fontAlgn="t"/>
                      <a:r>
                        <a:rPr lang="en-US" sz="1200" b="0" dirty="0">
                          <a:solidFill>
                            <a:srgbClr val="34495E"/>
                          </a:solidFill>
                          <a:effectLst/>
                        </a:rPr>
                        <a:t>-</a:t>
                      </a:r>
                      <a:endParaRPr lang="en-US" sz="1200" b="0" dirty="0">
                        <a:solidFill>
                          <a:srgbClr val="4F4F4F"/>
                        </a:solidFill>
                        <a:effectLst/>
                      </a:endParaRPr>
                    </a:p>
                  </a:txBody>
                  <a:tcPr marL="60960" marR="6096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9"/>
                  </a:ext>
                </a:extLst>
              </a:tr>
              <a:tr h="327459">
                <a:tc>
                  <a:txBody>
                    <a:bodyPr/>
                    <a:lstStyle/>
                    <a:p>
                      <a:pPr marL="0" algn="l" fontAlgn="t"/>
                      <a:r>
                        <a:rPr lang="en-US" sz="1200" b="0" dirty="0" err="1">
                          <a:solidFill>
                            <a:schemeClr val="tx1"/>
                          </a:solidFill>
                          <a:effectLst/>
                        </a:rPr>
                        <a:t>Glusterfs</a:t>
                      </a:r>
                      <a:endParaRPr lang="en-US" sz="1200" b="0" dirty="0">
                        <a:solidFill>
                          <a:schemeClr val="tx1"/>
                        </a:solidFill>
                        <a:effectLst/>
                      </a:endParaRPr>
                    </a:p>
                  </a:txBody>
                  <a:tcPr marL="60960" marR="6096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fontAlgn="t"/>
                      <a:r>
                        <a:rPr lang="en-US" sz="1200" b="0">
                          <a:solidFill>
                            <a:srgbClr val="34495E"/>
                          </a:solidFill>
                          <a:effectLst/>
                        </a:rPr>
                        <a:t>✓</a:t>
                      </a:r>
                      <a:endParaRPr lang="en-US" sz="1200" b="0">
                        <a:solidFill>
                          <a:srgbClr val="4F4F4F"/>
                        </a:solidFill>
                        <a:effectLst/>
                      </a:endParaRPr>
                    </a:p>
                  </a:txBody>
                  <a:tcPr marL="60960" marR="6096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fontAlgn="t"/>
                      <a:r>
                        <a:rPr lang="en-US" sz="1200" b="0">
                          <a:solidFill>
                            <a:srgbClr val="34495E"/>
                          </a:solidFill>
                          <a:effectLst/>
                        </a:rPr>
                        <a:t>✓</a:t>
                      </a:r>
                      <a:endParaRPr lang="en-US" sz="1200" b="0">
                        <a:solidFill>
                          <a:srgbClr val="4F4F4F"/>
                        </a:solidFill>
                        <a:effectLst/>
                      </a:endParaRPr>
                    </a:p>
                  </a:txBody>
                  <a:tcPr marL="60960" marR="6096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fontAlgn="t"/>
                      <a:r>
                        <a:rPr lang="en-US" sz="1200" b="0" dirty="0">
                          <a:solidFill>
                            <a:srgbClr val="34495E"/>
                          </a:solidFill>
                          <a:effectLst/>
                        </a:rPr>
                        <a:t>✓</a:t>
                      </a:r>
                      <a:endParaRPr lang="en-US" sz="1200" b="0" dirty="0">
                        <a:solidFill>
                          <a:srgbClr val="4F4F4F"/>
                        </a:solidFill>
                        <a:effectLst/>
                      </a:endParaRPr>
                    </a:p>
                  </a:txBody>
                  <a:tcPr marL="60960" marR="6096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0"/>
                  </a:ext>
                </a:extLst>
              </a:tr>
              <a:tr h="327459">
                <a:tc>
                  <a:txBody>
                    <a:bodyPr/>
                    <a:lstStyle/>
                    <a:p>
                      <a:pPr marL="0" algn="l" fontAlgn="t"/>
                      <a:r>
                        <a:rPr lang="en-US" sz="1200" b="0" dirty="0" err="1">
                          <a:solidFill>
                            <a:schemeClr val="tx1"/>
                          </a:solidFill>
                          <a:effectLst/>
                        </a:rPr>
                        <a:t>HostPath</a:t>
                      </a:r>
                      <a:endParaRPr lang="en-US" sz="1200" b="0" dirty="0">
                        <a:solidFill>
                          <a:schemeClr val="tx1"/>
                        </a:solidFill>
                        <a:effectLst/>
                      </a:endParaRPr>
                    </a:p>
                  </a:txBody>
                  <a:tcPr marL="60960" marR="6096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fontAlgn="t"/>
                      <a:r>
                        <a:rPr lang="en-US" sz="1200" b="0">
                          <a:solidFill>
                            <a:srgbClr val="34495E"/>
                          </a:solidFill>
                          <a:effectLst/>
                        </a:rPr>
                        <a:t>✓</a:t>
                      </a:r>
                      <a:endParaRPr lang="en-US" sz="1200" b="0">
                        <a:solidFill>
                          <a:srgbClr val="4F4F4F"/>
                        </a:solidFill>
                        <a:effectLst/>
                      </a:endParaRPr>
                    </a:p>
                  </a:txBody>
                  <a:tcPr marL="60960" marR="6096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fontAlgn="t"/>
                      <a:r>
                        <a:rPr lang="en-US" sz="1200" b="0">
                          <a:solidFill>
                            <a:srgbClr val="34495E"/>
                          </a:solidFill>
                          <a:effectLst/>
                        </a:rPr>
                        <a:t>-</a:t>
                      </a:r>
                      <a:endParaRPr lang="en-US" sz="1200" b="0">
                        <a:solidFill>
                          <a:srgbClr val="4F4F4F"/>
                        </a:solidFill>
                        <a:effectLst/>
                      </a:endParaRPr>
                    </a:p>
                  </a:txBody>
                  <a:tcPr marL="60960" marR="6096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fontAlgn="t"/>
                      <a:r>
                        <a:rPr lang="en-US" sz="1200" b="0" dirty="0">
                          <a:solidFill>
                            <a:srgbClr val="34495E"/>
                          </a:solidFill>
                          <a:effectLst/>
                        </a:rPr>
                        <a:t>-</a:t>
                      </a:r>
                      <a:endParaRPr lang="en-US" sz="1200" b="0" dirty="0">
                        <a:solidFill>
                          <a:srgbClr val="4F4F4F"/>
                        </a:solidFill>
                        <a:effectLst/>
                      </a:endParaRPr>
                    </a:p>
                  </a:txBody>
                  <a:tcPr marL="60960" marR="6096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1"/>
                  </a:ext>
                </a:extLst>
              </a:tr>
              <a:tr h="327459">
                <a:tc>
                  <a:txBody>
                    <a:bodyPr/>
                    <a:lstStyle/>
                    <a:p>
                      <a:pPr marL="0" algn="l" fontAlgn="t"/>
                      <a:r>
                        <a:rPr lang="en-US" sz="1200" b="0" dirty="0">
                          <a:solidFill>
                            <a:schemeClr val="tx1"/>
                          </a:solidFill>
                          <a:effectLst/>
                        </a:rPr>
                        <a:t>iSCSI</a:t>
                      </a:r>
                    </a:p>
                  </a:txBody>
                  <a:tcPr marL="60960" marR="6096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fontAlgn="t"/>
                      <a:r>
                        <a:rPr lang="en-US" sz="1200" b="0">
                          <a:solidFill>
                            <a:srgbClr val="34495E"/>
                          </a:solidFill>
                          <a:effectLst/>
                        </a:rPr>
                        <a:t>✓</a:t>
                      </a:r>
                      <a:endParaRPr lang="en-US" sz="1200" b="0">
                        <a:solidFill>
                          <a:srgbClr val="4F4F4F"/>
                        </a:solidFill>
                        <a:effectLst/>
                      </a:endParaRPr>
                    </a:p>
                  </a:txBody>
                  <a:tcPr marL="60960" marR="6096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fontAlgn="t"/>
                      <a:r>
                        <a:rPr lang="en-US" sz="1200" b="0">
                          <a:solidFill>
                            <a:srgbClr val="34495E"/>
                          </a:solidFill>
                          <a:effectLst/>
                        </a:rPr>
                        <a:t>✓</a:t>
                      </a:r>
                      <a:endParaRPr lang="en-US" sz="1200" b="0">
                        <a:solidFill>
                          <a:srgbClr val="4F4F4F"/>
                        </a:solidFill>
                        <a:effectLst/>
                      </a:endParaRPr>
                    </a:p>
                  </a:txBody>
                  <a:tcPr marL="60960" marR="6096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fontAlgn="t"/>
                      <a:r>
                        <a:rPr lang="en-US" sz="1200" b="0" dirty="0">
                          <a:solidFill>
                            <a:srgbClr val="34495E"/>
                          </a:solidFill>
                          <a:effectLst/>
                        </a:rPr>
                        <a:t>-</a:t>
                      </a:r>
                      <a:endParaRPr lang="en-US" sz="1200" b="0" dirty="0">
                        <a:solidFill>
                          <a:srgbClr val="4F4F4F"/>
                        </a:solidFill>
                        <a:effectLst/>
                      </a:endParaRPr>
                    </a:p>
                  </a:txBody>
                  <a:tcPr marL="60960" marR="6096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2"/>
                  </a:ext>
                </a:extLst>
              </a:tr>
              <a:tr h="327459">
                <a:tc>
                  <a:txBody>
                    <a:bodyPr/>
                    <a:lstStyle/>
                    <a:p>
                      <a:pPr marL="0" algn="l" fontAlgn="t"/>
                      <a:r>
                        <a:rPr lang="en-US" sz="1200" b="0" dirty="0" err="1">
                          <a:solidFill>
                            <a:schemeClr val="tx1"/>
                          </a:solidFill>
                          <a:effectLst/>
                        </a:rPr>
                        <a:t>PhotonPersistentDisk</a:t>
                      </a:r>
                      <a:endParaRPr lang="en-US" sz="1200" b="0" dirty="0">
                        <a:solidFill>
                          <a:schemeClr val="tx1"/>
                        </a:solidFill>
                        <a:effectLst/>
                      </a:endParaRPr>
                    </a:p>
                  </a:txBody>
                  <a:tcPr marL="60960" marR="6096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fontAlgn="t"/>
                      <a:r>
                        <a:rPr lang="en-US" sz="1200" b="0">
                          <a:solidFill>
                            <a:srgbClr val="34495E"/>
                          </a:solidFill>
                          <a:effectLst/>
                        </a:rPr>
                        <a:t>✓</a:t>
                      </a:r>
                      <a:endParaRPr lang="en-US" sz="1200" b="0">
                        <a:solidFill>
                          <a:srgbClr val="4F4F4F"/>
                        </a:solidFill>
                        <a:effectLst/>
                      </a:endParaRPr>
                    </a:p>
                  </a:txBody>
                  <a:tcPr marL="60960" marR="6096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fontAlgn="t"/>
                      <a:r>
                        <a:rPr lang="en-US" sz="1200" b="0">
                          <a:solidFill>
                            <a:srgbClr val="34495E"/>
                          </a:solidFill>
                          <a:effectLst/>
                        </a:rPr>
                        <a:t>-</a:t>
                      </a:r>
                      <a:endParaRPr lang="en-US" sz="1200" b="0">
                        <a:solidFill>
                          <a:srgbClr val="4F4F4F"/>
                        </a:solidFill>
                        <a:effectLst/>
                      </a:endParaRPr>
                    </a:p>
                  </a:txBody>
                  <a:tcPr marL="60960" marR="6096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fontAlgn="t"/>
                      <a:r>
                        <a:rPr lang="en-US" sz="1200" b="0" dirty="0">
                          <a:solidFill>
                            <a:srgbClr val="34495E"/>
                          </a:solidFill>
                          <a:effectLst/>
                        </a:rPr>
                        <a:t>-</a:t>
                      </a:r>
                      <a:endParaRPr lang="en-US" sz="1200" b="0" dirty="0">
                        <a:solidFill>
                          <a:srgbClr val="4F4F4F"/>
                        </a:solidFill>
                        <a:effectLst/>
                      </a:endParaRPr>
                    </a:p>
                  </a:txBody>
                  <a:tcPr marL="60960" marR="6096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3"/>
                  </a:ext>
                </a:extLst>
              </a:tr>
              <a:tr h="302270">
                <a:tc>
                  <a:txBody>
                    <a:bodyPr/>
                    <a:lstStyle/>
                    <a:p>
                      <a:pPr marL="0" algn="l" fontAlgn="t"/>
                      <a:r>
                        <a:rPr lang="en-US" sz="1200" b="0" dirty="0" err="1">
                          <a:solidFill>
                            <a:schemeClr val="tx1"/>
                          </a:solidFill>
                          <a:effectLst/>
                        </a:rPr>
                        <a:t>Quobyte</a:t>
                      </a:r>
                      <a:endParaRPr lang="en-US" sz="1200" b="0" dirty="0">
                        <a:solidFill>
                          <a:schemeClr val="tx1"/>
                        </a:solidFill>
                        <a:effectLst/>
                      </a:endParaRPr>
                    </a:p>
                  </a:txBody>
                  <a:tcPr marL="60960" marR="6096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fontAlgn="t"/>
                      <a:r>
                        <a:rPr lang="en-US" sz="1200" b="0">
                          <a:solidFill>
                            <a:srgbClr val="34495E"/>
                          </a:solidFill>
                          <a:effectLst/>
                        </a:rPr>
                        <a:t>✓</a:t>
                      </a:r>
                      <a:endParaRPr lang="en-US" sz="1200" b="0">
                        <a:solidFill>
                          <a:srgbClr val="4F4F4F"/>
                        </a:solidFill>
                        <a:effectLst/>
                      </a:endParaRPr>
                    </a:p>
                  </a:txBody>
                  <a:tcPr marL="60960" marR="6096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fontAlgn="t"/>
                      <a:r>
                        <a:rPr lang="en-US" sz="1200" b="0">
                          <a:solidFill>
                            <a:srgbClr val="34495E"/>
                          </a:solidFill>
                          <a:effectLst/>
                        </a:rPr>
                        <a:t>✓</a:t>
                      </a:r>
                      <a:endParaRPr lang="en-US" sz="1200" b="0">
                        <a:solidFill>
                          <a:srgbClr val="4F4F4F"/>
                        </a:solidFill>
                        <a:effectLst/>
                      </a:endParaRPr>
                    </a:p>
                  </a:txBody>
                  <a:tcPr marL="60960" marR="6096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fontAlgn="t"/>
                      <a:r>
                        <a:rPr lang="en-US" sz="1200" b="0" dirty="0">
                          <a:solidFill>
                            <a:srgbClr val="34495E"/>
                          </a:solidFill>
                          <a:effectLst/>
                        </a:rPr>
                        <a:t>✓</a:t>
                      </a:r>
                      <a:endParaRPr lang="en-US" sz="1200" b="0" dirty="0">
                        <a:solidFill>
                          <a:srgbClr val="4F4F4F"/>
                        </a:solidFill>
                        <a:effectLst/>
                      </a:endParaRPr>
                    </a:p>
                  </a:txBody>
                  <a:tcPr marL="60960" marR="6096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4"/>
                  </a:ext>
                </a:extLst>
              </a:tr>
              <a:tr h="302270">
                <a:tc>
                  <a:txBody>
                    <a:bodyPr/>
                    <a:lstStyle/>
                    <a:p>
                      <a:pPr marL="0" algn="l" fontAlgn="t"/>
                      <a:r>
                        <a:rPr lang="en-US" sz="1200" b="0" dirty="0">
                          <a:solidFill>
                            <a:schemeClr val="tx1"/>
                          </a:solidFill>
                          <a:effectLst/>
                        </a:rPr>
                        <a:t>NFS</a:t>
                      </a:r>
                    </a:p>
                  </a:txBody>
                  <a:tcPr marL="60960" marR="6096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fontAlgn="t"/>
                      <a:r>
                        <a:rPr lang="en-US" sz="1200" b="0">
                          <a:solidFill>
                            <a:srgbClr val="34495E"/>
                          </a:solidFill>
                          <a:effectLst/>
                        </a:rPr>
                        <a:t>✓</a:t>
                      </a:r>
                      <a:endParaRPr lang="en-US" sz="1200" b="0">
                        <a:solidFill>
                          <a:srgbClr val="4F4F4F"/>
                        </a:solidFill>
                        <a:effectLst/>
                      </a:endParaRPr>
                    </a:p>
                  </a:txBody>
                  <a:tcPr marL="60960" marR="6096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fontAlgn="t"/>
                      <a:r>
                        <a:rPr lang="en-US" sz="1200" b="0">
                          <a:solidFill>
                            <a:srgbClr val="34495E"/>
                          </a:solidFill>
                          <a:effectLst/>
                        </a:rPr>
                        <a:t>✓</a:t>
                      </a:r>
                      <a:endParaRPr lang="en-US" sz="1200" b="0">
                        <a:solidFill>
                          <a:srgbClr val="4F4F4F"/>
                        </a:solidFill>
                        <a:effectLst/>
                      </a:endParaRPr>
                    </a:p>
                  </a:txBody>
                  <a:tcPr marL="60960" marR="6096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fontAlgn="t"/>
                      <a:r>
                        <a:rPr lang="en-US" sz="1200" b="0" dirty="0">
                          <a:solidFill>
                            <a:srgbClr val="34495E"/>
                          </a:solidFill>
                          <a:effectLst/>
                        </a:rPr>
                        <a:t>✓</a:t>
                      </a:r>
                      <a:endParaRPr lang="en-US" sz="1200" b="0" dirty="0">
                        <a:solidFill>
                          <a:srgbClr val="4F4F4F"/>
                        </a:solidFill>
                        <a:effectLst/>
                      </a:endParaRPr>
                    </a:p>
                  </a:txBody>
                  <a:tcPr marL="60960" marR="6096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5"/>
                  </a:ext>
                </a:extLst>
              </a:tr>
              <a:tr h="302270">
                <a:tc>
                  <a:txBody>
                    <a:bodyPr/>
                    <a:lstStyle/>
                    <a:p>
                      <a:pPr marL="0" algn="l" fontAlgn="t"/>
                      <a:r>
                        <a:rPr lang="en-US" sz="1200" b="1" dirty="0">
                          <a:solidFill>
                            <a:schemeClr val="tx1"/>
                          </a:solidFill>
                          <a:effectLst/>
                        </a:rPr>
                        <a:t>RBD</a:t>
                      </a:r>
                      <a:endParaRPr lang="en-US" sz="1200" b="0" dirty="0">
                        <a:solidFill>
                          <a:schemeClr val="tx1"/>
                        </a:solidFill>
                        <a:effectLst/>
                      </a:endParaRPr>
                    </a:p>
                  </a:txBody>
                  <a:tcPr marL="60960" marR="6096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fontAlgn="t"/>
                      <a:r>
                        <a:rPr lang="en-US" sz="1200" b="1">
                          <a:solidFill>
                            <a:srgbClr val="FF0000"/>
                          </a:solidFill>
                          <a:effectLst/>
                        </a:rPr>
                        <a:t>✓</a:t>
                      </a:r>
                      <a:endParaRPr lang="en-US" sz="1200" b="0">
                        <a:solidFill>
                          <a:srgbClr val="4F4F4F"/>
                        </a:solidFill>
                        <a:effectLst/>
                      </a:endParaRPr>
                    </a:p>
                  </a:txBody>
                  <a:tcPr marL="60960" marR="6096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fontAlgn="t"/>
                      <a:r>
                        <a:rPr lang="en-US" sz="1200" b="1">
                          <a:solidFill>
                            <a:srgbClr val="FF0000"/>
                          </a:solidFill>
                          <a:effectLst/>
                        </a:rPr>
                        <a:t>✓</a:t>
                      </a:r>
                      <a:endParaRPr lang="en-US" sz="1200" b="0">
                        <a:solidFill>
                          <a:srgbClr val="4F4F4F"/>
                        </a:solidFill>
                        <a:effectLst/>
                      </a:endParaRPr>
                    </a:p>
                  </a:txBody>
                  <a:tcPr marL="60960" marR="6096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fontAlgn="t"/>
                      <a:r>
                        <a:rPr lang="en-US" sz="1200" b="1" dirty="0">
                          <a:solidFill>
                            <a:srgbClr val="FF0000"/>
                          </a:solidFill>
                          <a:effectLst/>
                        </a:rPr>
                        <a:t>-</a:t>
                      </a:r>
                      <a:endParaRPr lang="en-US" sz="1200" b="0" dirty="0">
                        <a:solidFill>
                          <a:srgbClr val="4F4F4F"/>
                        </a:solidFill>
                        <a:effectLst/>
                      </a:endParaRPr>
                    </a:p>
                  </a:txBody>
                  <a:tcPr marL="60960" marR="6096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6"/>
                  </a:ext>
                </a:extLst>
              </a:tr>
              <a:tr h="302270">
                <a:tc>
                  <a:txBody>
                    <a:bodyPr/>
                    <a:lstStyle/>
                    <a:p>
                      <a:pPr marL="0" algn="l" fontAlgn="t"/>
                      <a:r>
                        <a:rPr lang="en-US" sz="1200" b="0" dirty="0" err="1">
                          <a:solidFill>
                            <a:schemeClr val="tx1"/>
                          </a:solidFill>
                          <a:effectLst/>
                        </a:rPr>
                        <a:t>VsphereVolume</a:t>
                      </a:r>
                      <a:endParaRPr lang="en-US" sz="1200" b="0" dirty="0">
                        <a:solidFill>
                          <a:schemeClr val="tx1"/>
                        </a:solidFill>
                        <a:effectLst/>
                      </a:endParaRPr>
                    </a:p>
                  </a:txBody>
                  <a:tcPr marL="60960" marR="6096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fontAlgn="t"/>
                      <a:r>
                        <a:rPr lang="en-US" sz="1200" b="0">
                          <a:solidFill>
                            <a:srgbClr val="34495E"/>
                          </a:solidFill>
                          <a:effectLst/>
                        </a:rPr>
                        <a:t>✓</a:t>
                      </a:r>
                      <a:endParaRPr lang="en-US" sz="1200" b="0">
                        <a:solidFill>
                          <a:srgbClr val="4F4F4F"/>
                        </a:solidFill>
                        <a:effectLst/>
                      </a:endParaRPr>
                    </a:p>
                  </a:txBody>
                  <a:tcPr marL="60960" marR="6096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fontAlgn="t"/>
                      <a:r>
                        <a:rPr lang="en-US" sz="1200" b="0">
                          <a:solidFill>
                            <a:srgbClr val="34495E"/>
                          </a:solidFill>
                          <a:effectLst/>
                        </a:rPr>
                        <a:t>-</a:t>
                      </a:r>
                      <a:endParaRPr lang="en-US" sz="1200" b="0">
                        <a:solidFill>
                          <a:srgbClr val="4F4F4F"/>
                        </a:solidFill>
                        <a:effectLst/>
                      </a:endParaRPr>
                    </a:p>
                  </a:txBody>
                  <a:tcPr marL="60960" marR="6096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fontAlgn="t"/>
                      <a:r>
                        <a:rPr lang="en-US" sz="1200" b="0" dirty="0">
                          <a:solidFill>
                            <a:srgbClr val="34495E"/>
                          </a:solidFill>
                          <a:effectLst/>
                        </a:rPr>
                        <a:t>-(works when pods are collocated)</a:t>
                      </a:r>
                      <a:endParaRPr lang="en-US" sz="1200" b="0" dirty="0">
                        <a:solidFill>
                          <a:srgbClr val="4F4F4F"/>
                        </a:solidFill>
                        <a:effectLst/>
                      </a:endParaRPr>
                    </a:p>
                  </a:txBody>
                  <a:tcPr marL="60960" marR="6096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7"/>
                  </a:ext>
                </a:extLst>
              </a:tr>
              <a:tr h="302270">
                <a:tc>
                  <a:txBody>
                    <a:bodyPr/>
                    <a:lstStyle/>
                    <a:p>
                      <a:pPr marL="0" algn="l" fontAlgn="t"/>
                      <a:r>
                        <a:rPr lang="en-US" sz="1200" b="0" dirty="0" err="1">
                          <a:solidFill>
                            <a:schemeClr val="tx1"/>
                          </a:solidFill>
                          <a:effectLst/>
                        </a:rPr>
                        <a:t>PortworxVolume</a:t>
                      </a:r>
                      <a:endParaRPr lang="en-US" sz="1200" b="0" dirty="0">
                        <a:solidFill>
                          <a:schemeClr val="tx1"/>
                        </a:solidFill>
                        <a:effectLst/>
                      </a:endParaRPr>
                    </a:p>
                  </a:txBody>
                  <a:tcPr marL="60960" marR="6096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fontAlgn="t"/>
                      <a:r>
                        <a:rPr lang="en-US" sz="1200" b="0">
                          <a:solidFill>
                            <a:srgbClr val="34495E"/>
                          </a:solidFill>
                          <a:effectLst/>
                        </a:rPr>
                        <a:t>✓</a:t>
                      </a:r>
                      <a:endParaRPr lang="en-US" sz="1200" b="0">
                        <a:solidFill>
                          <a:srgbClr val="4F4F4F"/>
                        </a:solidFill>
                        <a:effectLst/>
                      </a:endParaRPr>
                    </a:p>
                  </a:txBody>
                  <a:tcPr marL="60960" marR="6096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fontAlgn="t"/>
                      <a:r>
                        <a:rPr lang="en-US" sz="1200" b="0">
                          <a:solidFill>
                            <a:srgbClr val="34495E"/>
                          </a:solidFill>
                          <a:effectLst/>
                        </a:rPr>
                        <a:t>-</a:t>
                      </a:r>
                      <a:endParaRPr lang="en-US" sz="1200" b="0">
                        <a:solidFill>
                          <a:srgbClr val="4F4F4F"/>
                        </a:solidFill>
                        <a:effectLst/>
                      </a:endParaRPr>
                    </a:p>
                  </a:txBody>
                  <a:tcPr marL="60960" marR="6096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fontAlgn="t"/>
                      <a:r>
                        <a:rPr lang="en-US" sz="1200" b="0" dirty="0">
                          <a:solidFill>
                            <a:srgbClr val="34495E"/>
                          </a:solidFill>
                          <a:effectLst/>
                        </a:rPr>
                        <a:t>✓</a:t>
                      </a:r>
                      <a:endParaRPr lang="en-US" sz="1200" b="0" dirty="0">
                        <a:solidFill>
                          <a:srgbClr val="4F4F4F"/>
                        </a:solidFill>
                        <a:effectLst/>
                      </a:endParaRPr>
                    </a:p>
                  </a:txBody>
                  <a:tcPr marL="60960" marR="6096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8"/>
                  </a:ext>
                </a:extLst>
              </a:tr>
              <a:tr h="302270">
                <a:tc>
                  <a:txBody>
                    <a:bodyPr/>
                    <a:lstStyle/>
                    <a:p>
                      <a:pPr marL="0" algn="l" fontAlgn="t"/>
                      <a:r>
                        <a:rPr lang="en-US" sz="1200" b="0" dirty="0" err="1">
                          <a:solidFill>
                            <a:schemeClr val="tx1"/>
                          </a:solidFill>
                          <a:effectLst/>
                        </a:rPr>
                        <a:t>ScaleIO</a:t>
                      </a:r>
                      <a:endParaRPr lang="en-US" sz="1200" b="0" dirty="0">
                        <a:solidFill>
                          <a:schemeClr val="tx1"/>
                        </a:solidFill>
                        <a:effectLst/>
                      </a:endParaRPr>
                    </a:p>
                  </a:txBody>
                  <a:tcPr marL="60960" marR="6096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fontAlgn="t"/>
                      <a:r>
                        <a:rPr lang="en-US" sz="1200" b="0">
                          <a:solidFill>
                            <a:srgbClr val="34495E"/>
                          </a:solidFill>
                          <a:effectLst/>
                        </a:rPr>
                        <a:t>✓</a:t>
                      </a:r>
                      <a:endParaRPr lang="en-US" sz="1200" b="0">
                        <a:solidFill>
                          <a:srgbClr val="4F4F4F"/>
                        </a:solidFill>
                        <a:effectLst/>
                      </a:endParaRPr>
                    </a:p>
                  </a:txBody>
                  <a:tcPr marL="60960" marR="6096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fontAlgn="t"/>
                      <a:r>
                        <a:rPr lang="en-US" sz="1200" b="0">
                          <a:solidFill>
                            <a:srgbClr val="34495E"/>
                          </a:solidFill>
                          <a:effectLst/>
                        </a:rPr>
                        <a:t>✓</a:t>
                      </a:r>
                      <a:endParaRPr lang="en-US" sz="1200" b="0">
                        <a:solidFill>
                          <a:srgbClr val="4F4F4F"/>
                        </a:solidFill>
                        <a:effectLst/>
                      </a:endParaRPr>
                    </a:p>
                  </a:txBody>
                  <a:tcPr marL="60960" marR="6096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fontAlgn="t"/>
                      <a:r>
                        <a:rPr lang="en-US" sz="1200" b="0" dirty="0">
                          <a:solidFill>
                            <a:srgbClr val="34495E"/>
                          </a:solidFill>
                          <a:effectLst/>
                        </a:rPr>
                        <a:t>-</a:t>
                      </a:r>
                      <a:endParaRPr lang="en-US" sz="1200" b="0" dirty="0">
                        <a:solidFill>
                          <a:srgbClr val="4F4F4F"/>
                        </a:solidFill>
                        <a:effectLst/>
                      </a:endParaRPr>
                    </a:p>
                  </a:txBody>
                  <a:tcPr marL="60960" marR="6096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9"/>
                  </a:ext>
                </a:extLst>
              </a:tr>
              <a:tr h="302270">
                <a:tc>
                  <a:txBody>
                    <a:bodyPr/>
                    <a:lstStyle/>
                    <a:p>
                      <a:pPr marL="0" algn="l" fontAlgn="t"/>
                      <a:r>
                        <a:rPr lang="en-US" sz="1200" b="0" dirty="0" err="1">
                          <a:solidFill>
                            <a:schemeClr val="tx1"/>
                          </a:solidFill>
                          <a:effectLst/>
                        </a:rPr>
                        <a:t>StorageOS</a:t>
                      </a:r>
                      <a:endParaRPr lang="en-US" sz="1200" b="0" dirty="0">
                        <a:solidFill>
                          <a:schemeClr val="tx1"/>
                        </a:solidFill>
                        <a:effectLst/>
                      </a:endParaRPr>
                    </a:p>
                  </a:txBody>
                  <a:tcPr marL="60960" marR="6096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fontAlgn="t"/>
                      <a:r>
                        <a:rPr lang="en-US" sz="1200" b="0">
                          <a:solidFill>
                            <a:srgbClr val="34495E"/>
                          </a:solidFill>
                          <a:effectLst/>
                        </a:rPr>
                        <a:t>✓</a:t>
                      </a:r>
                      <a:endParaRPr lang="en-US" sz="1200" b="0">
                        <a:solidFill>
                          <a:srgbClr val="4F4F4F"/>
                        </a:solidFill>
                        <a:effectLst/>
                      </a:endParaRPr>
                    </a:p>
                  </a:txBody>
                  <a:tcPr marL="60960" marR="6096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fontAlgn="t"/>
                      <a:r>
                        <a:rPr lang="en-US" sz="1200" b="0">
                          <a:solidFill>
                            <a:srgbClr val="34495E"/>
                          </a:solidFill>
                          <a:effectLst/>
                        </a:rPr>
                        <a:t>-</a:t>
                      </a:r>
                      <a:endParaRPr lang="en-US" sz="1200" b="0">
                        <a:solidFill>
                          <a:srgbClr val="4F4F4F"/>
                        </a:solidFill>
                        <a:effectLst/>
                      </a:endParaRPr>
                    </a:p>
                  </a:txBody>
                  <a:tcPr marL="60960" marR="6096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fontAlgn="t"/>
                      <a:r>
                        <a:rPr lang="en-US" sz="1200" b="0" dirty="0">
                          <a:solidFill>
                            <a:srgbClr val="34495E"/>
                          </a:solidFill>
                          <a:effectLst/>
                        </a:rPr>
                        <a:t>-</a:t>
                      </a:r>
                      <a:endParaRPr lang="en-US" sz="1200" b="0" dirty="0">
                        <a:solidFill>
                          <a:srgbClr val="4F4F4F"/>
                        </a:solidFill>
                        <a:effectLst/>
                      </a:endParaRPr>
                    </a:p>
                  </a:txBody>
                  <a:tcPr marL="60960" marR="6096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20"/>
                  </a:ext>
                </a:extLst>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A4122E-F0FC-4AAC-AB7C-C9458D1F2FD4}"/>
              </a:ext>
            </a:extLst>
          </p:cNvPr>
          <p:cNvSpPr>
            <a:spLocks noGrp="1"/>
          </p:cNvSpPr>
          <p:nvPr>
            <p:ph type="title"/>
          </p:nvPr>
        </p:nvSpPr>
        <p:spPr>
          <a:xfrm>
            <a:off x="838200" y="157575"/>
            <a:ext cx="10515600" cy="315911"/>
          </a:xfrm>
        </p:spPr>
        <p:txBody>
          <a:bodyPr>
            <a:noAutofit/>
          </a:bodyPr>
          <a:lstStyle/>
          <a:p>
            <a:r>
              <a:rPr lang="en-US" sz="3600" dirty="0"/>
              <a:t>Agenda</a:t>
            </a:r>
          </a:p>
        </p:txBody>
      </p:sp>
      <p:sp>
        <p:nvSpPr>
          <p:cNvPr id="3" name="Content Placeholder 2">
            <a:extLst>
              <a:ext uri="{FF2B5EF4-FFF2-40B4-BE49-F238E27FC236}">
                <a16:creationId xmlns:a16="http://schemas.microsoft.com/office/drawing/2014/main" id="{666CED69-FCB7-4535-A5C5-DDC7B6B292A4}"/>
              </a:ext>
            </a:extLst>
          </p:cNvPr>
          <p:cNvSpPr>
            <a:spLocks noGrp="1"/>
          </p:cNvSpPr>
          <p:nvPr>
            <p:ph idx="1"/>
          </p:nvPr>
        </p:nvSpPr>
        <p:spPr>
          <a:xfrm>
            <a:off x="838200" y="785191"/>
            <a:ext cx="10515600" cy="5871103"/>
          </a:xfrm>
        </p:spPr>
        <p:txBody>
          <a:bodyPr>
            <a:normAutofit fontScale="92500" lnSpcReduction="10000"/>
          </a:bodyPr>
          <a:lstStyle/>
          <a:p>
            <a:pPr marL="0" indent="0">
              <a:lnSpc>
                <a:spcPct val="120000"/>
              </a:lnSpc>
              <a:buNone/>
            </a:pPr>
            <a:r>
              <a:rPr lang="en-US" altLang="zh-CN" dirty="0" err="1"/>
              <a:t>Ceph</a:t>
            </a:r>
            <a:r>
              <a:rPr lang="zh-CN" altLang="en-US" dirty="0"/>
              <a:t>技术综述</a:t>
            </a:r>
            <a:endParaRPr lang="en-US" altLang="zh-CN" dirty="0"/>
          </a:p>
          <a:p>
            <a:pPr lvl="1">
              <a:lnSpc>
                <a:spcPct val="120000"/>
              </a:lnSpc>
            </a:pPr>
            <a:r>
              <a:rPr lang="en-US" altLang="zh-CN" dirty="0" err="1"/>
              <a:t>Ceph</a:t>
            </a:r>
            <a:r>
              <a:rPr lang="zh-CN" altLang="en-US" dirty="0"/>
              <a:t>介绍</a:t>
            </a:r>
            <a:endParaRPr lang="en-US" altLang="zh-CN" dirty="0"/>
          </a:p>
          <a:p>
            <a:pPr lvl="1">
              <a:lnSpc>
                <a:spcPct val="120000"/>
              </a:lnSpc>
            </a:pPr>
            <a:r>
              <a:rPr lang="en-US" altLang="zh-CN" dirty="0" err="1"/>
              <a:t>Ceph</a:t>
            </a:r>
            <a:r>
              <a:rPr lang="en-US" altLang="zh-CN" dirty="0"/>
              <a:t> Cluster </a:t>
            </a:r>
            <a:r>
              <a:rPr lang="zh-CN" altLang="en-US" dirty="0"/>
              <a:t>逻辑视图</a:t>
            </a:r>
            <a:endParaRPr lang="en-US" altLang="zh-CN" dirty="0"/>
          </a:p>
          <a:p>
            <a:pPr lvl="1">
              <a:lnSpc>
                <a:spcPct val="120000"/>
              </a:lnSpc>
            </a:pPr>
            <a:r>
              <a:rPr lang="en-US" altLang="zh-CN" dirty="0" err="1"/>
              <a:t>Ceph</a:t>
            </a:r>
            <a:r>
              <a:rPr lang="zh-CN" altLang="en-US" dirty="0"/>
              <a:t>应用接口视图</a:t>
            </a:r>
            <a:endParaRPr lang="en-US" altLang="zh-CN" dirty="0"/>
          </a:p>
          <a:p>
            <a:pPr lvl="1">
              <a:lnSpc>
                <a:spcPct val="120000"/>
              </a:lnSpc>
            </a:pPr>
            <a:r>
              <a:rPr lang="en-US" altLang="zh-CN" dirty="0" err="1"/>
              <a:t>Ceph</a:t>
            </a:r>
            <a:r>
              <a:rPr lang="zh-CN" altLang="en-US" dirty="0"/>
              <a:t>核心组件和概念</a:t>
            </a:r>
            <a:endParaRPr lang="en-US" altLang="zh-CN" dirty="0"/>
          </a:p>
          <a:p>
            <a:pPr lvl="1">
              <a:lnSpc>
                <a:spcPct val="120000"/>
              </a:lnSpc>
            </a:pPr>
            <a:r>
              <a:rPr lang="en-US" altLang="zh-CN" dirty="0" err="1"/>
              <a:t>Ceph</a:t>
            </a:r>
            <a:r>
              <a:rPr lang="zh-CN" altLang="en-US" dirty="0"/>
              <a:t>使用场景</a:t>
            </a:r>
            <a:endParaRPr lang="en-US" altLang="zh-CN" dirty="0"/>
          </a:p>
          <a:p>
            <a:pPr lvl="1">
              <a:lnSpc>
                <a:spcPct val="120000"/>
              </a:lnSpc>
            </a:pPr>
            <a:r>
              <a:rPr lang="en-US" altLang="zh-CN" dirty="0" err="1"/>
              <a:t>Ceph</a:t>
            </a:r>
            <a:r>
              <a:rPr lang="zh-CN" altLang="en-US" dirty="0"/>
              <a:t>如何组织存储</a:t>
            </a:r>
            <a:endParaRPr lang="en-US" altLang="zh-CN" dirty="0"/>
          </a:p>
          <a:p>
            <a:pPr lvl="1">
              <a:lnSpc>
                <a:spcPct val="120000"/>
              </a:lnSpc>
            </a:pPr>
            <a:r>
              <a:rPr lang="en-US" altLang="zh-CN" dirty="0" err="1"/>
              <a:t>Ceph</a:t>
            </a:r>
            <a:r>
              <a:rPr lang="zh-CN" altLang="en-US" dirty="0"/>
              <a:t>配置的基本原则</a:t>
            </a:r>
          </a:p>
          <a:p>
            <a:pPr lvl="1">
              <a:lnSpc>
                <a:spcPct val="120000"/>
              </a:lnSpc>
            </a:pPr>
            <a:r>
              <a:rPr lang="en-US" altLang="zh-CN" dirty="0"/>
              <a:t>Intel</a:t>
            </a:r>
            <a:r>
              <a:rPr lang="zh-CN" altLang="en-US" dirty="0"/>
              <a:t>在</a:t>
            </a:r>
            <a:r>
              <a:rPr lang="en-US" altLang="zh-CN" dirty="0" err="1"/>
              <a:t>Ceph</a:t>
            </a:r>
            <a:r>
              <a:rPr lang="zh-CN" altLang="en-US" dirty="0"/>
              <a:t>生态中的贡献</a:t>
            </a:r>
          </a:p>
          <a:p>
            <a:pPr marL="0" indent="0">
              <a:lnSpc>
                <a:spcPct val="120000"/>
              </a:lnSpc>
              <a:buNone/>
            </a:pPr>
            <a:r>
              <a:rPr lang="en-US" dirty="0"/>
              <a:t>SDS</a:t>
            </a:r>
            <a:r>
              <a:rPr lang="zh-CN" altLang="en-US" dirty="0"/>
              <a:t>技术综述</a:t>
            </a:r>
            <a:endParaRPr lang="en-US" altLang="zh-CN" dirty="0"/>
          </a:p>
          <a:p>
            <a:pPr lvl="1">
              <a:lnSpc>
                <a:spcPct val="120000"/>
              </a:lnSpc>
            </a:pPr>
            <a:r>
              <a:rPr lang="en-US" dirty="0"/>
              <a:t>SDS</a:t>
            </a:r>
            <a:r>
              <a:rPr lang="zh-CN" altLang="en-US" dirty="0"/>
              <a:t>是什么、发展简史和国内主要玩家</a:t>
            </a:r>
            <a:endParaRPr lang="en-US" altLang="zh-CN" dirty="0"/>
          </a:p>
          <a:p>
            <a:pPr marL="0" indent="0">
              <a:lnSpc>
                <a:spcPct val="120000"/>
              </a:lnSpc>
              <a:buNone/>
            </a:pPr>
            <a:endParaRPr lang="en-US" dirty="0"/>
          </a:p>
        </p:txBody>
      </p:sp>
    </p:spTree>
    <p:extLst>
      <p:ext uri="{BB962C8B-B14F-4D97-AF65-F5344CB8AC3E}">
        <p14:creationId xmlns:p14="http://schemas.microsoft.com/office/powerpoint/2010/main" val="3404714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075EB0-735F-4A65-9D13-4618BF35FE75}"/>
              </a:ext>
            </a:extLst>
          </p:cNvPr>
          <p:cNvSpPr>
            <a:spLocks noGrp="1"/>
          </p:cNvSpPr>
          <p:nvPr>
            <p:ph type="title"/>
          </p:nvPr>
        </p:nvSpPr>
        <p:spPr>
          <a:xfrm>
            <a:off x="838200" y="365126"/>
            <a:ext cx="10515600" cy="616182"/>
          </a:xfrm>
        </p:spPr>
        <p:txBody>
          <a:bodyPr>
            <a:normAutofit/>
          </a:bodyPr>
          <a:lstStyle/>
          <a:p>
            <a:r>
              <a:rPr lang="en-US" dirty="0"/>
              <a:t>SDS</a:t>
            </a:r>
            <a:r>
              <a:rPr lang="zh-CN" altLang="en-US" dirty="0"/>
              <a:t>是什么、为何需要</a:t>
            </a:r>
            <a:endParaRPr lang="en-US" dirty="0"/>
          </a:p>
        </p:txBody>
      </p:sp>
      <p:sp>
        <p:nvSpPr>
          <p:cNvPr id="3" name="Content Placeholder 2">
            <a:extLst>
              <a:ext uri="{FF2B5EF4-FFF2-40B4-BE49-F238E27FC236}">
                <a16:creationId xmlns:a16="http://schemas.microsoft.com/office/drawing/2014/main" id="{06C16067-F14F-4D86-B5C9-B7A26F5C34D7}"/>
              </a:ext>
            </a:extLst>
          </p:cNvPr>
          <p:cNvSpPr>
            <a:spLocks noGrp="1"/>
          </p:cNvSpPr>
          <p:nvPr>
            <p:ph idx="1"/>
          </p:nvPr>
        </p:nvSpPr>
        <p:spPr>
          <a:xfrm>
            <a:off x="838200" y="1326994"/>
            <a:ext cx="10515600" cy="5165879"/>
          </a:xfrm>
        </p:spPr>
        <p:txBody>
          <a:bodyPr>
            <a:normAutofit/>
          </a:bodyPr>
          <a:lstStyle/>
          <a:p>
            <a:r>
              <a:rPr lang="en-US" dirty="0"/>
              <a:t>SDS</a:t>
            </a:r>
            <a:r>
              <a:rPr lang="zh-CN" altLang="en-US" dirty="0"/>
              <a:t>是通过技术手段，将存储硬件和软件进行分离，采用标准化硬件作为载体（如</a:t>
            </a:r>
            <a:r>
              <a:rPr lang="en-US" altLang="zh-CN" dirty="0"/>
              <a:t>X86</a:t>
            </a:r>
            <a:r>
              <a:rPr lang="zh-CN" altLang="en-US" dirty="0"/>
              <a:t>架构），基于软件实现企业级存储功能和服务。</a:t>
            </a:r>
            <a:endParaRPr lang="en-US" altLang="zh-CN" dirty="0"/>
          </a:p>
          <a:p>
            <a:r>
              <a:rPr lang="zh-CN" altLang="en-US" dirty="0"/>
              <a:t>背景</a:t>
            </a:r>
            <a:r>
              <a:rPr lang="en-US" altLang="zh-CN" dirty="0"/>
              <a:t>: </a:t>
            </a:r>
            <a:r>
              <a:rPr lang="zh-CN" altLang="en-US" dirty="0"/>
              <a:t>源于硬件的快速发展，</a:t>
            </a:r>
            <a:r>
              <a:rPr lang="en-US" altLang="zh-CN" dirty="0"/>
              <a:t>CPU</a:t>
            </a:r>
            <a:r>
              <a:rPr lang="zh-CN" altLang="en-US" dirty="0"/>
              <a:t>、网络、</a:t>
            </a:r>
            <a:r>
              <a:rPr lang="en-US" altLang="zh-CN" dirty="0"/>
              <a:t>SSD</a:t>
            </a:r>
            <a:r>
              <a:rPr lang="zh-CN" altLang="en-US" dirty="0"/>
              <a:t>等硬件成熟度、稳定性、性能不断提升，同时云计算对存储扩展性、可靠性、高性能、低成本的迫切需求，从而使得</a:t>
            </a:r>
            <a:r>
              <a:rPr lang="en-US" altLang="zh-CN" dirty="0"/>
              <a:t>SDS</a:t>
            </a:r>
            <a:r>
              <a:rPr lang="zh-CN" altLang="en-US" dirty="0"/>
              <a:t>成为可能，目的就是尽可能减少专有方案。</a:t>
            </a:r>
            <a:endParaRPr lang="en-US" altLang="zh-CN" dirty="0"/>
          </a:p>
          <a:p>
            <a:r>
              <a:rPr lang="zh-CN" altLang="en-US" dirty="0"/>
              <a:t>目前的趋势</a:t>
            </a:r>
            <a:r>
              <a:rPr lang="en-US" altLang="zh-CN" dirty="0"/>
              <a:t>: SDS</a:t>
            </a:r>
            <a:r>
              <a:rPr lang="zh-CN" altLang="en-US" dirty="0"/>
              <a:t>的产品模式分为独立存储和</a:t>
            </a:r>
            <a:r>
              <a:rPr lang="en-US" altLang="zh-CN" dirty="0"/>
              <a:t>HCI</a:t>
            </a:r>
            <a:r>
              <a:rPr lang="zh-CN" altLang="en-US" dirty="0"/>
              <a:t>超融合两种，后者中</a:t>
            </a:r>
            <a:r>
              <a:rPr lang="en-US" altLang="zh-CN" dirty="0"/>
              <a:t>SDS</a:t>
            </a:r>
            <a:r>
              <a:rPr lang="zh-CN" altLang="en-US" dirty="0"/>
              <a:t>决定着</a:t>
            </a:r>
            <a:r>
              <a:rPr lang="en-US" altLang="zh-CN" dirty="0"/>
              <a:t>HCI</a:t>
            </a:r>
            <a:r>
              <a:rPr lang="zh-CN" altLang="en-US" dirty="0"/>
              <a:t>的核心竞争力。</a:t>
            </a:r>
            <a:endParaRPr lang="en-US" dirty="0"/>
          </a:p>
        </p:txBody>
      </p:sp>
    </p:spTree>
    <p:extLst>
      <p:ext uri="{BB962C8B-B14F-4D97-AF65-F5344CB8AC3E}">
        <p14:creationId xmlns:p14="http://schemas.microsoft.com/office/powerpoint/2010/main" val="24709829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462392-408D-4DD3-8999-6A3DF38FC64E}"/>
              </a:ext>
            </a:extLst>
          </p:cNvPr>
          <p:cNvSpPr>
            <a:spLocks noGrp="1"/>
          </p:cNvSpPr>
          <p:nvPr>
            <p:ph type="title"/>
          </p:nvPr>
        </p:nvSpPr>
        <p:spPr>
          <a:xfrm>
            <a:off x="838200" y="365126"/>
            <a:ext cx="10515600" cy="315912"/>
          </a:xfrm>
        </p:spPr>
        <p:txBody>
          <a:bodyPr>
            <a:normAutofit fontScale="90000"/>
          </a:bodyPr>
          <a:lstStyle/>
          <a:p>
            <a:r>
              <a:rPr lang="en-US" dirty="0"/>
              <a:t>SDS</a:t>
            </a:r>
            <a:r>
              <a:rPr lang="zh-CN" altLang="en-US" dirty="0"/>
              <a:t>发展简史</a:t>
            </a:r>
            <a:endParaRPr lang="en-US" dirty="0"/>
          </a:p>
        </p:txBody>
      </p:sp>
      <p:graphicFrame>
        <p:nvGraphicFramePr>
          <p:cNvPr id="6" name="Table 6">
            <a:extLst>
              <a:ext uri="{FF2B5EF4-FFF2-40B4-BE49-F238E27FC236}">
                <a16:creationId xmlns:a16="http://schemas.microsoft.com/office/drawing/2014/main" id="{E0281CE0-937F-464F-A017-CEA19F55CD13}"/>
              </a:ext>
            </a:extLst>
          </p:cNvPr>
          <p:cNvGraphicFramePr>
            <a:graphicFrameLocks noGrp="1"/>
          </p:cNvGraphicFramePr>
          <p:nvPr/>
        </p:nvGraphicFramePr>
        <p:xfrm>
          <a:off x="838200" y="1020748"/>
          <a:ext cx="11071302" cy="5675397"/>
        </p:xfrm>
        <a:graphic>
          <a:graphicData uri="http://schemas.openxmlformats.org/drawingml/2006/table">
            <a:tbl>
              <a:tblPr firstRow="1" bandRow="1">
                <a:tableStyleId>{5C22544A-7EE6-4342-B048-85BDC9FD1C3A}</a:tableStyleId>
              </a:tblPr>
              <a:tblGrid>
                <a:gridCol w="845634">
                  <a:extLst>
                    <a:ext uri="{9D8B030D-6E8A-4147-A177-3AD203B41FA5}">
                      <a16:colId xmlns:a16="http://schemas.microsoft.com/office/drawing/2014/main" val="124107105"/>
                    </a:ext>
                  </a:extLst>
                </a:gridCol>
                <a:gridCol w="4219452">
                  <a:extLst>
                    <a:ext uri="{9D8B030D-6E8A-4147-A177-3AD203B41FA5}">
                      <a16:colId xmlns:a16="http://schemas.microsoft.com/office/drawing/2014/main" val="3274837235"/>
                    </a:ext>
                  </a:extLst>
                </a:gridCol>
                <a:gridCol w="6006216">
                  <a:extLst>
                    <a:ext uri="{9D8B030D-6E8A-4147-A177-3AD203B41FA5}">
                      <a16:colId xmlns:a16="http://schemas.microsoft.com/office/drawing/2014/main" val="1548738784"/>
                    </a:ext>
                  </a:extLst>
                </a:gridCol>
              </a:tblGrid>
              <a:tr h="301741">
                <a:tc>
                  <a:txBody>
                    <a:bodyPr/>
                    <a:lstStyle/>
                    <a:p>
                      <a:r>
                        <a:rPr lang="zh-CN" altLang="en-US" sz="1400" dirty="0"/>
                        <a:t>年代</a:t>
                      </a:r>
                      <a:endParaRPr lang="en-US" sz="1400" dirty="0"/>
                    </a:p>
                  </a:txBody>
                  <a:tcPr/>
                </a:tc>
                <a:tc>
                  <a:txBody>
                    <a:bodyPr/>
                    <a:lstStyle/>
                    <a:p>
                      <a:r>
                        <a:rPr lang="zh-CN" altLang="en-US" sz="1400" dirty="0"/>
                        <a:t>代表方案和趋势</a:t>
                      </a:r>
                      <a:endParaRPr lang="en-US" sz="1400" dirty="0"/>
                    </a:p>
                  </a:txBody>
                  <a:tcPr/>
                </a:tc>
                <a:tc>
                  <a:txBody>
                    <a:bodyPr/>
                    <a:lstStyle/>
                    <a:p>
                      <a:r>
                        <a:rPr lang="zh-CN" altLang="en-US" sz="1400" dirty="0"/>
                        <a:t>技术特点</a:t>
                      </a:r>
                      <a:endParaRPr lang="en-US" sz="1400" dirty="0"/>
                    </a:p>
                  </a:txBody>
                  <a:tcPr/>
                </a:tc>
                <a:extLst>
                  <a:ext uri="{0D108BD9-81ED-4DB2-BD59-A6C34878D82A}">
                    <a16:rowId xmlns:a16="http://schemas.microsoft.com/office/drawing/2014/main" val="1487561511"/>
                  </a:ext>
                </a:extLst>
              </a:tr>
              <a:tr h="754354">
                <a:tc>
                  <a:txBody>
                    <a:bodyPr/>
                    <a:lstStyle/>
                    <a:p>
                      <a:r>
                        <a:rPr lang="en-US" sz="1400" dirty="0"/>
                        <a:t>2003</a:t>
                      </a:r>
                    </a:p>
                  </a:txBody>
                  <a:tcPr/>
                </a:tc>
                <a:tc>
                  <a:txBody>
                    <a:bodyPr/>
                    <a:lstStyle/>
                    <a:p>
                      <a:r>
                        <a:rPr lang="en-US" sz="1400" dirty="0" err="1"/>
                        <a:t>Lustre</a:t>
                      </a:r>
                      <a:r>
                        <a:rPr lang="en-US" sz="1400" dirty="0"/>
                        <a:t> 1.0</a:t>
                      </a:r>
                      <a:r>
                        <a:rPr lang="zh-CN" altLang="en-US" sz="1400" dirty="0"/>
                        <a:t>发布，一款面向</a:t>
                      </a:r>
                      <a:r>
                        <a:rPr lang="en-US" sz="1400" dirty="0"/>
                        <a:t>HPC</a:t>
                      </a:r>
                      <a:r>
                        <a:rPr lang="zh-CN" altLang="en-US" sz="1400" dirty="0"/>
                        <a:t>的开源高性能集群并行文件系统。</a:t>
                      </a:r>
                      <a:endParaRPr lang="en-US" sz="1400" dirty="0"/>
                    </a:p>
                  </a:txBody>
                  <a:tcPr/>
                </a:tc>
                <a:tc>
                  <a:txBody>
                    <a:bodyPr/>
                    <a:lstStyle/>
                    <a:p>
                      <a:r>
                        <a:rPr lang="zh-CN" altLang="en-US" sz="1400" dirty="0"/>
                        <a:t>优点</a:t>
                      </a:r>
                      <a:r>
                        <a:rPr lang="en-US" altLang="zh-CN" sz="1400" dirty="0"/>
                        <a:t>: </a:t>
                      </a:r>
                      <a:r>
                        <a:rPr lang="zh-CN" altLang="en-US" sz="1400" dirty="0"/>
                        <a:t>可扩展的高性能，尤其</a:t>
                      </a:r>
                      <a:r>
                        <a:rPr lang="en-US" altLang="zh-CN" sz="1400" dirty="0"/>
                        <a:t>TB</a:t>
                      </a:r>
                      <a:r>
                        <a:rPr lang="zh-CN" altLang="en-US" sz="1400" dirty="0"/>
                        <a:t>级超高带宽，以及</a:t>
                      </a:r>
                      <a:r>
                        <a:rPr lang="en-US" altLang="zh-CN" sz="1400" dirty="0"/>
                        <a:t>MPI</a:t>
                      </a:r>
                      <a:r>
                        <a:rPr lang="zh-CN" altLang="en-US" sz="1400" dirty="0"/>
                        <a:t>并行支持。</a:t>
                      </a:r>
                      <a:endParaRPr lang="en-US" altLang="zh-CN" sz="1400" dirty="0"/>
                    </a:p>
                    <a:p>
                      <a:r>
                        <a:rPr lang="zh-CN" altLang="en-US" sz="1400" dirty="0"/>
                        <a:t>缺点</a:t>
                      </a:r>
                      <a:r>
                        <a:rPr lang="en-US" altLang="zh-CN" sz="1400" dirty="0"/>
                        <a:t>: </a:t>
                      </a:r>
                      <a:r>
                        <a:rPr lang="zh-CN" altLang="en-US" sz="1400" dirty="0"/>
                        <a:t>统复杂性极高，数据可靠性过度依赖硬件。</a:t>
                      </a:r>
                      <a:endParaRPr lang="en-US" sz="1400" dirty="0"/>
                    </a:p>
                  </a:txBody>
                  <a:tcPr/>
                </a:tc>
                <a:extLst>
                  <a:ext uri="{0D108BD9-81ED-4DB2-BD59-A6C34878D82A}">
                    <a16:rowId xmlns:a16="http://schemas.microsoft.com/office/drawing/2014/main" val="1039019524"/>
                  </a:ext>
                </a:extLst>
              </a:tr>
              <a:tr h="821416">
                <a:tc>
                  <a:txBody>
                    <a:bodyPr/>
                    <a:lstStyle/>
                    <a:p>
                      <a:r>
                        <a:rPr lang="en-US" sz="1400" dirty="0"/>
                        <a:t>2006</a:t>
                      </a:r>
                    </a:p>
                  </a:txBody>
                  <a:tcPr/>
                </a:tc>
                <a:tc>
                  <a:txBody>
                    <a:bodyPr/>
                    <a:lstStyle/>
                    <a:p>
                      <a:r>
                        <a:rPr lang="en-US" sz="1400" dirty="0" err="1"/>
                        <a:t>Gluster</a:t>
                      </a:r>
                      <a:r>
                        <a:rPr lang="zh-CN" altLang="en-US" sz="1400" dirty="0"/>
                        <a:t>诞生，最初目标是代替</a:t>
                      </a:r>
                      <a:r>
                        <a:rPr lang="en-US" sz="1400" dirty="0" err="1"/>
                        <a:t>Lustre</a:t>
                      </a:r>
                      <a:r>
                        <a:rPr lang="zh-CN" altLang="en-US" sz="1400" dirty="0"/>
                        <a:t>和</a:t>
                      </a:r>
                      <a:r>
                        <a:rPr lang="en-US" sz="1400" dirty="0"/>
                        <a:t>GPFS</a:t>
                      </a:r>
                      <a:r>
                        <a:rPr lang="zh-CN" altLang="en-US" sz="1400" dirty="0"/>
                        <a:t>分布式文件系统。</a:t>
                      </a:r>
                      <a:endParaRPr lang="en-US" sz="1400" dirty="0"/>
                    </a:p>
                  </a:txBody>
                  <a:tcPr/>
                </a:tc>
                <a:tc>
                  <a:txBody>
                    <a:bodyPr/>
                    <a:lstStyle/>
                    <a:p>
                      <a:r>
                        <a:rPr lang="zh-CN" altLang="en-US" sz="1400" dirty="0"/>
                        <a:t>优点</a:t>
                      </a:r>
                      <a:r>
                        <a:rPr lang="en-US" altLang="zh-CN" sz="1400" dirty="0"/>
                        <a:t>: </a:t>
                      </a:r>
                      <a:r>
                        <a:rPr lang="zh-CN" altLang="en-US" sz="1400" dirty="0"/>
                        <a:t>简单可靠，独特去中心架构下的高弹性扩展能力，更低硬件要求，适合大文件带宽型应用场景。</a:t>
                      </a:r>
                      <a:endParaRPr lang="en-US" altLang="zh-CN" sz="1400" dirty="0"/>
                    </a:p>
                    <a:p>
                      <a:r>
                        <a:rPr lang="zh-CN" altLang="en-US" sz="1400" dirty="0"/>
                        <a:t>缺点</a:t>
                      </a:r>
                      <a:r>
                        <a:rPr lang="en-US" altLang="zh-CN" sz="1400" dirty="0"/>
                        <a:t>: </a:t>
                      </a:r>
                      <a:r>
                        <a:rPr lang="zh-CN" altLang="en-US" sz="1400" dirty="0"/>
                        <a:t>海量文件下的元数据检索能力，小</a:t>
                      </a:r>
                      <a:r>
                        <a:rPr lang="en-US" altLang="zh-CN" sz="1400" dirty="0"/>
                        <a:t>I/O</a:t>
                      </a:r>
                      <a:r>
                        <a:rPr lang="zh-CN" altLang="en-US" sz="1400" dirty="0"/>
                        <a:t>能力不太够。</a:t>
                      </a:r>
                      <a:endParaRPr lang="en-US" sz="1400" dirty="0"/>
                    </a:p>
                  </a:txBody>
                  <a:tcPr/>
                </a:tc>
                <a:extLst>
                  <a:ext uri="{0D108BD9-81ED-4DB2-BD59-A6C34878D82A}">
                    <a16:rowId xmlns:a16="http://schemas.microsoft.com/office/drawing/2014/main" val="2333986767"/>
                  </a:ext>
                </a:extLst>
              </a:tr>
              <a:tr h="980660">
                <a:tc>
                  <a:txBody>
                    <a:bodyPr/>
                    <a:lstStyle/>
                    <a:p>
                      <a:r>
                        <a:rPr lang="en-US" sz="1400" dirty="0"/>
                        <a:t>2010</a:t>
                      </a:r>
                    </a:p>
                  </a:txBody>
                  <a:tcPr/>
                </a:tc>
                <a:tc>
                  <a:txBody>
                    <a:bodyPr/>
                    <a:lstStyle/>
                    <a:p>
                      <a:r>
                        <a:rPr lang="en-US" altLang="zh-CN" sz="1400" dirty="0"/>
                        <a:t>Sheepdog</a:t>
                      </a:r>
                      <a:r>
                        <a:rPr lang="zh-CN" altLang="en-US" sz="1400" dirty="0"/>
                        <a:t>发布，一款极简风格的开源分布式块存储系统。</a:t>
                      </a:r>
                      <a:endParaRPr lang="en-US" sz="1400" dirty="0"/>
                    </a:p>
                  </a:txBody>
                  <a:tcPr/>
                </a:tc>
                <a:tc>
                  <a:txBody>
                    <a:bodyPr/>
                    <a:lstStyle/>
                    <a:p>
                      <a:r>
                        <a:rPr lang="zh-CN" altLang="en-US" sz="1400" dirty="0"/>
                        <a:t>优点</a:t>
                      </a:r>
                      <a:r>
                        <a:rPr lang="en-US" altLang="zh-CN" sz="1400" dirty="0"/>
                        <a:t>: </a:t>
                      </a:r>
                      <a:r>
                        <a:rPr lang="zh-CN" altLang="en-US" sz="1400" dirty="0"/>
                        <a:t>简单易用，无中心架构扩展能力强，专注做好块存储功能。</a:t>
                      </a:r>
                      <a:endParaRPr lang="en-US" altLang="zh-CN" sz="1400" dirty="0"/>
                    </a:p>
                    <a:p>
                      <a:r>
                        <a:rPr lang="zh-CN" altLang="en-US" sz="1400" dirty="0"/>
                        <a:t>缺点</a:t>
                      </a:r>
                      <a:r>
                        <a:rPr lang="en-US" altLang="zh-CN" sz="1400" dirty="0"/>
                        <a:t>: </a:t>
                      </a:r>
                      <a:r>
                        <a:rPr lang="zh-CN" altLang="en-US" sz="1400" dirty="0"/>
                        <a:t>高级存储特性不足，背后无公司运营，系统稳定成熟度不够。</a:t>
                      </a:r>
                      <a:endParaRPr lang="en-US" sz="1400" dirty="0"/>
                    </a:p>
                  </a:txBody>
                  <a:tcPr/>
                </a:tc>
                <a:extLst>
                  <a:ext uri="{0D108BD9-81ED-4DB2-BD59-A6C34878D82A}">
                    <a16:rowId xmlns:a16="http://schemas.microsoft.com/office/drawing/2014/main" val="1651778366"/>
                  </a:ext>
                </a:extLst>
              </a:tr>
              <a:tr h="528047">
                <a:tc>
                  <a:txBody>
                    <a:bodyPr/>
                    <a:lstStyle/>
                    <a:p>
                      <a:r>
                        <a:rPr lang="en-US" sz="1400" dirty="0"/>
                        <a:t>2011</a:t>
                      </a:r>
                    </a:p>
                  </a:txBody>
                  <a:tcPr/>
                </a:tc>
                <a:tc>
                  <a:txBody>
                    <a:bodyPr/>
                    <a:lstStyle/>
                    <a:p>
                      <a:r>
                        <a:rPr lang="en-US" sz="1400" dirty="0"/>
                        <a:t>Sage Weil</a:t>
                      </a:r>
                      <a:r>
                        <a:rPr lang="zh-CN" altLang="en-US" sz="1400" dirty="0"/>
                        <a:t>创立了</a:t>
                      </a:r>
                      <a:r>
                        <a:rPr lang="en-US" sz="1400" dirty="0" err="1"/>
                        <a:t>Inktank</a:t>
                      </a:r>
                      <a:r>
                        <a:rPr lang="zh-CN" altLang="en-US" sz="1400" dirty="0"/>
                        <a:t>公司主导</a:t>
                      </a:r>
                      <a:r>
                        <a:rPr lang="en-US" sz="1400" dirty="0" err="1"/>
                        <a:t>Ceph</a:t>
                      </a:r>
                      <a:r>
                        <a:rPr lang="zh-CN" altLang="en-US" sz="1400" dirty="0"/>
                        <a:t>的开发和社区维护。</a:t>
                      </a:r>
                      <a:endParaRPr lang="en-US" sz="1400" dirty="0"/>
                    </a:p>
                  </a:txBody>
                  <a:tcPr/>
                </a:tc>
                <a:tc>
                  <a:txBody>
                    <a:bodyPr/>
                    <a:lstStyle/>
                    <a:p>
                      <a:endParaRPr lang="en-US" sz="1400" dirty="0"/>
                    </a:p>
                  </a:txBody>
                  <a:tcPr/>
                </a:tc>
                <a:extLst>
                  <a:ext uri="{0D108BD9-81ED-4DB2-BD59-A6C34878D82A}">
                    <a16:rowId xmlns:a16="http://schemas.microsoft.com/office/drawing/2014/main" val="54776198"/>
                  </a:ext>
                </a:extLst>
              </a:tr>
              <a:tr h="1010973">
                <a:tc>
                  <a:txBody>
                    <a:bodyPr/>
                    <a:lstStyle/>
                    <a:p>
                      <a:r>
                        <a:rPr lang="en-US" sz="1400" dirty="0"/>
                        <a:t>2014</a:t>
                      </a:r>
                    </a:p>
                  </a:txBody>
                  <a:tcPr/>
                </a:tc>
                <a:tc>
                  <a:txBody>
                    <a:bodyPr/>
                    <a:lstStyle/>
                    <a:p>
                      <a:r>
                        <a:rPr lang="en-US" sz="1400" dirty="0"/>
                        <a:t>VSAN, </a:t>
                      </a:r>
                      <a:r>
                        <a:rPr lang="en-US" sz="1400" dirty="0" err="1"/>
                        <a:t>B</a:t>
                      </a:r>
                      <a:r>
                        <a:rPr lang="en-US" altLang="zh-CN" sz="1400" dirty="0" err="1"/>
                        <a:t>eeGFS</a:t>
                      </a:r>
                      <a:r>
                        <a:rPr lang="en-US" altLang="zh-CN" sz="1400" dirty="0"/>
                        <a:t>, </a:t>
                      </a:r>
                      <a:r>
                        <a:rPr lang="en-US" altLang="zh-CN" sz="1400" dirty="0" err="1"/>
                        <a:t>MinIO</a:t>
                      </a:r>
                      <a:r>
                        <a:rPr lang="zh-CN" altLang="en-US" sz="1400" dirty="0"/>
                        <a:t>发布</a:t>
                      </a:r>
                      <a:endParaRPr lang="en-US" sz="1400" dirty="0"/>
                    </a:p>
                  </a:txBody>
                  <a:tcPr/>
                </a:tc>
                <a:tc>
                  <a:txBody>
                    <a:bodyPr/>
                    <a:lstStyle/>
                    <a:p>
                      <a:r>
                        <a:rPr lang="en-US" altLang="zh-CN" sz="1400" dirty="0" err="1"/>
                        <a:t>BeeGFS</a:t>
                      </a:r>
                      <a:r>
                        <a:rPr lang="en-US" altLang="zh-CN" sz="1400" dirty="0"/>
                        <a:t>: </a:t>
                      </a:r>
                      <a:r>
                        <a:rPr lang="en-US" altLang="zh-CN" sz="1400" dirty="0" err="1"/>
                        <a:t>Lustre</a:t>
                      </a:r>
                      <a:r>
                        <a:rPr lang="zh-CN" altLang="en-US" sz="1400" dirty="0"/>
                        <a:t>挑战者，</a:t>
                      </a:r>
                      <a:r>
                        <a:rPr lang="en-US" altLang="zh-CN" sz="1400" dirty="0"/>
                        <a:t>HPC</a:t>
                      </a:r>
                      <a:r>
                        <a:rPr lang="zh-CN" altLang="en-US" sz="1400" dirty="0"/>
                        <a:t>领域存储新秀。</a:t>
                      </a:r>
                      <a:endParaRPr lang="en-US" altLang="zh-CN" sz="1400" dirty="0"/>
                    </a:p>
                    <a:p>
                      <a:r>
                        <a:rPr lang="en-US" sz="1400" dirty="0" err="1"/>
                        <a:t>MinIO</a:t>
                      </a:r>
                      <a:r>
                        <a:rPr lang="en-US" sz="1400" dirty="0"/>
                        <a:t>: </a:t>
                      </a:r>
                      <a:r>
                        <a:rPr lang="zh-CN" altLang="en-US" sz="1400" dirty="0"/>
                        <a:t>轻量可靠，专注做好对象存储，独特扩展模式获得更高扩展性和易维护性。主要应用场景为人工智能、大数据分析、云原生应用、数据备份容灾等。</a:t>
                      </a:r>
                      <a:endParaRPr lang="en-US" sz="1400" dirty="0"/>
                    </a:p>
                  </a:txBody>
                  <a:tcPr/>
                </a:tc>
                <a:extLst>
                  <a:ext uri="{0D108BD9-81ED-4DB2-BD59-A6C34878D82A}">
                    <a16:rowId xmlns:a16="http://schemas.microsoft.com/office/drawing/2014/main" val="1406930728"/>
                  </a:ext>
                </a:extLst>
              </a:tr>
              <a:tr h="301741">
                <a:tc>
                  <a:txBody>
                    <a:bodyPr/>
                    <a:lstStyle/>
                    <a:p>
                      <a:r>
                        <a:rPr lang="en-US" sz="1400" dirty="0"/>
                        <a:t>2015</a:t>
                      </a:r>
                    </a:p>
                  </a:txBody>
                  <a:tcPr/>
                </a:tc>
                <a:tc>
                  <a:txBody>
                    <a:bodyPr/>
                    <a:lstStyle/>
                    <a:p>
                      <a:r>
                        <a:rPr lang="zh-CN" altLang="en-US" sz="1400" dirty="0"/>
                        <a:t>中国涌现一批基于开源存储初创公司。</a:t>
                      </a:r>
                      <a:endParaRPr lang="en-US" sz="1400" dirty="0"/>
                    </a:p>
                  </a:txBody>
                  <a:tcPr/>
                </a:tc>
                <a:tc>
                  <a:txBody>
                    <a:bodyPr/>
                    <a:lstStyle/>
                    <a:p>
                      <a:endParaRPr lang="en-US" sz="1400" dirty="0"/>
                    </a:p>
                  </a:txBody>
                  <a:tcPr/>
                </a:tc>
                <a:extLst>
                  <a:ext uri="{0D108BD9-81ED-4DB2-BD59-A6C34878D82A}">
                    <a16:rowId xmlns:a16="http://schemas.microsoft.com/office/drawing/2014/main" val="666419225"/>
                  </a:ext>
                </a:extLst>
              </a:tr>
              <a:tr h="528047">
                <a:tc>
                  <a:txBody>
                    <a:bodyPr/>
                    <a:lstStyle/>
                    <a:p>
                      <a:r>
                        <a:rPr lang="en-US" sz="1400" dirty="0"/>
                        <a:t>2017</a:t>
                      </a:r>
                    </a:p>
                  </a:txBody>
                  <a:tcPr/>
                </a:tc>
                <a:tc>
                  <a:txBody>
                    <a:bodyPr/>
                    <a:lstStyle/>
                    <a:p>
                      <a:r>
                        <a:rPr lang="en-US" altLang="zh-CN" sz="1400" dirty="0" err="1"/>
                        <a:t>Qumulo</a:t>
                      </a:r>
                      <a:r>
                        <a:rPr lang="zh-CN" altLang="en-US" sz="1400" dirty="0"/>
                        <a:t>发布全闪存文件存储系统，面向百亿级别文件数量应用。</a:t>
                      </a:r>
                      <a:endParaRPr lang="en-US" sz="1400" dirty="0"/>
                    </a:p>
                  </a:txBody>
                  <a:tcPr/>
                </a:tc>
                <a:tc>
                  <a:txBody>
                    <a:bodyPr/>
                    <a:lstStyle/>
                    <a:p>
                      <a:endParaRPr lang="en-US" sz="1400" dirty="0"/>
                    </a:p>
                  </a:txBody>
                  <a:tcPr/>
                </a:tc>
                <a:extLst>
                  <a:ext uri="{0D108BD9-81ED-4DB2-BD59-A6C34878D82A}">
                    <a16:rowId xmlns:a16="http://schemas.microsoft.com/office/drawing/2014/main" val="3838015074"/>
                  </a:ext>
                </a:extLst>
              </a:tr>
              <a:tr h="442300">
                <a:tc>
                  <a:txBody>
                    <a:bodyPr/>
                    <a:lstStyle/>
                    <a:p>
                      <a:r>
                        <a:rPr lang="en-US" sz="1400" dirty="0"/>
                        <a:t>2020</a:t>
                      </a:r>
                    </a:p>
                  </a:txBody>
                  <a:tcPr/>
                </a:tc>
                <a:tc>
                  <a:txBody>
                    <a:bodyPr/>
                    <a:lstStyle/>
                    <a:p>
                      <a:r>
                        <a:rPr lang="zh-CN" altLang="en-US" sz="1400" dirty="0"/>
                        <a:t>信创产业开始将</a:t>
                      </a:r>
                      <a:r>
                        <a:rPr lang="en-US" altLang="zh-CN" sz="1400" dirty="0"/>
                        <a:t>SDS</a:t>
                      </a:r>
                      <a:r>
                        <a:rPr lang="zh-CN" altLang="en-US" sz="1400" dirty="0"/>
                        <a:t>纳入产品名录。</a:t>
                      </a:r>
                      <a:endParaRPr lang="en-US" sz="1400" dirty="0"/>
                    </a:p>
                  </a:txBody>
                  <a:tcPr/>
                </a:tc>
                <a:tc>
                  <a:txBody>
                    <a:bodyPr/>
                    <a:lstStyle/>
                    <a:p>
                      <a:endParaRPr lang="en-US" sz="1400" dirty="0"/>
                    </a:p>
                  </a:txBody>
                  <a:tcPr/>
                </a:tc>
                <a:extLst>
                  <a:ext uri="{0D108BD9-81ED-4DB2-BD59-A6C34878D82A}">
                    <a16:rowId xmlns:a16="http://schemas.microsoft.com/office/drawing/2014/main" val="2579482622"/>
                  </a:ext>
                </a:extLst>
              </a:tr>
            </a:tbl>
          </a:graphicData>
        </a:graphic>
      </p:graphicFrame>
    </p:spTree>
    <p:extLst>
      <p:ext uri="{BB962C8B-B14F-4D97-AF65-F5344CB8AC3E}">
        <p14:creationId xmlns:p14="http://schemas.microsoft.com/office/powerpoint/2010/main" val="14104416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C56695-4311-41A8-9BC1-B67413CA048E}"/>
              </a:ext>
            </a:extLst>
          </p:cNvPr>
          <p:cNvSpPr>
            <a:spLocks noGrp="1"/>
          </p:cNvSpPr>
          <p:nvPr>
            <p:ph type="title"/>
          </p:nvPr>
        </p:nvSpPr>
        <p:spPr>
          <a:xfrm>
            <a:off x="838200" y="365126"/>
            <a:ext cx="10515600" cy="315912"/>
          </a:xfrm>
        </p:spPr>
        <p:txBody>
          <a:bodyPr>
            <a:normAutofit fontScale="90000"/>
          </a:bodyPr>
          <a:lstStyle/>
          <a:p>
            <a:r>
              <a:rPr lang="zh-CN" altLang="en-US" dirty="0"/>
              <a:t>国内</a:t>
            </a:r>
            <a:r>
              <a:rPr lang="en-US" altLang="zh-CN" dirty="0"/>
              <a:t>SDS</a:t>
            </a:r>
            <a:r>
              <a:rPr lang="zh-CN" altLang="en-US" dirty="0"/>
              <a:t>的技术流派</a:t>
            </a:r>
            <a:endParaRPr lang="en-US" dirty="0"/>
          </a:p>
        </p:txBody>
      </p:sp>
      <p:pic>
        <p:nvPicPr>
          <p:cNvPr id="4" name="Picture 2">
            <a:extLst>
              <a:ext uri="{FF2B5EF4-FFF2-40B4-BE49-F238E27FC236}">
                <a16:creationId xmlns:a16="http://schemas.microsoft.com/office/drawing/2014/main" id="{023E5601-08BB-41DB-8260-B8DA3C07B6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78100" y="1159727"/>
            <a:ext cx="7034213" cy="53331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90835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04165"/>
            <a:ext cx="10515600" cy="281940"/>
          </a:xfrm>
        </p:spPr>
        <p:txBody>
          <a:bodyPr>
            <a:normAutofit fontScale="90000"/>
          </a:bodyPr>
          <a:lstStyle/>
          <a:p>
            <a:r>
              <a:rPr lang="zh-CN" altLang="en-US" sz="3110" dirty="0"/>
              <a:t>国内</a:t>
            </a:r>
            <a:r>
              <a:rPr lang="en-US" sz="3110" dirty="0"/>
              <a:t>SDS</a:t>
            </a:r>
            <a:r>
              <a:rPr lang="zh-CN" altLang="en-US" sz="3110" dirty="0"/>
              <a:t>方案供应商</a:t>
            </a:r>
            <a:endParaRPr lang="en-US" sz="3110" dirty="0"/>
          </a:p>
        </p:txBody>
      </p:sp>
      <p:sp>
        <p:nvSpPr>
          <p:cNvPr id="3" name="Content Placeholder 2"/>
          <p:cNvSpPr>
            <a:spLocks noGrp="1"/>
          </p:cNvSpPr>
          <p:nvPr>
            <p:ph idx="1"/>
          </p:nvPr>
        </p:nvSpPr>
        <p:spPr>
          <a:xfrm>
            <a:off x="838200" y="964565"/>
            <a:ext cx="10515600" cy="5740400"/>
          </a:xfrm>
        </p:spPr>
        <p:txBody>
          <a:bodyPr>
            <a:normAutofit fontScale="72500" lnSpcReduction="20000"/>
          </a:bodyPr>
          <a:lstStyle/>
          <a:p>
            <a:pPr marL="0" indent="0">
              <a:buNone/>
            </a:pPr>
            <a:r>
              <a:rPr lang="en-US" dirty="0" err="1"/>
              <a:t>巨头企业</a:t>
            </a:r>
            <a:r>
              <a:rPr lang="en-US" dirty="0"/>
              <a:t>：</a:t>
            </a:r>
          </a:p>
          <a:p>
            <a:r>
              <a:rPr lang="en-US" dirty="0" err="1"/>
              <a:t>华为：FusionStorage（参考Ceph，块存储</a:t>
            </a:r>
            <a:r>
              <a:rPr lang="en-US" dirty="0"/>
              <a:t>）、</a:t>
            </a:r>
            <a:r>
              <a:rPr lang="en-US" dirty="0" err="1"/>
              <a:t>OecanStor</a:t>
            </a:r>
            <a:r>
              <a:rPr lang="en-US" dirty="0"/>
              <a:t> 9000（参考Ceph，文件存储）</a:t>
            </a:r>
          </a:p>
          <a:p>
            <a:r>
              <a:rPr lang="en-US" dirty="0"/>
              <a:t>浪潮：AS13000（开源Ceph，重点是文件存储）</a:t>
            </a:r>
          </a:p>
          <a:p>
            <a:r>
              <a:rPr lang="en-US" dirty="0" err="1"/>
              <a:t>新华三：OneStor（开源Ceph，块和对象存储</a:t>
            </a:r>
            <a:r>
              <a:rPr lang="en-US" dirty="0"/>
              <a:t>）</a:t>
            </a:r>
          </a:p>
          <a:p>
            <a:r>
              <a:rPr lang="en-US" dirty="0" err="1"/>
              <a:t>曙光：Parastor（自研，文件系统，HPC场景</a:t>
            </a:r>
            <a:r>
              <a:rPr lang="en-US" dirty="0"/>
              <a:t>）</a:t>
            </a:r>
          </a:p>
          <a:p>
            <a:r>
              <a:rPr lang="en-US" dirty="0" err="1"/>
              <a:t>深信服：EDS（开源Gluster＋Ceph，块存储、文件和对象存储</a:t>
            </a:r>
            <a:r>
              <a:rPr lang="en-US" dirty="0"/>
              <a:t>）</a:t>
            </a:r>
          </a:p>
          <a:p>
            <a:pPr marL="0" indent="0">
              <a:buNone/>
            </a:pPr>
            <a:r>
              <a:rPr lang="en-US" dirty="0" err="1"/>
              <a:t>初创公司</a:t>
            </a:r>
            <a:r>
              <a:rPr lang="en-US" dirty="0"/>
              <a:t>：</a:t>
            </a:r>
          </a:p>
          <a:p>
            <a:r>
              <a:rPr lang="en-US" dirty="0" err="1"/>
              <a:t>TaoCloud：XDFS（开源Gluster，以文件存储为主</a:t>
            </a:r>
            <a:r>
              <a:rPr lang="en-US" dirty="0"/>
              <a:t>），</a:t>
            </a:r>
            <a:r>
              <a:rPr lang="en-US" dirty="0" err="1"/>
              <a:t>FASS（自研，新一代全闪块存储</a:t>
            </a:r>
            <a:r>
              <a:rPr lang="en-US" dirty="0"/>
              <a:t>）</a:t>
            </a:r>
          </a:p>
          <a:p>
            <a:r>
              <a:rPr lang="en-US" dirty="0" err="1"/>
              <a:t>XSKY：SDS系列产品（开源Ceph，块和对象存储</a:t>
            </a:r>
            <a:r>
              <a:rPr lang="en-US" dirty="0"/>
              <a:t>）</a:t>
            </a:r>
          </a:p>
          <a:p>
            <a:r>
              <a:rPr lang="en-US" dirty="0" err="1"/>
              <a:t>杉岩：SDS系列产品（开源Ceph，块和对象存储</a:t>
            </a:r>
            <a:r>
              <a:rPr lang="en-US" dirty="0"/>
              <a:t>）</a:t>
            </a:r>
          </a:p>
          <a:p>
            <a:r>
              <a:rPr lang="en-US" dirty="0" err="1"/>
              <a:t>鹏云：ZettaStor</a:t>
            </a:r>
            <a:r>
              <a:rPr lang="en-US" dirty="0"/>
              <a:t> </a:t>
            </a:r>
            <a:r>
              <a:rPr lang="en-US" dirty="0" err="1"/>
              <a:t>DBS（自研，块存储</a:t>
            </a:r>
            <a:r>
              <a:rPr lang="en-US" dirty="0"/>
              <a:t>）</a:t>
            </a:r>
          </a:p>
          <a:p>
            <a:r>
              <a:rPr lang="en-US" dirty="0" err="1"/>
              <a:t>霄云：BOSS（自研，统一存储</a:t>
            </a:r>
            <a:r>
              <a:rPr lang="en-US" dirty="0"/>
              <a:t>）</a:t>
            </a:r>
          </a:p>
          <a:p>
            <a:r>
              <a:rPr lang="en-US" dirty="0" err="1"/>
              <a:t>焱融：YRCloudFile（开源BeeGFS，文件存储</a:t>
            </a:r>
            <a:r>
              <a:rPr lang="en-US" dirty="0"/>
              <a:t>）</a:t>
            </a:r>
          </a:p>
          <a:p>
            <a:r>
              <a:rPr lang="en-US" dirty="0" err="1"/>
              <a:t>龙存：Loong系列（自研，文件系统，HPC场景</a:t>
            </a:r>
            <a:r>
              <a:rPr lang="en-US" dirty="0"/>
              <a:t>）</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Backup</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6567" y="152473"/>
            <a:ext cx="10515600" cy="283461"/>
          </a:xfrm>
        </p:spPr>
        <p:txBody>
          <a:bodyPr>
            <a:normAutofit/>
          </a:bodyPr>
          <a:lstStyle/>
          <a:p>
            <a:r>
              <a:rPr lang="zh-CN" altLang="en-US" sz="1800" dirty="0"/>
              <a:t>测试工具小结</a:t>
            </a:r>
            <a:endParaRPr lang="en-US" sz="1800" dirty="0"/>
          </a:p>
        </p:txBody>
      </p:sp>
      <p:graphicFrame>
        <p:nvGraphicFramePr>
          <p:cNvPr id="4" name="Table 3"/>
          <p:cNvGraphicFramePr>
            <a:graphicFrameLocks noGrp="1"/>
          </p:cNvGraphicFramePr>
          <p:nvPr/>
        </p:nvGraphicFramePr>
        <p:xfrm>
          <a:off x="446567" y="588482"/>
          <a:ext cx="11568223" cy="6316134"/>
        </p:xfrm>
        <a:graphic>
          <a:graphicData uri="http://schemas.openxmlformats.org/drawingml/2006/table">
            <a:tbl>
              <a:tblPr/>
              <a:tblGrid>
                <a:gridCol w="1244010">
                  <a:extLst>
                    <a:ext uri="{9D8B030D-6E8A-4147-A177-3AD203B41FA5}">
                      <a16:colId xmlns:a16="http://schemas.microsoft.com/office/drawing/2014/main" val="20000"/>
                    </a:ext>
                  </a:extLst>
                </a:gridCol>
                <a:gridCol w="2615609">
                  <a:extLst>
                    <a:ext uri="{9D8B030D-6E8A-4147-A177-3AD203B41FA5}">
                      <a16:colId xmlns:a16="http://schemas.microsoft.com/office/drawing/2014/main" val="20001"/>
                    </a:ext>
                  </a:extLst>
                </a:gridCol>
                <a:gridCol w="4221126">
                  <a:extLst>
                    <a:ext uri="{9D8B030D-6E8A-4147-A177-3AD203B41FA5}">
                      <a16:colId xmlns:a16="http://schemas.microsoft.com/office/drawing/2014/main" val="20002"/>
                    </a:ext>
                  </a:extLst>
                </a:gridCol>
                <a:gridCol w="3487478">
                  <a:extLst>
                    <a:ext uri="{9D8B030D-6E8A-4147-A177-3AD203B41FA5}">
                      <a16:colId xmlns:a16="http://schemas.microsoft.com/office/drawing/2014/main" val="20003"/>
                    </a:ext>
                  </a:extLst>
                </a:gridCol>
              </a:tblGrid>
              <a:tr h="253085">
                <a:tc>
                  <a:txBody>
                    <a:bodyPr/>
                    <a:lstStyle/>
                    <a:p>
                      <a:r>
                        <a:rPr lang="zh-CN" altLang="en-US" sz="1200" b="1" dirty="0">
                          <a:effectLst/>
                        </a:rPr>
                        <a:t>工具</a:t>
                      </a:r>
                      <a:endParaRPr lang="zh-CN" altLang="en-US" sz="1200" dirty="0">
                        <a:effectLst/>
                      </a:endParaRPr>
                    </a:p>
                  </a:txBody>
                  <a:tcPr marL="33769" marR="33769" marT="19296" marB="19296"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tcPr>
                </a:tc>
                <a:tc>
                  <a:txBody>
                    <a:bodyPr/>
                    <a:lstStyle/>
                    <a:p>
                      <a:r>
                        <a:rPr lang="zh-CN" altLang="en-US" sz="1200" b="1">
                          <a:effectLst/>
                        </a:rPr>
                        <a:t>用途</a:t>
                      </a:r>
                      <a:endParaRPr lang="zh-CN" altLang="en-US" sz="1200">
                        <a:effectLst/>
                      </a:endParaRPr>
                    </a:p>
                  </a:txBody>
                  <a:tcPr marL="33769" marR="33769" marT="19296" marB="19296"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tcPr>
                </a:tc>
                <a:tc>
                  <a:txBody>
                    <a:bodyPr/>
                    <a:lstStyle/>
                    <a:p>
                      <a:r>
                        <a:rPr lang="zh-CN" altLang="en-US" sz="1200" b="1" dirty="0">
                          <a:effectLst/>
                        </a:rPr>
                        <a:t>语法</a:t>
                      </a:r>
                      <a:endParaRPr lang="zh-CN" altLang="en-US" sz="1200" dirty="0">
                        <a:effectLst/>
                      </a:endParaRPr>
                    </a:p>
                  </a:txBody>
                  <a:tcPr marL="33769" marR="33769" marT="19296" marB="19296"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tcPr>
                </a:tc>
                <a:tc>
                  <a:txBody>
                    <a:bodyPr/>
                    <a:lstStyle/>
                    <a:p>
                      <a:r>
                        <a:rPr lang="zh-CN" altLang="en-US" sz="1200" b="1">
                          <a:effectLst/>
                        </a:rPr>
                        <a:t>说明</a:t>
                      </a:r>
                      <a:endParaRPr lang="zh-CN" altLang="en-US" sz="1200">
                        <a:effectLst/>
                      </a:endParaRPr>
                    </a:p>
                  </a:txBody>
                  <a:tcPr marL="33769" marR="33769" marT="19296" marB="19296"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tcPr>
                </a:tc>
                <a:extLst>
                  <a:ext uri="{0D108BD9-81ED-4DB2-BD59-A6C34878D82A}">
                    <a16:rowId xmlns:a16="http://schemas.microsoft.com/office/drawing/2014/main" val="10000"/>
                  </a:ext>
                </a:extLst>
              </a:tr>
              <a:tr h="534434">
                <a:tc>
                  <a:txBody>
                    <a:bodyPr/>
                    <a:lstStyle/>
                    <a:p>
                      <a:r>
                        <a:rPr lang="en-US" sz="1200">
                          <a:effectLst/>
                        </a:rPr>
                        <a:t>dd</a:t>
                      </a:r>
                    </a:p>
                  </a:txBody>
                  <a:tcPr marL="33769" marR="33769" marT="19296" marB="19296"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tcPr>
                </a:tc>
                <a:tc>
                  <a:txBody>
                    <a:bodyPr/>
                    <a:lstStyle/>
                    <a:p>
                      <a:r>
                        <a:rPr lang="zh-CN" altLang="en-US" sz="1200" dirty="0">
                          <a:effectLst/>
                        </a:rPr>
                        <a:t>磁盘读写性能测试</a:t>
                      </a:r>
                    </a:p>
                  </a:txBody>
                  <a:tcPr marL="33769" marR="33769" marT="19296" marB="19296"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tcPr>
                </a:tc>
                <a:tc>
                  <a:txBody>
                    <a:bodyPr/>
                    <a:lstStyle/>
                    <a:p>
                      <a:r>
                        <a:rPr lang="en-US" sz="1200" dirty="0">
                          <a:effectLst/>
                        </a:rPr>
                        <a:t> dd if=/dev/zero of=/root/</a:t>
                      </a:r>
                      <a:r>
                        <a:rPr lang="en-US" sz="1200" dirty="0" err="1">
                          <a:effectLst/>
                        </a:rPr>
                        <a:t>testfile</a:t>
                      </a:r>
                      <a:r>
                        <a:rPr lang="en-US" sz="1200" dirty="0">
                          <a:effectLst/>
                        </a:rPr>
                        <a:t> bs=1G count=1 </a:t>
                      </a:r>
                      <a:r>
                        <a:rPr lang="en-US" sz="1200" dirty="0" err="1">
                          <a:effectLst/>
                        </a:rPr>
                        <a:t>oflag</a:t>
                      </a:r>
                      <a:r>
                        <a:rPr lang="en-US" sz="1200" dirty="0">
                          <a:effectLst/>
                        </a:rPr>
                        <a:t>=direct/</a:t>
                      </a:r>
                      <a:r>
                        <a:rPr lang="en-US" sz="1200" dirty="0" err="1">
                          <a:effectLst/>
                        </a:rPr>
                        <a:t>dsync</a:t>
                      </a:r>
                      <a:r>
                        <a:rPr lang="en-US" sz="1200" dirty="0">
                          <a:effectLst/>
                        </a:rPr>
                        <a:t>/sync</a:t>
                      </a:r>
                    </a:p>
                  </a:txBody>
                  <a:tcPr marL="33769" marR="33769" marT="19296" marB="19296"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tcPr>
                </a:tc>
                <a:tc>
                  <a:txBody>
                    <a:bodyPr/>
                    <a:lstStyle/>
                    <a:p>
                      <a:r>
                        <a:rPr lang="en-US" sz="1200" dirty="0">
                          <a:effectLst/>
                        </a:rPr>
                        <a:t> </a:t>
                      </a:r>
                      <a:r>
                        <a:rPr lang="en-US" sz="1200" u="none" strike="noStrike" dirty="0">
                          <a:solidFill>
                            <a:srgbClr val="000000"/>
                          </a:solidFill>
                          <a:effectLst/>
                          <a:hlinkClick r:id="rId3"/>
                        </a:rPr>
                        <a:t>https://www.thomas-krenn.com/en/wiki/Linux_I/O_Performance_Tests_using_dd</a:t>
                      </a:r>
                      <a:endParaRPr lang="en-US" sz="1200" dirty="0">
                        <a:effectLst/>
                      </a:endParaRPr>
                    </a:p>
                  </a:txBody>
                  <a:tcPr marL="33769" marR="33769" marT="19296" marB="19296"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tcPr>
                </a:tc>
                <a:extLst>
                  <a:ext uri="{0D108BD9-81ED-4DB2-BD59-A6C34878D82A}">
                    <a16:rowId xmlns:a16="http://schemas.microsoft.com/office/drawing/2014/main" val="10001"/>
                  </a:ext>
                </a:extLst>
              </a:tr>
              <a:tr h="180069">
                <a:tc>
                  <a:txBody>
                    <a:bodyPr/>
                    <a:lstStyle/>
                    <a:p>
                      <a:r>
                        <a:rPr lang="en-US" sz="1200">
                          <a:effectLst/>
                        </a:rPr>
                        <a:t>iperf</a:t>
                      </a:r>
                    </a:p>
                  </a:txBody>
                  <a:tcPr marL="33769" marR="33769" marT="19296" marB="19296"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tcPr>
                </a:tc>
                <a:tc>
                  <a:txBody>
                    <a:bodyPr/>
                    <a:lstStyle/>
                    <a:p>
                      <a:r>
                        <a:rPr lang="zh-CN" altLang="en-US" sz="1200" dirty="0">
                          <a:effectLst/>
                        </a:rPr>
                        <a:t>网络带宽性能测试</a:t>
                      </a:r>
                    </a:p>
                  </a:txBody>
                  <a:tcPr marL="33769" marR="33769" marT="19296" marB="19296"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tcPr>
                </a:tc>
                <a:tc>
                  <a:txBody>
                    <a:bodyPr/>
                    <a:lstStyle/>
                    <a:p>
                      <a:r>
                        <a:rPr lang="en-US" sz="1200">
                          <a:effectLst/>
                        </a:rPr>
                        <a:t> </a:t>
                      </a:r>
                    </a:p>
                  </a:txBody>
                  <a:tcPr marL="33769" marR="33769" marT="19296" marB="19296"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tcPr>
                </a:tc>
                <a:tc>
                  <a:txBody>
                    <a:bodyPr/>
                    <a:lstStyle/>
                    <a:p>
                      <a:r>
                        <a:rPr lang="en-US" sz="1200">
                          <a:effectLst/>
                        </a:rPr>
                        <a:t> </a:t>
                      </a:r>
                      <a:r>
                        <a:rPr lang="en-US" sz="1200" u="none" strike="noStrike">
                          <a:solidFill>
                            <a:srgbClr val="000000"/>
                          </a:solidFill>
                          <a:effectLst/>
                          <a:hlinkClick r:id="rId4"/>
                        </a:rPr>
                        <a:t>https://iperf.fr/</a:t>
                      </a:r>
                      <a:endParaRPr lang="en-US" sz="1200">
                        <a:effectLst/>
                      </a:endParaRPr>
                    </a:p>
                  </a:txBody>
                  <a:tcPr marL="33769" marR="33769" marT="19296" marB="19296"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tcPr>
                </a:tc>
                <a:extLst>
                  <a:ext uri="{0D108BD9-81ED-4DB2-BD59-A6C34878D82A}">
                    <a16:rowId xmlns:a16="http://schemas.microsoft.com/office/drawing/2014/main" val="10002"/>
                  </a:ext>
                </a:extLst>
              </a:tr>
              <a:tr h="654683">
                <a:tc>
                  <a:txBody>
                    <a:bodyPr/>
                    <a:lstStyle/>
                    <a:p>
                      <a:r>
                        <a:rPr lang="en-US" sz="1200" dirty="0" err="1">
                          <a:effectLst/>
                        </a:rPr>
                        <a:t>rados</a:t>
                      </a:r>
                      <a:r>
                        <a:rPr lang="en-US" sz="1200" dirty="0">
                          <a:effectLst/>
                        </a:rPr>
                        <a:t> bench</a:t>
                      </a:r>
                    </a:p>
                  </a:txBody>
                  <a:tcPr marL="33769" marR="33769" marT="19296" marB="19296"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tcPr>
                </a:tc>
                <a:tc>
                  <a:txBody>
                    <a:bodyPr/>
                    <a:lstStyle/>
                    <a:p>
                      <a:r>
                        <a:rPr lang="en-US" sz="1200" dirty="0">
                          <a:effectLst/>
                        </a:rPr>
                        <a:t>RADOS </a:t>
                      </a:r>
                      <a:r>
                        <a:rPr lang="zh-CN" altLang="en-US" sz="1200" dirty="0">
                          <a:effectLst/>
                        </a:rPr>
                        <a:t>性能测试工具</a:t>
                      </a:r>
                    </a:p>
                  </a:txBody>
                  <a:tcPr marL="33769" marR="33769" marT="19296" marB="19296"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tcPr>
                </a:tc>
                <a:tc>
                  <a:txBody>
                    <a:bodyPr/>
                    <a:lstStyle/>
                    <a:p>
                      <a:r>
                        <a:rPr lang="en-US" sz="1200" dirty="0" err="1">
                          <a:effectLst/>
                        </a:rPr>
                        <a:t>rados</a:t>
                      </a:r>
                      <a:r>
                        <a:rPr lang="en-US" sz="1200" dirty="0">
                          <a:effectLst/>
                        </a:rPr>
                        <a:t> bench -p &lt;</a:t>
                      </a:r>
                      <a:r>
                        <a:rPr lang="en-US" sz="1200" dirty="0" err="1">
                          <a:effectLst/>
                        </a:rPr>
                        <a:t>pool_name</a:t>
                      </a:r>
                      <a:r>
                        <a:rPr lang="en-US" sz="1200" dirty="0">
                          <a:effectLst/>
                        </a:rPr>
                        <a:t>&gt; &lt;seconds&gt; &lt;</a:t>
                      </a:r>
                      <a:r>
                        <a:rPr lang="en-US" sz="1200" dirty="0" err="1">
                          <a:effectLst/>
                        </a:rPr>
                        <a:t>write|seq|rand</a:t>
                      </a:r>
                      <a:r>
                        <a:rPr lang="en-US" sz="1200" dirty="0">
                          <a:effectLst/>
                        </a:rPr>
                        <a:t>&gt; -b &lt;block size&gt; -t --no-cleanup</a:t>
                      </a:r>
                    </a:p>
                  </a:txBody>
                  <a:tcPr marL="33769" marR="33769" marT="19296" marB="19296"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tcPr>
                </a:tc>
                <a:tc>
                  <a:txBody>
                    <a:bodyPr/>
                    <a:lstStyle/>
                    <a:p>
                      <a:pPr>
                        <a:buFont typeface="Arial" panose="02080604020202020204" pitchFamily="34" charset="0"/>
                        <a:buChar char="•"/>
                      </a:pPr>
                      <a:r>
                        <a:rPr lang="en-US" sz="1200" dirty="0" err="1">
                          <a:effectLst/>
                        </a:rPr>
                        <a:t>Ceph</a:t>
                      </a:r>
                      <a:r>
                        <a:rPr lang="en-US" sz="1200" dirty="0">
                          <a:effectLst/>
                        </a:rPr>
                        <a:t> </a:t>
                      </a:r>
                      <a:r>
                        <a:rPr lang="zh-CN" altLang="en-US" sz="1200" dirty="0">
                          <a:effectLst/>
                        </a:rPr>
                        <a:t>自带的 </a:t>
                      </a:r>
                      <a:r>
                        <a:rPr lang="en-US" sz="1200" dirty="0">
                          <a:effectLst/>
                        </a:rPr>
                        <a:t>RADOS </a:t>
                      </a:r>
                      <a:r>
                        <a:rPr lang="zh-CN" altLang="en-US" sz="1200" dirty="0">
                          <a:effectLst/>
                        </a:rPr>
                        <a:t>性能测试工具</a:t>
                      </a:r>
                    </a:p>
                  </a:txBody>
                  <a:tcPr marL="33769" marR="33769" marT="19296" marB="19296"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tcPr>
                </a:tc>
                <a:extLst>
                  <a:ext uri="{0D108BD9-81ED-4DB2-BD59-A6C34878D82A}">
                    <a16:rowId xmlns:a16="http://schemas.microsoft.com/office/drawing/2014/main" val="10003"/>
                  </a:ext>
                </a:extLst>
              </a:tr>
              <a:tr h="1736912">
                <a:tc>
                  <a:txBody>
                    <a:bodyPr/>
                    <a:lstStyle/>
                    <a:p>
                      <a:r>
                        <a:rPr lang="en-US" sz="1200">
                          <a:effectLst/>
                        </a:rPr>
                        <a:t>rados load-gen</a:t>
                      </a:r>
                    </a:p>
                  </a:txBody>
                  <a:tcPr marL="33769" marR="33769" marT="19296" marB="19296"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tcPr>
                </a:tc>
                <a:tc>
                  <a:txBody>
                    <a:bodyPr/>
                    <a:lstStyle/>
                    <a:p>
                      <a:r>
                        <a:rPr lang="en-US" sz="1200" dirty="0">
                          <a:effectLst/>
                        </a:rPr>
                        <a:t>RADOS </a:t>
                      </a:r>
                      <a:r>
                        <a:rPr lang="zh-CN" altLang="en-US" sz="1200" dirty="0">
                          <a:effectLst/>
                        </a:rPr>
                        <a:t>性能测试工具</a:t>
                      </a:r>
                    </a:p>
                  </a:txBody>
                  <a:tcPr marL="33769" marR="33769" marT="19296" marB="19296"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tcPr>
                </a:tc>
                <a:tc>
                  <a:txBody>
                    <a:bodyPr/>
                    <a:lstStyle/>
                    <a:p>
                      <a:r>
                        <a:rPr lang="en-US" sz="1200">
                          <a:effectLst/>
                        </a:rPr>
                        <a:t># rados -p rbd load-gen --num-objects #</a:t>
                      </a:r>
                      <a:r>
                        <a:rPr lang="zh-CN" altLang="en-US" sz="1200">
                          <a:effectLst/>
                        </a:rPr>
                        <a:t>产生的对象数目 </a:t>
                      </a:r>
                      <a:r>
                        <a:rPr lang="en-US" altLang="zh-CN" sz="1200">
                          <a:effectLst/>
                        </a:rPr>
                        <a:t>--</a:t>
                      </a:r>
                      <a:r>
                        <a:rPr lang="en-US" sz="1200">
                          <a:effectLst/>
                        </a:rPr>
                        <a:t>min-object-size #</a:t>
                      </a:r>
                      <a:r>
                        <a:rPr lang="zh-CN" altLang="en-US" sz="1200">
                          <a:effectLst/>
                        </a:rPr>
                        <a:t>最小对象大小 </a:t>
                      </a:r>
                      <a:r>
                        <a:rPr lang="en-US" altLang="zh-CN" sz="1200">
                          <a:effectLst/>
                        </a:rPr>
                        <a:t>--</a:t>
                      </a:r>
                      <a:r>
                        <a:rPr lang="en-US" sz="1200">
                          <a:effectLst/>
                        </a:rPr>
                        <a:t>max-object-size #</a:t>
                      </a:r>
                      <a:r>
                        <a:rPr lang="zh-CN" altLang="en-US" sz="1200">
                          <a:effectLst/>
                        </a:rPr>
                        <a:t>最大对象大小 </a:t>
                      </a:r>
                      <a:r>
                        <a:rPr lang="en-US" altLang="zh-CN" sz="1200">
                          <a:effectLst/>
                        </a:rPr>
                        <a:t>--</a:t>
                      </a:r>
                      <a:r>
                        <a:rPr lang="en-US" sz="1200">
                          <a:effectLst/>
                        </a:rPr>
                        <a:t>max-ops #</a:t>
                      </a:r>
                      <a:r>
                        <a:rPr lang="zh-CN" altLang="en-US" sz="1200">
                          <a:effectLst/>
                        </a:rPr>
                        <a:t>最大操作数目 </a:t>
                      </a:r>
                      <a:r>
                        <a:rPr lang="en-US" altLang="zh-CN" sz="1200">
                          <a:effectLst/>
                        </a:rPr>
                        <a:t>--</a:t>
                      </a:r>
                      <a:r>
                        <a:rPr lang="en-US" sz="1200">
                          <a:effectLst/>
                        </a:rPr>
                        <a:t>min-op-len #</a:t>
                      </a:r>
                      <a:r>
                        <a:rPr lang="zh-CN" altLang="en-US" sz="1200">
                          <a:effectLst/>
                        </a:rPr>
                        <a:t>最小操作长度 </a:t>
                      </a:r>
                      <a:r>
                        <a:rPr lang="en-US" altLang="zh-CN" sz="1200">
                          <a:effectLst/>
                        </a:rPr>
                        <a:t>--</a:t>
                      </a:r>
                      <a:r>
                        <a:rPr lang="en-US" sz="1200">
                          <a:effectLst/>
                        </a:rPr>
                        <a:t>max-op-len #</a:t>
                      </a:r>
                      <a:r>
                        <a:rPr lang="zh-CN" altLang="en-US" sz="1200">
                          <a:effectLst/>
                        </a:rPr>
                        <a:t>最大操作长度 </a:t>
                      </a:r>
                      <a:r>
                        <a:rPr lang="en-US" altLang="zh-CN" sz="1200">
                          <a:effectLst/>
                        </a:rPr>
                        <a:t>--</a:t>
                      </a:r>
                      <a:r>
                        <a:rPr lang="en-US" sz="1200">
                          <a:effectLst/>
                        </a:rPr>
                        <a:t>read-percent #</a:t>
                      </a:r>
                      <a:r>
                        <a:rPr lang="zh-CN" altLang="en-US" sz="1200">
                          <a:effectLst/>
                        </a:rPr>
                        <a:t>读操作的百分比 </a:t>
                      </a:r>
                      <a:r>
                        <a:rPr lang="en-US" altLang="zh-CN" sz="1200">
                          <a:effectLst/>
                        </a:rPr>
                        <a:t>--</a:t>
                      </a:r>
                      <a:r>
                        <a:rPr lang="en-US" sz="1200">
                          <a:effectLst/>
                        </a:rPr>
                        <a:t>target-throughput #</a:t>
                      </a:r>
                      <a:r>
                        <a:rPr lang="zh-CN" altLang="en-US" sz="1200">
                          <a:effectLst/>
                        </a:rPr>
                        <a:t>目标吞吐量，单位 </a:t>
                      </a:r>
                      <a:r>
                        <a:rPr lang="en-US" sz="1200">
                          <a:effectLst/>
                        </a:rPr>
                        <a:t>MB --run-length #</a:t>
                      </a:r>
                      <a:r>
                        <a:rPr lang="zh-CN" altLang="en-US" sz="1200">
                          <a:effectLst/>
                        </a:rPr>
                        <a:t>运行时长，单位秒</a:t>
                      </a:r>
                    </a:p>
                  </a:txBody>
                  <a:tcPr marL="33769" marR="33769" marT="19296" marB="19296"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tcPr>
                </a:tc>
                <a:tc>
                  <a:txBody>
                    <a:bodyPr/>
                    <a:lstStyle/>
                    <a:p>
                      <a:r>
                        <a:rPr lang="zh-CN" altLang="en-US" sz="1200" dirty="0">
                          <a:effectLst/>
                        </a:rPr>
                        <a:t> </a:t>
                      </a:r>
                    </a:p>
                    <a:p>
                      <a:pPr>
                        <a:buFont typeface="Arial" panose="02080604020202020204" pitchFamily="34" charset="0"/>
                        <a:buChar char="•"/>
                      </a:pPr>
                      <a:r>
                        <a:rPr lang="en-US" altLang="zh-CN" sz="1200" dirty="0" err="1">
                          <a:effectLst/>
                        </a:rPr>
                        <a:t>Ceph</a:t>
                      </a:r>
                      <a:r>
                        <a:rPr lang="en-US" altLang="zh-CN" sz="1200" dirty="0">
                          <a:effectLst/>
                        </a:rPr>
                        <a:t> </a:t>
                      </a:r>
                      <a:r>
                        <a:rPr lang="zh-CN" altLang="en-US" sz="1200" dirty="0">
                          <a:effectLst/>
                        </a:rPr>
                        <a:t>自带的 </a:t>
                      </a:r>
                      <a:r>
                        <a:rPr lang="en-US" altLang="zh-CN" sz="1200" dirty="0" err="1">
                          <a:effectLst/>
                        </a:rPr>
                        <a:t>rados</a:t>
                      </a:r>
                      <a:r>
                        <a:rPr lang="en-US" altLang="zh-CN" sz="1200" dirty="0">
                          <a:effectLst/>
                        </a:rPr>
                        <a:t> </a:t>
                      </a:r>
                      <a:r>
                        <a:rPr lang="zh-CN" altLang="en-US" sz="1200" dirty="0">
                          <a:effectLst/>
                        </a:rPr>
                        <a:t>性能测试工具</a:t>
                      </a:r>
                    </a:p>
                    <a:p>
                      <a:pPr>
                        <a:buFont typeface="Arial" panose="02080604020202020204" pitchFamily="34" charset="0"/>
                        <a:buChar char="•"/>
                      </a:pPr>
                      <a:r>
                        <a:rPr lang="zh-CN" altLang="en-US" sz="1200" dirty="0">
                          <a:effectLst/>
                        </a:rPr>
                        <a:t>可在集群内产生指定类型的负载</a:t>
                      </a:r>
                    </a:p>
                    <a:p>
                      <a:pPr>
                        <a:buFont typeface="Arial" panose="02080604020202020204" pitchFamily="34" charset="0"/>
                        <a:buChar char="•"/>
                      </a:pPr>
                      <a:r>
                        <a:rPr lang="zh-CN" altLang="en-US" sz="1200" dirty="0">
                          <a:effectLst/>
                        </a:rPr>
                        <a:t>比 </a:t>
                      </a:r>
                      <a:r>
                        <a:rPr lang="en-US" altLang="zh-CN" sz="1200" dirty="0" err="1">
                          <a:effectLst/>
                        </a:rPr>
                        <a:t>rados</a:t>
                      </a:r>
                      <a:r>
                        <a:rPr lang="en-US" altLang="zh-CN" sz="1200" dirty="0">
                          <a:effectLst/>
                        </a:rPr>
                        <a:t> bench </a:t>
                      </a:r>
                      <a:r>
                        <a:rPr lang="zh-CN" altLang="en-US" sz="1200" dirty="0">
                          <a:effectLst/>
                        </a:rPr>
                        <a:t>功能丰富，能指定更多的参数</a:t>
                      </a:r>
                    </a:p>
                  </a:txBody>
                  <a:tcPr marL="33769" marR="33769" marT="19296" marB="19296"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tcPr>
                </a:tc>
                <a:extLst>
                  <a:ext uri="{0D108BD9-81ED-4DB2-BD59-A6C34878D82A}">
                    <a16:rowId xmlns:a16="http://schemas.microsoft.com/office/drawing/2014/main" val="10004"/>
                  </a:ext>
                </a:extLst>
              </a:tr>
              <a:tr h="1376168">
                <a:tc>
                  <a:txBody>
                    <a:bodyPr/>
                    <a:lstStyle/>
                    <a:p>
                      <a:r>
                        <a:rPr lang="en-US" sz="1200" dirty="0" err="1">
                          <a:effectLst/>
                        </a:rPr>
                        <a:t>rbd</a:t>
                      </a:r>
                      <a:r>
                        <a:rPr lang="en-US" sz="1200" dirty="0">
                          <a:effectLst/>
                        </a:rPr>
                        <a:t> bench-write</a:t>
                      </a:r>
                    </a:p>
                  </a:txBody>
                  <a:tcPr marL="33769" marR="33769" marT="19296" marB="19296"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tcPr>
                </a:tc>
                <a:tc>
                  <a:txBody>
                    <a:bodyPr/>
                    <a:lstStyle/>
                    <a:p>
                      <a:r>
                        <a:rPr lang="en-US" altLang="zh-CN" sz="1200" dirty="0" err="1">
                          <a:effectLst/>
                        </a:rPr>
                        <a:t>ceph</a:t>
                      </a:r>
                      <a:r>
                        <a:rPr lang="en-US" altLang="zh-CN" sz="1200" dirty="0">
                          <a:effectLst/>
                        </a:rPr>
                        <a:t> </a:t>
                      </a:r>
                      <a:r>
                        <a:rPr lang="zh-CN" altLang="en-US" sz="1200" dirty="0">
                          <a:effectLst/>
                        </a:rPr>
                        <a:t>自带的 </a:t>
                      </a:r>
                      <a:r>
                        <a:rPr lang="en-US" altLang="zh-CN" sz="1200" dirty="0" err="1">
                          <a:effectLst/>
                        </a:rPr>
                        <a:t>rbd</a:t>
                      </a:r>
                      <a:r>
                        <a:rPr lang="en-US" altLang="zh-CN" sz="1200" dirty="0">
                          <a:effectLst/>
                        </a:rPr>
                        <a:t> </a:t>
                      </a:r>
                      <a:r>
                        <a:rPr lang="zh-CN" altLang="en-US" sz="1200" dirty="0">
                          <a:effectLst/>
                        </a:rPr>
                        <a:t>性能测试工具</a:t>
                      </a:r>
                    </a:p>
                  </a:txBody>
                  <a:tcPr marL="33769" marR="33769" marT="19296" marB="19296"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tcPr>
                </a:tc>
                <a:tc>
                  <a:txBody>
                    <a:bodyPr/>
                    <a:lstStyle/>
                    <a:p>
                      <a:r>
                        <a:rPr lang="en-US" sz="1200" dirty="0">
                          <a:effectLst/>
                        </a:rPr>
                        <a:t> </a:t>
                      </a:r>
                      <a:r>
                        <a:rPr lang="en-US" sz="1200" dirty="0" err="1">
                          <a:effectLst/>
                        </a:rPr>
                        <a:t>rbd</a:t>
                      </a:r>
                      <a:r>
                        <a:rPr lang="en-US" sz="1200" dirty="0">
                          <a:effectLst/>
                        </a:rPr>
                        <a:t> bench-write &lt;RBD image name&gt;</a:t>
                      </a:r>
                    </a:p>
                    <a:p>
                      <a:pPr>
                        <a:buFont typeface="Arial" panose="02080604020202020204" pitchFamily="34" charset="0"/>
                        <a:buChar char="•"/>
                      </a:pPr>
                      <a:r>
                        <a:rPr lang="en-US" sz="1200" dirty="0">
                          <a:effectLst/>
                        </a:rPr>
                        <a:t>--io-size：</a:t>
                      </a:r>
                      <a:r>
                        <a:rPr lang="zh-CN" altLang="en-US" sz="1200" dirty="0">
                          <a:effectLst/>
                        </a:rPr>
                        <a:t>单位 </a:t>
                      </a:r>
                      <a:r>
                        <a:rPr lang="en-US" sz="1200" dirty="0">
                          <a:effectLst/>
                        </a:rPr>
                        <a:t>byte，</a:t>
                      </a:r>
                      <a:r>
                        <a:rPr lang="zh-CN" altLang="en-US" sz="1200" dirty="0">
                          <a:effectLst/>
                        </a:rPr>
                        <a:t>默认 </a:t>
                      </a:r>
                      <a:r>
                        <a:rPr lang="en-US" altLang="zh-CN" sz="1200" dirty="0">
                          <a:effectLst/>
                        </a:rPr>
                        <a:t>4</a:t>
                      </a:r>
                      <a:r>
                        <a:rPr lang="en-US" sz="1200" dirty="0">
                          <a:effectLst/>
                        </a:rPr>
                        <a:t>M</a:t>
                      </a:r>
                    </a:p>
                    <a:p>
                      <a:pPr>
                        <a:buFont typeface="Arial" panose="02080604020202020204" pitchFamily="34" charset="0"/>
                        <a:buChar char="•"/>
                      </a:pPr>
                      <a:r>
                        <a:rPr lang="en-US" sz="1200" dirty="0">
                          <a:effectLst/>
                        </a:rPr>
                        <a:t>--io-threads：</a:t>
                      </a:r>
                      <a:r>
                        <a:rPr lang="zh-CN" altLang="en-US" sz="1200" dirty="0">
                          <a:effectLst/>
                        </a:rPr>
                        <a:t>线程数，默认 </a:t>
                      </a:r>
                      <a:r>
                        <a:rPr lang="en-US" altLang="zh-CN" sz="1200" dirty="0">
                          <a:effectLst/>
                        </a:rPr>
                        <a:t>16</a:t>
                      </a:r>
                    </a:p>
                    <a:p>
                      <a:pPr>
                        <a:buFont typeface="Arial" panose="02080604020202020204" pitchFamily="34" charset="0"/>
                        <a:buChar char="•"/>
                      </a:pPr>
                      <a:r>
                        <a:rPr lang="en-US" altLang="zh-CN" sz="1200" dirty="0">
                          <a:effectLst/>
                        </a:rPr>
                        <a:t>--</a:t>
                      </a:r>
                      <a:r>
                        <a:rPr lang="en-US" sz="1200" dirty="0">
                          <a:effectLst/>
                        </a:rPr>
                        <a:t>io-total：</a:t>
                      </a:r>
                      <a:r>
                        <a:rPr lang="zh-CN" altLang="en-US" sz="1200" dirty="0">
                          <a:effectLst/>
                        </a:rPr>
                        <a:t>总写入字节，默认 </a:t>
                      </a:r>
                      <a:r>
                        <a:rPr lang="en-US" altLang="zh-CN" sz="1200" dirty="0">
                          <a:effectLst/>
                        </a:rPr>
                        <a:t>1024</a:t>
                      </a:r>
                      <a:r>
                        <a:rPr lang="en-US" sz="1200" dirty="0">
                          <a:effectLst/>
                        </a:rPr>
                        <a:t>M</a:t>
                      </a:r>
                    </a:p>
                    <a:p>
                      <a:pPr>
                        <a:buFont typeface="Arial" panose="02080604020202020204" pitchFamily="34" charset="0"/>
                        <a:buChar char="•"/>
                      </a:pPr>
                      <a:r>
                        <a:rPr lang="en-US" sz="1200" dirty="0">
                          <a:effectLst/>
                        </a:rPr>
                        <a:t>--io-pattern &lt;</a:t>
                      </a:r>
                      <a:r>
                        <a:rPr lang="en-US" sz="1200" dirty="0" err="1">
                          <a:effectLst/>
                        </a:rPr>
                        <a:t>seq|rand</a:t>
                      </a:r>
                      <a:r>
                        <a:rPr lang="en-US" sz="1200" dirty="0">
                          <a:effectLst/>
                        </a:rPr>
                        <a:t>&gt;：</a:t>
                      </a:r>
                      <a:r>
                        <a:rPr lang="zh-CN" altLang="en-US" sz="1200" dirty="0">
                          <a:effectLst/>
                        </a:rPr>
                        <a:t>写模式，默认为 </a:t>
                      </a:r>
                      <a:r>
                        <a:rPr lang="en-US" sz="1200" dirty="0">
                          <a:effectLst/>
                        </a:rPr>
                        <a:t>seq </a:t>
                      </a:r>
                      <a:r>
                        <a:rPr lang="zh-CN" altLang="en-US" sz="1200" dirty="0">
                          <a:effectLst/>
                        </a:rPr>
                        <a:t>即顺序写</a:t>
                      </a:r>
                    </a:p>
                  </a:txBody>
                  <a:tcPr marL="33769" marR="33769" marT="19296" marB="19296"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tcPr>
                </a:tc>
                <a:tc>
                  <a:txBody>
                    <a:bodyPr/>
                    <a:lstStyle/>
                    <a:p>
                      <a:pPr>
                        <a:buFont typeface="Arial" panose="02080604020202020204" pitchFamily="34" charset="0"/>
                        <a:buChar char="•"/>
                      </a:pPr>
                      <a:r>
                        <a:rPr lang="zh-CN" altLang="en-US" sz="1200" dirty="0">
                          <a:effectLst/>
                        </a:rPr>
                        <a:t> 只能对块设备做写测试</a:t>
                      </a:r>
                    </a:p>
                  </a:txBody>
                  <a:tcPr marL="33769" marR="33769" marT="19296" marB="19296"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tcPr>
                </a:tc>
                <a:extLst>
                  <a:ext uri="{0D108BD9-81ED-4DB2-BD59-A6C34878D82A}">
                    <a16:rowId xmlns:a16="http://schemas.microsoft.com/office/drawing/2014/main" val="10005"/>
                  </a:ext>
                </a:extLst>
              </a:tr>
              <a:tr h="293938">
                <a:tc>
                  <a:txBody>
                    <a:bodyPr/>
                    <a:lstStyle/>
                    <a:p>
                      <a:r>
                        <a:rPr lang="en-US" sz="1200">
                          <a:effectLst/>
                        </a:rPr>
                        <a:t>fio + rbd ioengine</a:t>
                      </a:r>
                    </a:p>
                  </a:txBody>
                  <a:tcPr marL="33769" marR="33769" marT="19296" marB="19296"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tcPr>
                </a:tc>
                <a:tc>
                  <a:txBody>
                    <a:bodyPr/>
                    <a:lstStyle/>
                    <a:p>
                      <a:r>
                        <a:rPr lang="en-US" sz="1200" dirty="0" err="1">
                          <a:effectLst/>
                        </a:rPr>
                        <a:t>fio</a:t>
                      </a:r>
                      <a:r>
                        <a:rPr lang="en-US" sz="1200" dirty="0">
                          <a:effectLst/>
                        </a:rPr>
                        <a:t> </a:t>
                      </a:r>
                      <a:r>
                        <a:rPr lang="zh-CN" altLang="en-US" sz="1200" dirty="0">
                          <a:effectLst/>
                        </a:rPr>
                        <a:t>结合 </a:t>
                      </a:r>
                      <a:r>
                        <a:rPr lang="en-US" sz="1200" dirty="0" err="1">
                          <a:effectLst/>
                        </a:rPr>
                        <a:t>rbd</a:t>
                      </a:r>
                      <a:r>
                        <a:rPr lang="en-US" sz="1200" dirty="0">
                          <a:effectLst/>
                        </a:rPr>
                        <a:t> IO </a:t>
                      </a:r>
                      <a:r>
                        <a:rPr lang="zh-CN" altLang="en-US" sz="1200" dirty="0">
                          <a:effectLst/>
                        </a:rPr>
                        <a:t>引擎的性能测试工具</a:t>
                      </a:r>
                    </a:p>
                  </a:txBody>
                  <a:tcPr marL="33769" marR="33769" marT="19296" marB="19296"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tcPr>
                </a:tc>
                <a:tc rowSpan="2">
                  <a:txBody>
                    <a:bodyPr/>
                    <a:lstStyle/>
                    <a:p>
                      <a:r>
                        <a:rPr lang="zh-CN" altLang="en-US" sz="1200">
                          <a:effectLst/>
                        </a:rPr>
                        <a:t> 参考 </a:t>
                      </a:r>
                      <a:r>
                        <a:rPr lang="en-US" sz="1200">
                          <a:effectLst/>
                        </a:rPr>
                        <a:t>fio --help </a:t>
                      </a:r>
                    </a:p>
                  </a:txBody>
                  <a:tcPr marL="33769" marR="33769" marT="19296" marB="19296"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tcPr>
                </a:tc>
                <a:tc rowSpan="2">
                  <a:txBody>
                    <a:bodyPr/>
                    <a:lstStyle/>
                    <a:p>
                      <a:pPr>
                        <a:buFont typeface="Arial" panose="02080604020202020204" pitchFamily="34" charset="0"/>
                        <a:buChar char="•"/>
                      </a:pPr>
                      <a:r>
                        <a:rPr lang="en-US" altLang="zh-CN" sz="1200" dirty="0">
                          <a:effectLst/>
                        </a:rPr>
                        <a:t>Linux </a:t>
                      </a:r>
                      <a:r>
                        <a:rPr lang="zh-CN" altLang="en-US" sz="1200" dirty="0">
                          <a:effectLst/>
                        </a:rPr>
                        <a:t>平台上做 </a:t>
                      </a:r>
                      <a:r>
                        <a:rPr lang="en-US" altLang="zh-CN" sz="1200" dirty="0">
                          <a:effectLst/>
                        </a:rPr>
                        <a:t>IO </a:t>
                      </a:r>
                      <a:r>
                        <a:rPr lang="zh-CN" altLang="en-US" sz="1200" dirty="0">
                          <a:effectLst/>
                        </a:rPr>
                        <a:t>性能测试的瑞士军刀</a:t>
                      </a:r>
                    </a:p>
                    <a:p>
                      <a:pPr>
                        <a:buFont typeface="Arial" panose="02080604020202020204" pitchFamily="34" charset="0"/>
                        <a:buChar char="•"/>
                      </a:pPr>
                      <a:r>
                        <a:rPr lang="zh-CN" altLang="en-US" sz="1200" dirty="0">
                          <a:effectLst/>
                        </a:rPr>
                        <a:t>可以对使用内核内 </a:t>
                      </a:r>
                      <a:r>
                        <a:rPr lang="en-US" altLang="zh-CN" sz="1200" dirty="0" err="1">
                          <a:effectLst/>
                        </a:rPr>
                        <a:t>rbd</a:t>
                      </a:r>
                      <a:r>
                        <a:rPr lang="en-US" altLang="zh-CN" sz="1200" dirty="0">
                          <a:effectLst/>
                        </a:rPr>
                        <a:t> </a:t>
                      </a:r>
                      <a:r>
                        <a:rPr lang="zh-CN" altLang="en-US" sz="1200" dirty="0">
                          <a:effectLst/>
                        </a:rPr>
                        <a:t>和用户空间 </a:t>
                      </a:r>
                      <a:r>
                        <a:rPr lang="en-US" altLang="zh-CN" sz="1200" dirty="0" err="1">
                          <a:effectLst/>
                        </a:rPr>
                        <a:t>librados</a:t>
                      </a:r>
                      <a:r>
                        <a:rPr lang="en-US" altLang="zh-CN" sz="1200" dirty="0">
                          <a:effectLst/>
                        </a:rPr>
                        <a:t> </a:t>
                      </a:r>
                      <a:r>
                        <a:rPr lang="zh-CN" altLang="en-US" sz="1200" dirty="0">
                          <a:effectLst/>
                        </a:rPr>
                        <a:t>进行比较</a:t>
                      </a:r>
                    </a:p>
                    <a:p>
                      <a:pPr>
                        <a:buFont typeface="Arial" panose="02080604020202020204" pitchFamily="34" charset="0"/>
                        <a:buChar char="•"/>
                      </a:pPr>
                      <a:r>
                        <a:rPr lang="zh-CN" altLang="en-US" sz="1200" dirty="0">
                          <a:effectLst/>
                        </a:rPr>
                        <a:t>标准规则 </a:t>
                      </a:r>
                      <a:r>
                        <a:rPr lang="en-US" altLang="zh-CN" sz="1200" dirty="0">
                          <a:effectLst/>
                        </a:rPr>
                        <a:t>- </a:t>
                      </a:r>
                      <a:r>
                        <a:rPr lang="zh-CN" altLang="en-US" sz="1200" dirty="0">
                          <a:effectLst/>
                        </a:rPr>
                        <a:t>顺序和随机 </a:t>
                      </a:r>
                      <a:r>
                        <a:rPr lang="en-US" altLang="zh-CN" sz="1200" dirty="0">
                          <a:effectLst/>
                        </a:rPr>
                        <a:t>IO</a:t>
                      </a:r>
                    </a:p>
                    <a:p>
                      <a:pPr>
                        <a:buFont typeface="Arial" panose="02080604020202020204" pitchFamily="34" charset="0"/>
                        <a:buChar char="•"/>
                      </a:pPr>
                      <a:r>
                        <a:rPr lang="zh-CN" altLang="en-US" sz="1200" dirty="0">
                          <a:effectLst/>
                        </a:rPr>
                        <a:t>块大小 </a:t>
                      </a:r>
                      <a:r>
                        <a:rPr lang="en-US" altLang="zh-CN" sz="1200" dirty="0">
                          <a:effectLst/>
                        </a:rPr>
                        <a:t>- 4k</a:t>
                      </a:r>
                      <a:r>
                        <a:rPr lang="zh-CN" altLang="en-US" sz="1200" dirty="0">
                          <a:effectLst/>
                        </a:rPr>
                        <a:t>，</a:t>
                      </a:r>
                      <a:r>
                        <a:rPr lang="en-US" altLang="zh-CN" sz="1200" dirty="0">
                          <a:effectLst/>
                        </a:rPr>
                        <a:t>16k</a:t>
                      </a:r>
                      <a:r>
                        <a:rPr lang="zh-CN" altLang="en-US" sz="1200" dirty="0">
                          <a:effectLst/>
                        </a:rPr>
                        <a:t>，</a:t>
                      </a:r>
                      <a:r>
                        <a:rPr lang="en-US" altLang="zh-CN" sz="1200" dirty="0">
                          <a:effectLst/>
                        </a:rPr>
                        <a:t>64k</a:t>
                      </a:r>
                      <a:r>
                        <a:rPr lang="zh-CN" altLang="en-US" sz="1200" dirty="0">
                          <a:effectLst/>
                        </a:rPr>
                        <a:t>，</a:t>
                      </a:r>
                      <a:r>
                        <a:rPr lang="en-US" altLang="zh-CN" sz="1200" dirty="0">
                          <a:effectLst/>
                        </a:rPr>
                        <a:t>256k</a:t>
                      </a:r>
                    </a:p>
                    <a:p>
                      <a:pPr>
                        <a:buFont typeface="Arial" panose="02080604020202020204" pitchFamily="34" charset="0"/>
                        <a:buChar char="•"/>
                      </a:pPr>
                      <a:r>
                        <a:rPr lang="zh-CN" altLang="en-US" sz="1200" dirty="0">
                          <a:effectLst/>
                        </a:rPr>
                        <a:t>模式 </a:t>
                      </a:r>
                      <a:r>
                        <a:rPr lang="en-US" altLang="zh-CN" sz="1200" dirty="0">
                          <a:effectLst/>
                        </a:rPr>
                        <a:t>- </a:t>
                      </a:r>
                      <a:r>
                        <a:rPr lang="zh-CN" altLang="en-US" sz="1200" dirty="0">
                          <a:effectLst/>
                        </a:rPr>
                        <a:t>读和写</a:t>
                      </a:r>
                    </a:p>
                    <a:p>
                      <a:pPr>
                        <a:buFont typeface="Arial" panose="02080604020202020204" pitchFamily="34" charset="0"/>
                        <a:buChar char="•"/>
                      </a:pPr>
                      <a:r>
                        <a:rPr lang="zh-CN" altLang="en-US" sz="1200" dirty="0">
                          <a:effectLst/>
                        </a:rPr>
                        <a:t>支持混合模式</a:t>
                      </a:r>
                    </a:p>
                  </a:txBody>
                  <a:tcPr marL="33769" marR="33769" marT="19296" marB="19296"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tcPr>
                </a:tc>
                <a:extLst>
                  <a:ext uri="{0D108BD9-81ED-4DB2-BD59-A6C34878D82A}">
                    <a16:rowId xmlns:a16="http://schemas.microsoft.com/office/drawing/2014/main" val="10006"/>
                  </a:ext>
                </a:extLst>
              </a:tr>
              <a:tr h="1082230">
                <a:tc>
                  <a:txBody>
                    <a:bodyPr/>
                    <a:lstStyle/>
                    <a:p>
                      <a:r>
                        <a:rPr lang="en-US" sz="1200">
                          <a:effectLst/>
                        </a:rPr>
                        <a:t>fio + libaio</a:t>
                      </a:r>
                    </a:p>
                  </a:txBody>
                  <a:tcPr marL="33769" marR="33769" marT="19296" marB="19296"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tcPr>
                </a:tc>
                <a:tc>
                  <a:txBody>
                    <a:bodyPr/>
                    <a:lstStyle/>
                    <a:p>
                      <a:r>
                        <a:rPr lang="en-US" sz="1200" dirty="0" err="1">
                          <a:effectLst/>
                        </a:rPr>
                        <a:t>fio</a:t>
                      </a:r>
                      <a:r>
                        <a:rPr lang="en-US" sz="1200" dirty="0">
                          <a:effectLst/>
                        </a:rPr>
                        <a:t> </a:t>
                      </a:r>
                      <a:r>
                        <a:rPr lang="zh-CN" altLang="en-US" sz="1200" dirty="0">
                          <a:effectLst/>
                        </a:rPr>
                        <a:t>结合 </a:t>
                      </a:r>
                      <a:r>
                        <a:rPr lang="en-US" sz="1200" dirty="0" err="1">
                          <a:effectLst/>
                        </a:rPr>
                        <a:t>linux</a:t>
                      </a:r>
                      <a:r>
                        <a:rPr lang="en-US" sz="1200" dirty="0">
                          <a:effectLst/>
                        </a:rPr>
                        <a:t> </a:t>
                      </a:r>
                      <a:r>
                        <a:rPr lang="en-US" sz="1200" dirty="0" err="1">
                          <a:effectLst/>
                        </a:rPr>
                        <a:t>aio</a:t>
                      </a:r>
                      <a:r>
                        <a:rPr lang="en-US" sz="1200" dirty="0">
                          <a:effectLst/>
                        </a:rPr>
                        <a:t> </a:t>
                      </a:r>
                      <a:r>
                        <a:rPr lang="zh-CN" altLang="en-US" sz="1200" dirty="0">
                          <a:effectLst/>
                        </a:rPr>
                        <a:t>的 </a:t>
                      </a:r>
                      <a:r>
                        <a:rPr lang="en-US" sz="1200" dirty="0" err="1">
                          <a:effectLst/>
                        </a:rPr>
                        <a:t>rbd</a:t>
                      </a:r>
                      <a:r>
                        <a:rPr lang="en-US" sz="1200" dirty="0">
                          <a:effectLst/>
                        </a:rPr>
                        <a:t> </a:t>
                      </a:r>
                      <a:r>
                        <a:rPr lang="zh-CN" altLang="en-US" sz="1200" dirty="0">
                          <a:effectLst/>
                        </a:rPr>
                        <a:t>性能测试</a:t>
                      </a:r>
                    </a:p>
                  </a:txBody>
                  <a:tcPr marL="33769" marR="33769" marT="19296" marB="19296"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07"/>
                  </a:ext>
                </a:extLst>
              </a:tr>
            </a:tbl>
          </a:graphicData>
        </a:graphic>
      </p:graphicFrame>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97977"/>
            <a:ext cx="10515600" cy="315912"/>
          </a:xfrm>
        </p:spPr>
        <p:txBody>
          <a:bodyPr>
            <a:noAutofit/>
          </a:bodyPr>
          <a:lstStyle/>
          <a:p>
            <a:r>
              <a:rPr lang="en-US" sz="2800" dirty="0"/>
              <a:t>Understanding Storage Performance - IOPS and Latency</a:t>
            </a:r>
          </a:p>
        </p:txBody>
      </p:sp>
      <p:sp>
        <p:nvSpPr>
          <p:cNvPr id="3" name="Content Placeholder 2"/>
          <p:cNvSpPr>
            <a:spLocks noGrp="1"/>
          </p:cNvSpPr>
          <p:nvPr>
            <p:ph idx="1"/>
          </p:nvPr>
        </p:nvSpPr>
        <p:spPr>
          <a:xfrm>
            <a:off x="838200" y="765544"/>
            <a:ext cx="10515600" cy="5894479"/>
          </a:xfrm>
        </p:spPr>
        <p:txBody>
          <a:bodyPr>
            <a:normAutofit fontScale="70000" lnSpcReduction="20000"/>
          </a:bodyPr>
          <a:lstStyle/>
          <a:p>
            <a:r>
              <a:rPr lang="en-US" dirty="0"/>
              <a:t>Metrics</a:t>
            </a:r>
          </a:p>
          <a:p>
            <a:pPr lvl="1"/>
            <a:r>
              <a:rPr lang="en-US" dirty="0"/>
              <a:t>I/O: An I/O is a single read/write request. That I/O is issued to a storage medium (like a hard drive or solid state drive).</a:t>
            </a:r>
          </a:p>
          <a:p>
            <a:pPr lvl="1"/>
            <a:r>
              <a:rPr lang="en-US" dirty="0"/>
              <a:t>I/O Request Size: The I/O request has a size. The I/O request size can impact latency and IOPS figures.</a:t>
            </a:r>
          </a:p>
          <a:p>
            <a:pPr lvl="1"/>
            <a:r>
              <a:rPr lang="en-US" dirty="0"/>
              <a:t>IOPS: Stands for I/O Operations Per Second, it tells us how many I/O requests per second can be handled by the storage (for a particular workload). This metric is meaningless without a latency figure.</a:t>
            </a:r>
          </a:p>
          <a:p>
            <a:pPr lvl="1"/>
            <a:r>
              <a:rPr lang="en-US" dirty="0"/>
              <a:t>Bandwidth or throughput: Multiply the IOPS figure with the (average) I/O request size, the result is the bandwidth or throughput in Megabytes and Gigabytes per second.</a:t>
            </a:r>
          </a:p>
          <a:p>
            <a:pPr lvl="1"/>
            <a:r>
              <a:rPr lang="en-US" dirty="0"/>
              <a:t>Latency: Latency is the time it takes for the I/O request to be completed.</a:t>
            </a:r>
          </a:p>
          <a:p>
            <a:r>
              <a:rPr lang="en-US" dirty="0"/>
              <a:t>Access Patterns</a:t>
            </a:r>
          </a:p>
          <a:p>
            <a:pPr lvl="1"/>
            <a:r>
              <a:rPr lang="en-US" dirty="0"/>
              <a:t>Sequential access: A large number of sequential (often adjacent) </a:t>
            </a:r>
            <a:r>
              <a:rPr lang="en-US" dirty="0" err="1"/>
              <a:t>datablocks</a:t>
            </a:r>
            <a:r>
              <a:rPr lang="en-US" dirty="0"/>
              <a:t> is read from the source drive and written to another drive. Backup jobs also cause sequential access patterns. In practice this access pattern shows the highest possible throughput.</a:t>
            </a:r>
          </a:p>
          <a:p>
            <a:pPr lvl="1"/>
            <a:r>
              <a:rPr lang="en-US" dirty="0"/>
              <a:t>Random access: I/O requests are issued in a seemingly random pattern to the storage media. An example of such an access pattern is a heavy </a:t>
            </a:r>
            <a:r>
              <a:rPr lang="en-US" dirty="0" err="1"/>
              <a:t>utilised</a:t>
            </a:r>
            <a:r>
              <a:rPr lang="en-US" dirty="0"/>
              <a:t> database server or a </a:t>
            </a:r>
            <a:r>
              <a:rPr lang="en-US" dirty="0" err="1"/>
              <a:t>virtualisation</a:t>
            </a:r>
            <a:r>
              <a:rPr lang="en-US" dirty="0"/>
              <a:t> host running a lot of virtual machines (all operating simultaneously).</a:t>
            </a:r>
          </a:p>
          <a:p>
            <a:r>
              <a:rPr lang="en-US" dirty="0"/>
              <a:t>Queue Length: The queue depth is a number between 1 and ~128 that shows how many I/O requests are queued (in-flight) on average.</a:t>
            </a:r>
          </a:p>
          <a:p>
            <a:endParaRPr lang="en-US" dirty="0"/>
          </a:p>
          <a:p>
            <a:pPr lvl="1"/>
            <a:endParaRPr lang="en-US" dirty="0"/>
          </a:p>
          <a:p>
            <a:endParaRPr lang="en-US" dirty="0"/>
          </a:p>
          <a:p>
            <a:endParaRPr lang="en-US"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315912"/>
          </a:xfrm>
        </p:spPr>
        <p:txBody>
          <a:bodyPr>
            <a:normAutofit fontScale="90000"/>
          </a:bodyPr>
          <a:lstStyle/>
          <a:p>
            <a:r>
              <a:rPr lang="en-US" dirty="0"/>
              <a:t> </a:t>
            </a:r>
            <a:r>
              <a:rPr lang="en-US" dirty="0" err="1"/>
              <a:t>librados</a:t>
            </a:r>
            <a:endParaRPr lang="en-US" dirty="0"/>
          </a:p>
        </p:txBody>
      </p:sp>
      <p:sp>
        <p:nvSpPr>
          <p:cNvPr id="3" name="Content Placeholder 2"/>
          <p:cNvSpPr>
            <a:spLocks noGrp="1"/>
          </p:cNvSpPr>
          <p:nvPr>
            <p:ph idx="1"/>
          </p:nvPr>
        </p:nvSpPr>
        <p:spPr>
          <a:xfrm>
            <a:off x="838199" y="1030014"/>
            <a:ext cx="6798013" cy="5654565"/>
          </a:xfrm>
        </p:spPr>
        <p:txBody>
          <a:bodyPr>
            <a:normAutofit fontScale="55000" lnSpcReduction="20000"/>
          </a:bodyPr>
          <a:lstStyle/>
          <a:p>
            <a:pPr>
              <a:lnSpc>
                <a:spcPct val="120000"/>
              </a:lnSpc>
            </a:pPr>
            <a:r>
              <a:rPr lang="en-US" dirty="0" err="1"/>
              <a:t>Ceph</a:t>
            </a:r>
            <a:r>
              <a:rPr lang="en-US" dirty="0"/>
              <a:t> </a:t>
            </a:r>
            <a:r>
              <a:rPr lang="zh-CN" altLang="en-US" dirty="0"/>
              <a:t>提供一个消息层协议（</a:t>
            </a:r>
            <a:r>
              <a:rPr lang="en-US" dirty="0"/>
              <a:t>messaging layer protocol）</a:t>
            </a:r>
            <a:r>
              <a:rPr lang="zh-CN" altLang="en-US" dirty="0"/>
              <a:t>使得 </a:t>
            </a:r>
            <a:r>
              <a:rPr lang="en-US" dirty="0" err="1"/>
              <a:t>ceph</a:t>
            </a:r>
            <a:r>
              <a:rPr lang="en-US" dirty="0"/>
              <a:t> </a:t>
            </a:r>
            <a:r>
              <a:rPr lang="zh-CN" altLang="en-US" dirty="0"/>
              <a:t>客户端可以和 </a:t>
            </a:r>
            <a:r>
              <a:rPr lang="en-US" dirty="0" err="1"/>
              <a:t>Ceph</a:t>
            </a:r>
            <a:r>
              <a:rPr lang="en-US" dirty="0"/>
              <a:t> Monitor </a:t>
            </a:r>
            <a:r>
              <a:rPr lang="zh-CN" altLang="en-US" dirty="0"/>
              <a:t>以及 </a:t>
            </a:r>
            <a:r>
              <a:rPr lang="en-US" dirty="0" err="1"/>
              <a:t>Ceph</a:t>
            </a:r>
            <a:r>
              <a:rPr lang="en-US" dirty="0"/>
              <a:t> OSD Daemon </a:t>
            </a:r>
            <a:r>
              <a:rPr lang="zh-CN" altLang="en-US" dirty="0"/>
              <a:t>交互。</a:t>
            </a:r>
            <a:r>
              <a:rPr lang="en-US" dirty="0" err="1"/>
              <a:t>librados</a:t>
            </a:r>
            <a:r>
              <a:rPr lang="en-US" dirty="0"/>
              <a:t> </a:t>
            </a:r>
            <a:r>
              <a:rPr lang="zh-CN" altLang="en-US" dirty="0"/>
              <a:t>就是一个该协议的编码库形式的实现。所有的 </a:t>
            </a:r>
            <a:r>
              <a:rPr lang="en-US" dirty="0" err="1"/>
              <a:t>Ceph</a:t>
            </a:r>
            <a:r>
              <a:rPr lang="en-US" dirty="0"/>
              <a:t> clients </a:t>
            </a:r>
            <a:r>
              <a:rPr lang="zh-CN" altLang="en-US" dirty="0"/>
              <a:t>要么使用 </a:t>
            </a:r>
            <a:r>
              <a:rPr lang="en-US" dirty="0" err="1"/>
              <a:t>librados</a:t>
            </a:r>
            <a:r>
              <a:rPr lang="zh-CN" altLang="en-US" dirty="0"/>
              <a:t>，</a:t>
            </a:r>
            <a:r>
              <a:rPr lang="en-US" dirty="0"/>
              <a:t> </a:t>
            </a:r>
            <a:r>
              <a:rPr lang="zh-CN" altLang="en-US" dirty="0"/>
              <a:t>要么使用其封装的更高层 </a:t>
            </a:r>
            <a:r>
              <a:rPr lang="en-US" dirty="0"/>
              <a:t>API </a:t>
            </a:r>
            <a:r>
              <a:rPr lang="zh-CN" altLang="en-US" dirty="0"/>
              <a:t>与对象存储进行交互。比如，</a:t>
            </a:r>
            <a:r>
              <a:rPr lang="en-US" dirty="0" err="1"/>
              <a:t>librbd</a:t>
            </a:r>
            <a:r>
              <a:rPr lang="en-US" dirty="0"/>
              <a:t> </a:t>
            </a:r>
            <a:r>
              <a:rPr lang="zh-CN" altLang="en-US" dirty="0"/>
              <a:t>使用 </a:t>
            </a:r>
            <a:r>
              <a:rPr lang="en-US" dirty="0" err="1"/>
              <a:t>librados</a:t>
            </a:r>
            <a:r>
              <a:rPr lang="en-US" dirty="0"/>
              <a:t> </a:t>
            </a:r>
            <a:r>
              <a:rPr lang="zh-CN" altLang="en-US" dirty="0"/>
              <a:t>提供 </a:t>
            </a:r>
            <a:r>
              <a:rPr lang="en-US" dirty="0" err="1"/>
              <a:t>Ceph</a:t>
            </a:r>
            <a:r>
              <a:rPr lang="en-US" dirty="0"/>
              <a:t> </a:t>
            </a:r>
            <a:r>
              <a:rPr lang="zh-CN" altLang="en-US" dirty="0"/>
              <a:t>客户端与 </a:t>
            </a:r>
            <a:r>
              <a:rPr lang="en-US" dirty="0"/>
              <a:t>RBD </a:t>
            </a:r>
            <a:r>
              <a:rPr lang="zh-CN" altLang="en-US" dirty="0"/>
              <a:t>交互 </a:t>
            </a:r>
            <a:r>
              <a:rPr lang="en-US" dirty="0"/>
              <a:t>API。</a:t>
            </a:r>
          </a:p>
          <a:p>
            <a:pPr>
              <a:lnSpc>
                <a:spcPct val="120000"/>
              </a:lnSpc>
            </a:pPr>
            <a:r>
              <a:rPr lang="en-US" dirty="0" err="1"/>
              <a:t>librados</a:t>
            </a:r>
            <a:r>
              <a:rPr lang="en-US" dirty="0"/>
              <a:t> </a:t>
            </a:r>
            <a:r>
              <a:rPr lang="zh-CN" altLang="en-US" dirty="0"/>
              <a:t>是使用 </a:t>
            </a:r>
            <a:r>
              <a:rPr lang="en-US" dirty="0"/>
              <a:t>C++ </a:t>
            </a:r>
            <a:r>
              <a:rPr lang="zh-CN" altLang="en-US" dirty="0"/>
              <a:t>实现的。它实现了 </a:t>
            </a:r>
            <a:r>
              <a:rPr lang="en-US" dirty="0" err="1"/>
              <a:t>Ceph</a:t>
            </a:r>
            <a:r>
              <a:rPr lang="en-US" dirty="0"/>
              <a:t> </a:t>
            </a:r>
            <a:r>
              <a:rPr lang="zh-CN" altLang="en-US" dirty="0"/>
              <a:t>的一个私有协议，使得客户端可以直接、同步或者异步、并行地和 </a:t>
            </a:r>
            <a:r>
              <a:rPr lang="en-US" dirty="0"/>
              <a:t>MON  </a:t>
            </a:r>
            <a:r>
              <a:rPr lang="zh-CN" altLang="en-US" dirty="0"/>
              <a:t>和 </a:t>
            </a:r>
            <a:r>
              <a:rPr lang="en-US" dirty="0"/>
              <a:t>OSD </a:t>
            </a:r>
            <a:r>
              <a:rPr lang="zh-CN" altLang="en-US" dirty="0"/>
              <a:t>服务通信，来执行如下操作：</a:t>
            </a:r>
          </a:p>
          <a:p>
            <a:pPr lvl="1">
              <a:lnSpc>
                <a:spcPct val="120000"/>
              </a:lnSpc>
            </a:pPr>
            <a:r>
              <a:rPr lang="en-US" dirty="0"/>
              <a:t>Pool Operations</a:t>
            </a:r>
          </a:p>
          <a:p>
            <a:pPr lvl="1">
              <a:lnSpc>
                <a:spcPct val="120000"/>
              </a:lnSpc>
            </a:pPr>
            <a:r>
              <a:rPr lang="en-US" dirty="0"/>
              <a:t>Snapshots</a:t>
            </a:r>
          </a:p>
          <a:p>
            <a:pPr lvl="1">
              <a:lnSpc>
                <a:spcPct val="120000"/>
              </a:lnSpc>
            </a:pPr>
            <a:r>
              <a:rPr lang="en-US" dirty="0"/>
              <a:t>Read/Write Objects</a:t>
            </a:r>
          </a:p>
          <a:p>
            <a:pPr lvl="1">
              <a:lnSpc>
                <a:spcPct val="120000"/>
              </a:lnSpc>
            </a:pPr>
            <a:r>
              <a:rPr lang="en-US" dirty="0"/>
              <a:t>Create or Remove</a:t>
            </a:r>
          </a:p>
          <a:p>
            <a:pPr lvl="1">
              <a:lnSpc>
                <a:spcPct val="120000"/>
              </a:lnSpc>
            </a:pPr>
            <a:r>
              <a:rPr lang="en-US" dirty="0"/>
              <a:t>Entire Object or Byte Range</a:t>
            </a:r>
          </a:p>
          <a:p>
            <a:pPr lvl="1">
              <a:lnSpc>
                <a:spcPct val="120000"/>
              </a:lnSpc>
            </a:pPr>
            <a:r>
              <a:rPr lang="en-US" dirty="0"/>
              <a:t>Append or Truncate</a:t>
            </a:r>
          </a:p>
          <a:p>
            <a:pPr lvl="1">
              <a:lnSpc>
                <a:spcPct val="120000"/>
              </a:lnSpc>
            </a:pPr>
            <a:r>
              <a:rPr lang="en-US" dirty="0"/>
              <a:t>Create/Set/Get/Remove XATTRs</a:t>
            </a:r>
          </a:p>
          <a:p>
            <a:pPr lvl="1">
              <a:lnSpc>
                <a:spcPct val="120000"/>
              </a:lnSpc>
            </a:pPr>
            <a:r>
              <a:rPr lang="en-US" dirty="0"/>
              <a:t>Create/Set/Get/Remove Key/Value Pairs</a:t>
            </a:r>
          </a:p>
          <a:p>
            <a:pPr lvl="1">
              <a:lnSpc>
                <a:spcPct val="120000"/>
              </a:lnSpc>
            </a:pPr>
            <a:r>
              <a:rPr lang="en-US" dirty="0"/>
              <a:t>Compound operations and dual-ack semantics</a:t>
            </a: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88002" y="1030014"/>
            <a:ext cx="4162425" cy="41719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69428"/>
            <a:ext cx="10515600" cy="49545"/>
          </a:xfrm>
        </p:spPr>
        <p:txBody>
          <a:bodyPr>
            <a:noAutofit/>
          </a:bodyPr>
          <a:lstStyle/>
          <a:p>
            <a:r>
              <a:rPr lang="en-US" sz="3200" dirty="0" err="1"/>
              <a:t>Ceph</a:t>
            </a:r>
            <a:r>
              <a:rPr lang="en-US" sz="3200" dirty="0"/>
              <a:t> Cluster Installation Steps</a:t>
            </a:r>
          </a:p>
        </p:txBody>
      </p:sp>
      <p:sp>
        <p:nvSpPr>
          <p:cNvPr id="3" name="Content Placeholder 2"/>
          <p:cNvSpPr>
            <a:spLocks noGrp="1"/>
          </p:cNvSpPr>
          <p:nvPr>
            <p:ph idx="1"/>
          </p:nvPr>
        </p:nvSpPr>
        <p:spPr>
          <a:xfrm>
            <a:off x="838200" y="616688"/>
            <a:ext cx="10515600" cy="6113721"/>
          </a:xfrm>
        </p:spPr>
        <p:txBody>
          <a:bodyPr>
            <a:normAutofit fontScale="47500" lnSpcReduction="20000"/>
          </a:bodyPr>
          <a:lstStyle/>
          <a:p>
            <a:r>
              <a:rPr lang="en-US" dirty="0"/>
              <a:t>Setup SSH channel among </a:t>
            </a:r>
            <a:r>
              <a:rPr lang="en-US" dirty="0" err="1"/>
              <a:t>mgr</a:t>
            </a:r>
            <a:r>
              <a:rPr lang="en-US" dirty="0"/>
              <a:t>, </a:t>
            </a:r>
            <a:r>
              <a:rPr lang="en-US" dirty="0" err="1"/>
              <a:t>osd</a:t>
            </a:r>
            <a:r>
              <a:rPr lang="en-US" dirty="0"/>
              <a:t>, </a:t>
            </a:r>
            <a:r>
              <a:rPr lang="en-US" dirty="0" err="1"/>
              <a:t>mon</a:t>
            </a:r>
            <a:r>
              <a:rPr lang="en-US" dirty="0"/>
              <a:t> nodes;</a:t>
            </a:r>
          </a:p>
          <a:p>
            <a:r>
              <a:rPr lang="en-US" dirty="0" err="1"/>
              <a:t>ceph-authtool</a:t>
            </a:r>
            <a:r>
              <a:rPr lang="en-US" dirty="0"/>
              <a:t> creates and imports </a:t>
            </a:r>
            <a:r>
              <a:rPr lang="en-US" dirty="0" err="1"/>
              <a:t>Ceph</a:t>
            </a:r>
            <a:r>
              <a:rPr lang="en-US" dirty="0"/>
              <a:t> Cluster user for client, </a:t>
            </a:r>
            <a:r>
              <a:rPr lang="en-US" dirty="0" err="1"/>
              <a:t>mon</a:t>
            </a:r>
            <a:r>
              <a:rPr lang="en-US" dirty="0"/>
              <a:t>, and bootstrap-</a:t>
            </a:r>
            <a:r>
              <a:rPr lang="en-US" dirty="0" err="1"/>
              <a:t>osd</a:t>
            </a:r>
            <a:r>
              <a:rPr lang="en-US" dirty="0"/>
              <a:t>;</a:t>
            </a:r>
          </a:p>
          <a:p>
            <a:r>
              <a:rPr lang="en-US" dirty="0"/>
              <a:t>Enable </a:t>
            </a:r>
            <a:r>
              <a:rPr lang="en-US" dirty="0" err="1"/>
              <a:t>mon</a:t>
            </a:r>
            <a:r>
              <a:rPr lang="en-US" dirty="0"/>
              <a:t> &amp; </a:t>
            </a:r>
            <a:r>
              <a:rPr lang="en-US" dirty="0" err="1"/>
              <a:t>mgr</a:t>
            </a:r>
            <a:r>
              <a:rPr lang="en-US" dirty="0"/>
              <a:t> daemons;</a:t>
            </a:r>
          </a:p>
          <a:p>
            <a:r>
              <a:rPr lang="en-US" dirty="0"/>
              <a:t>Login each OSD nodes, and set up via </a:t>
            </a:r>
            <a:r>
              <a:rPr lang="en-US" dirty="0" err="1"/>
              <a:t>ceph</a:t>
            </a:r>
            <a:r>
              <a:rPr lang="en-US" dirty="0"/>
              <a:t>-volume</a:t>
            </a:r>
          </a:p>
          <a:p>
            <a:r>
              <a:rPr lang="en-US" dirty="0"/>
              <a:t>For RBD</a:t>
            </a:r>
          </a:p>
          <a:p>
            <a:pPr lvl="1"/>
            <a:r>
              <a:rPr lang="en-US" dirty="0" err="1"/>
              <a:t>ceph</a:t>
            </a:r>
            <a:r>
              <a:rPr lang="en-US" dirty="0"/>
              <a:t> </a:t>
            </a:r>
            <a:r>
              <a:rPr lang="en-US" dirty="0" err="1"/>
              <a:t>osd</a:t>
            </a:r>
            <a:r>
              <a:rPr lang="en-US" dirty="0"/>
              <a:t> pool create </a:t>
            </a:r>
            <a:r>
              <a:rPr lang="en-US" dirty="0" err="1"/>
              <a:t>your_pool_name</a:t>
            </a:r>
            <a:r>
              <a:rPr lang="en-US" dirty="0"/>
              <a:t> 64</a:t>
            </a:r>
          </a:p>
          <a:p>
            <a:pPr lvl="1"/>
            <a:r>
              <a:rPr lang="en-US" dirty="0" err="1"/>
              <a:t>ceph</a:t>
            </a:r>
            <a:r>
              <a:rPr lang="en-US" dirty="0"/>
              <a:t> </a:t>
            </a:r>
            <a:r>
              <a:rPr lang="en-US" dirty="0" err="1"/>
              <a:t>osd</a:t>
            </a:r>
            <a:r>
              <a:rPr lang="en-US" dirty="0"/>
              <a:t> pool set </a:t>
            </a:r>
            <a:r>
              <a:rPr lang="en-US" dirty="0" err="1"/>
              <a:t>your_pool_name</a:t>
            </a:r>
            <a:r>
              <a:rPr lang="en-US" dirty="0"/>
              <a:t> </a:t>
            </a:r>
            <a:r>
              <a:rPr lang="en-US" dirty="0" err="1"/>
              <a:t>pg_autoscale_mode</a:t>
            </a:r>
            <a:r>
              <a:rPr lang="en-US" dirty="0"/>
              <a:t> on</a:t>
            </a:r>
          </a:p>
          <a:p>
            <a:pPr lvl="1"/>
            <a:r>
              <a:rPr lang="en-US" dirty="0" err="1"/>
              <a:t>rbd</a:t>
            </a:r>
            <a:r>
              <a:rPr lang="en-US" dirty="0"/>
              <a:t> pool </a:t>
            </a:r>
            <a:r>
              <a:rPr lang="en-US" dirty="0" err="1"/>
              <a:t>init</a:t>
            </a:r>
            <a:r>
              <a:rPr lang="en-US" dirty="0"/>
              <a:t> </a:t>
            </a:r>
            <a:r>
              <a:rPr lang="en-US" dirty="0" err="1"/>
              <a:t>your_pool_name</a:t>
            </a:r>
            <a:endParaRPr lang="en-US" dirty="0"/>
          </a:p>
          <a:p>
            <a:pPr lvl="1"/>
            <a:r>
              <a:rPr lang="en-US" dirty="0" err="1"/>
              <a:t>rbd</a:t>
            </a:r>
            <a:r>
              <a:rPr lang="en-US" dirty="0"/>
              <a:t> </a:t>
            </a:r>
            <a:r>
              <a:rPr lang="en-US" dirty="0" err="1"/>
              <a:t>reate</a:t>
            </a:r>
            <a:r>
              <a:rPr lang="en-US" dirty="0"/>
              <a:t> –size  100G –pool </a:t>
            </a:r>
            <a:r>
              <a:rPr lang="en-US" dirty="0" err="1"/>
              <a:t>your_pool_name</a:t>
            </a:r>
            <a:r>
              <a:rPr lang="en-US" dirty="0"/>
              <a:t> rbd01 # Create a block device w/ 100G, rbd01 is the image name.</a:t>
            </a:r>
          </a:p>
          <a:p>
            <a:pPr lvl="1"/>
            <a:r>
              <a:rPr lang="en-US" dirty="0" err="1"/>
              <a:t>rbd</a:t>
            </a:r>
            <a:r>
              <a:rPr lang="en-US" dirty="0"/>
              <a:t> ls –l </a:t>
            </a:r>
            <a:r>
              <a:rPr lang="en-US" dirty="0" err="1"/>
              <a:t>your_pool_name</a:t>
            </a:r>
            <a:r>
              <a:rPr lang="en-US" dirty="0"/>
              <a:t>  # Confirm</a:t>
            </a:r>
          </a:p>
          <a:p>
            <a:pPr lvl="1"/>
            <a:r>
              <a:rPr lang="en-US" dirty="0" err="1"/>
              <a:t>rbd</a:t>
            </a:r>
            <a:r>
              <a:rPr lang="en-US" dirty="0"/>
              <a:t> map rbd01; </a:t>
            </a:r>
            <a:r>
              <a:rPr lang="en-US" dirty="0" err="1"/>
              <a:t>rbd</a:t>
            </a:r>
            <a:r>
              <a:rPr lang="en-US" dirty="0"/>
              <a:t> </a:t>
            </a:r>
            <a:r>
              <a:rPr lang="en-US" dirty="0" err="1"/>
              <a:t>showmapped</a:t>
            </a:r>
            <a:endParaRPr lang="en-US" dirty="0"/>
          </a:p>
          <a:p>
            <a:pPr lvl="1"/>
            <a:r>
              <a:rPr lang="en-US" dirty="0" err="1"/>
              <a:t>mkfs.xfs</a:t>
            </a:r>
            <a:r>
              <a:rPr lang="en-US" dirty="0"/>
              <a:t> /dev/rbd0</a:t>
            </a:r>
          </a:p>
          <a:p>
            <a:pPr lvl="1"/>
            <a:r>
              <a:rPr lang="en-US" dirty="0"/>
              <a:t>mount /dev/rbd0 /</a:t>
            </a:r>
            <a:r>
              <a:rPr lang="en-US" dirty="0" err="1"/>
              <a:t>mnt</a:t>
            </a:r>
            <a:endParaRPr lang="en-US" dirty="0"/>
          </a:p>
          <a:p>
            <a:r>
              <a:rPr lang="en-US" dirty="0"/>
              <a:t>For File System</a:t>
            </a:r>
          </a:p>
          <a:p>
            <a:pPr lvl="1"/>
            <a:r>
              <a:rPr lang="en-US" dirty="0" err="1"/>
              <a:t>ceph</a:t>
            </a:r>
            <a:r>
              <a:rPr lang="en-US" dirty="0"/>
              <a:t> </a:t>
            </a:r>
            <a:r>
              <a:rPr lang="en-US" dirty="0" err="1"/>
              <a:t>osd</a:t>
            </a:r>
            <a:r>
              <a:rPr lang="en-US" dirty="0"/>
              <a:t> pool create </a:t>
            </a:r>
            <a:r>
              <a:rPr lang="en-US" dirty="0" err="1"/>
              <a:t>your_pool_name</a:t>
            </a:r>
            <a:r>
              <a:rPr lang="en-US" dirty="0"/>
              <a:t> 64</a:t>
            </a:r>
          </a:p>
          <a:p>
            <a:pPr lvl="1"/>
            <a:r>
              <a:rPr lang="en-US" dirty="0" err="1"/>
              <a:t>ceph</a:t>
            </a:r>
            <a:r>
              <a:rPr lang="en-US" dirty="0"/>
              <a:t> </a:t>
            </a:r>
            <a:r>
              <a:rPr lang="en-US" dirty="0" err="1"/>
              <a:t>osd</a:t>
            </a:r>
            <a:r>
              <a:rPr lang="en-US" dirty="0"/>
              <a:t> pool create </a:t>
            </a:r>
            <a:r>
              <a:rPr lang="en-US" dirty="0" err="1"/>
              <a:t>your_pool_name_metadata</a:t>
            </a:r>
            <a:r>
              <a:rPr lang="en-US" dirty="0"/>
              <a:t> 64</a:t>
            </a:r>
          </a:p>
          <a:p>
            <a:pPr lvl="1"/>
            <a:r>
              <a:rPr lang="en-US" dirty="0" err="1"/>
              <a:t>ceph</a:t>
            </a:r>
            <a:r>
              <a:rPr lang="en-US" dirty="0"/>
              <a:t> fs new </a:t>
            </a:r>
            <a:r>
              <a:rPr lang="en-US" dirty="0" err="1"/>
              <a:t>your_cephfs_name</a:t>
            </a:r>
            <a:r>
              <a:rPr lang="en-US" dirty="0"/>
              <a:t> </a:t>
            </a:r>
            <a:r>
              <a:rPr lang="en-US" dirty="0" err="1"/>
              <a:t>your_pool_name_metadata</a:t>
            </a:r>
            <a:r>
              <a:rPr lang="en-US" dirty="0"/>
              <a:t> </a:t>
            </a:r>
            <a:r>
              <a:rPr lang="en-US" dirty="0" err="1"/>
              <a:t>your_pool_name</a:t>
            </a:r>
            <a:endParaRPr lang="en-US" dirty="0"/>
          </a:p>
          <a:p>
            <a:pPr lvl="1"/>
            <a:r>
              <a:rPr lang="en-US" dirty="0" err="1"/>
              <a:t>ceph</a:t>
            </a:r>
            <a:r>
              <a:rPr lang="en-US" dirty="0"/>
              <a:t> fs ls  #  Confirm</a:t>
            </a:r>
          </a:p>
          <a:p>
            <a:pPr lvl="1"/>
            <a:r>
              <a:rPr lang="en-US" dirty="0" err="1"/>
              <a:t>ceph-authtool</a:t>
            </a:r>
            <a:r>
              <a:rPr lang="en-US" dirty="0"/>
              <a:t> &amp; mount –t </a:t>
            </a:r>
            <a:r>
              <a:rPr lang="en-US" dirty="0" err="1"/>
              <a:t>ceph</a:t>
            </a:r>
            <a:r>
              <a:rPr lang="en-US" dirty="0"/>
              <a:t> xx.xx.xx.xx:6789:/ /</a:t>
            </a:r>
            <a:r>
              <a:rPr lang="en-US" dirty="0" err="1"/>
              <a:t>mnt</a:t>
            </a:r>
            <a:r>
              <a:rPr lang="en-US" dirty="0"/>
              <a:t> –o name=</a:t>
            </a:r>
            <a:r>
              <a:rPr lang="en-US" dirty="0" err="1"/>
              <a:t>admin,secretfile</a:t>
            </a:r>
            <a:r>
              <a:rPr lang="en-US" dirty="0"/>
              <a:t>=</a:t>
            </a:r>
            <a:r>
              <a:rPr lang="en-US" dirty="0" err="1"/>
              <a:t>admin.key</a:t>
            </a:r>
            <a:endParaRPr lang="en-US" dirty="0"/>
          </a:p>
          <a:p>
            <a:pPr lvl="1"/>
            <a:r>
              <a:rPr lang="en-US" dirty="0"/>
              <a:t>df –</a:t>
            </a:r>
            <a:r>
              <a:rPr lang="en-US" dirty="0" err="1"/>
              <a:t>hT</a:t>
            </a:r>
            <a:endParaRPr lang="en-US" dirty="0"/>
          </a:p>
          <a:p>
            <a:endParaRPr lang="en-US"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315912"/>
          </a:xfrm>
        </p:spPr>
        <p:txBody>
          <a:bodyPr>
            <a:normAutofit fontScale="90000"/>
          </a:bodyPr>
          <a:lstStyle/>
          <a:p>
            <a:r>
              <a:rPr lang="en-US" dirty="0"/>
              <a:t>RADOS </a:t>
            </a:r>
            <a:r>
              <a:rPr lang="en-US" sz="2800" dirty="0"/>
              <a:t>(Reliable Autonomic Distributed Object Store)</a:t>
            </a:r>
          </a:p>
        </p:txBody>
      </p:sp>
      <p:sp>
        <p:nvSpPr>
          <p:cNvPr id="3" name="Content Placeholder 2"/>
          <p:cNvSpPr>
            <a:spLocks noGrp="1"/>
          </p:cNvSpPr>
          <p:nvPr>
            <p:ph idx="1"/>
          </p:nvPr>
        </p:nvSpPr>
        <p:spPr>
          <a:xfrm>
            <a:off x="838200" y="1114096"/>
            <a:ext cx="10515600" cy="5602013"/>
          </a:xfrm>
        </p:spPr>
        <p:txBody>
          <a:bodyPr>
            <a:normAutofit fontScale="62500" lnSpcReduction="20000"/>
          </a:bodyPr>
          <a:lstStyle/>
          <a:p>
            <a:r>
              <a:rPr lang="en-US" dirty="0"/>
              <a:t>RADOS distributes objects across the storage cluster and replicates objects for fault tolerance. RADOS contains the following major components:</a:t>
            </a:r>
          </a:p>
          <a:p>
            <a:pPr lvl="1"/>
            <a:r>
              <a:rPr lang="en-US" dirty="0"/>
              <a:t>Object Storage Device (OSD) Daemon. The storage daemon for the RADOS service, which interacts with the OSD (physical or logical storage unit for your data).</a:t>
            </a:r>
          </a:p>
          <a:p>
            <a:pPr lvl="1"/>
            <a:endParaRPr lang="en-US" dirty="0"/>
          </a:p>
          <a:p>
            <a:pPr lvl="1"/>
            <a:r>
              <a:rPr lang="en-US" dirty="0"/>
              <a:t>You must run this daemon on each server in your cluster. For each OSD, you can have an associated hard drive disk. For performance purposes, pool your hard drive disk with raid arrays, logical volume management (LVM), or B-tree file system (</a:t>
            </a:r>
            <a:r>
              <a:rPr lang="en-US" dirty="0" err="1"/>
              <a:t>Btrfs</a:t>
            </a:r>
            <a:r>
              <a:rPr lang="en-US" dirty="0"/>
              <a:t>) pooling. By default, the following pools are created: data, metadata, and RBD.</a:t>
            </a:r>
          </a:p>
          <a:p>
            <a:pPr lvl="1"/>
            <a:endParaRPr lang="en-US" dirty="0"/>
          </a:p>
          <a:p>
            <a:pPr lvl="1"/>
            <a:r>
              <a:rPr lang="en-US" dirty="0"/>
              <a:t>Meta-Data Server (MDS). Stores metadata. MDSs build a POSIX file system on top of objects for </a:t>
            </a:r>
            <a:r>
              <a:rPr lang="en-US" dirty="0" err="1"/>
              <a:t>Ceph</a:t>
            </a:r>
            <a:r>
              <a:rPr lang="en-US" dirty="0"/>
              <a:t> clients. However, if you do not use the </a:t>
            </a:r>
            <a:r>
              <a:rPr lang="en-US" dirty="0" err="1"/>
              <a:t>Ceph</a:t>
            </a:r>
            <a:r>
              <a:rPr lang="en-US" dirty="0"/>
              <a:t> file system, you do not need a metadata server.</a:t>
            </a:r>
          </a:p>
          <a:p>
            <a:pPr lvl="1"/>
            <a:endParaRPr lang="en-US" dirty="0"/>
          </a:p>
          <a:p>
            <a:pPr lvl="1"/>
            <a:r>
              <a:rPr lang="en-US" dirty="0"/>
              <a:t>Monitor (MON). A lightweight daemon that handles all communications with external applications and clients. It also provides a consensus for distributed decision making in a </a:t>
            </a:r>
            <a:r>
              <a:rPr lang="en-US" dirty="0" err="1"/>
              <a:t>Ceph</a:t>
            </a:r>
            <a:r>
              <a:rPr lang="en-US" dirty="0"/>
              <a:t>/RADOS cluster. For instance, when you mount a </a:t>
            </a:r>
            <a:r>
              <a:rPr lang="en-US" dirty="0" err="1"/>
              <a:t>Ceph</a:t>
            </a:r>
            <a:r>
              <a:rPr lang="en-US" dirty="0"/>
              <a:t> shared on a client, you point to the address of a MON server. It checks the state and the consistency of the data. In an ideal setup, you must run at least three </a:t>
            </a:r>
            <a:r>
              <a:rPr lang="en-US" dirty="0" err="1"/>
              <a:t>ceph</a:t>
            </a:r>
            <a:r>
              <a:rPr lang="en-US" dirty="0"/>
              <a:t>-mon daemons on separate servers.</a:t>
            </a:r>
          </a:p>
          <a:p>
            <a:pPr lvl="1"/>
            <a:endParaRPr lang="en-US" dirty="0"/>
          </a:p>
          <a:p>
            <a:pPr lvl="1"/>
            <a:r>
              <a:rPr lang="en-US" dirty="0" err="1"/>
              <a:t>Ceph</a:t>
            </a:r>
            <a:r>
              <a:rPr lang="en-US" dirty="0"/>
              <a:t> developers recommend that you use </a:t>
            </a:r>
            <a:r>
              <a:rPr lang="en-US" dirty="0" err="1"/>
              <a:t>Btrfs</a:t>
            </a:r>
            <a:r>
              <a:rPr lang="en-US" dirty="0"/>
              <a:t> as a file system for storage. XFS might be a better alternative for production </a:t>
            </a:r>
            <a:r>
              <a:rPr lang="en-US" dirty="0" err="1"/>
              <a:t>environments;XFS</a:t>
            </a:r>
            <a:r>
              <a:rPr lang="en-US" dirty="0"/>
              <a:t> is an excellent alternative to </a:t>
            </a:r>
            <a:r>
              <a:rPr lang="en-US" dirty="0" err="1"/>
              <a:t>Btrfs</a:t>
            </a:r>
            <a:r>
              <a:rPr lang="en-US" dirty="0"/>
              <a:t>. The ext4 file system is also compatible but does not exploit the power of </a:t>
            </a:r>
            <a:r>
              <a:rPr lang="en-US" dirty="0" err="1"/>
              <a:t>Ceph</a:t>
            </a:r>
            <a:r>
              <a:rPr lang="en-US" dirty="0"/>
              <a:t>.</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92453"/>
            <a:ext cx="10515600" cy="471073"/>
          </a:xfrm>
        </p:spPr>
        <p:txBody>
          <a:bodyPr>
            <a:normAutofit/>
          </a:bodyPr>
          <a:lstStyle/>
          <a:p>
            <a:r>
              <a:rPr lang="en-US" sz="2800" dirty="0" err="1"/>
              <a:t>Ceph介绍</a:t>
            </a:r>
            <a:endParaRPr lang="en-US" sz="2800" dirty="0"/>
          </a:p>
        </p:txBody>
      </p:sp>
      <p:sp>
        <p:nvSpPr>
          <p:cNvPr id="3" name="Content Placeholder 2"/>
          <p:cNvSpPr>
            <a:spLocks noGrp="1"/>
          </p:cNvSpPr>
          <p:nvPr>
            <p:ph idx="1"/>
          </p:nvPr>
        </p:nvSpPr>
        <p:spPr>
          <a:xfrm>
            <a:off x="838200" y="744279"/>
            <a:ext cx="10515600" cy="6021267"/>
          </a:xfrm>
        </p:spPr>
        <p:txBody>
          <a:bodyPr>
            <a:normAutofit fontScale="47500" lnSpcReduction="20000"/>
          </a:bodyPr>
          <a:lstStyle/>
          <a:p>
            <a:pPr marL="0" indent="0" fontAlgn="auto">
              <a:lnSpc>
                <a:spcPct val="150000"/>
              </a:lnSpc>
              <a:buNone/>
            </a:pPr>
            <a:r>
              <a:rPr lang="en-US" altLang="zh-CN" sz="2220" dirty="0" err="1">
                <a:latin typeface="+mn-ea"/>
              </a:rPr>
              <a:t>Ceph</a:t>
            </a:r>
            <a:r>
              <a:rPr lang="en-US" altLang="zh-CN" sz="2220" dirty="0">
                <a:latin typeface="+mn-ea"/>
              </a:rPr>
              <a:t> </a:t>
            </a:r>
            <a:r>
              <a:rPr lang="zh-CN" altLang="en-US" sz="2220" dirty="0">
                <a:latin typeface="+mn-ea"/>
              </a:rPr>
              <a:t>是一个统一的分布式存储系统，提供较好的性能、可靠性和可扩展性。最早起源于 </a:t>
            </a:r>
            <a:r>
              <a:rPr lang="en-US" altLang="zh-CN" sz="2220" dirty="0">
                <a:latin typeface="+mn-ea"/>
              </a:rPr>
              <a:t>Sage </a:t>
            </a:r>
            <a:r>
              <a:rPr lang="zh-CN" altLang="en-US" sz="2220" dirty="0">
                <a:latin typeface="+mn-ea"/>
              </a:rPr>
              <a:t>博士期间的工作，随后贡献给开源社区。第一个正式稳定</a:t>
            </a:r>
            <a:r>
              <a:rPr lang="en-US" altLang="zh-CN" sz="2220" dirty="0">
                <a:latin typeface="+mn-ea"/>
              </a:rPr>
              <a:t>release</a:t>
            </a:r>
            <a:r>
              <a:rPr lang="zh-CN" altLang="en-US" sz="2220" dirty="0">
                <a:latin typeface="+mn-ea"/>
              </a:rPr>
              <a:t>是</a:t>
            </a:r>
            <a:r>
              <a:rPr lang="en-US" altLang="zh-CN" sz="2220" dirty="0">
                <a:latin typeface="+mn-ea"/>
              </a:rPr>
              <a:t>2012</a:t>
            </a:r>
            <a:r>
              <a:rPr lang="zh-CN" altLang="en-US" sz="2220" dirty="0">
                <a:latin typeface="+mn-ea"/>
              </a:rPr>
              <a:t>发布的，目前最新版本是</a:t>
            </a:r>
            <a:r>
              <a:rPr lang="en-US" altLang="zh-CN" sz="2220" dirty="0">
                <a:latin typeface="+mn-ea"/>
              </a:rPr>
              <a:t>Pacific(16.2.7)</a:t>
            </a:r>
            <a:r>
              <a:rPr lang="zh-CN" altLang="en-US" sz="2220" dirty="0">
                <a:latin typeface="+mn-ea"/>
              </a:rPr>
              <a:t> </a:t>
            </a:r>
            <a:r>
              <a:rPr lang="en-US" sz="2220" dirty="0">
                <a:latin typeface="+mn-ea"/>
              </a:rPr>
              <a:t>。</a:t>
            </a:r>
            <a:r>
              <a:rPr lang="en-US" sz="2220" dirty="0" err="1">
                <a:latin typeface="+mn-ea"/>
              </a:rPr>
              <a:t>C</a:t>
            </a:r>
            <a:r>
              <a:rPr lang="en-US" altLang="zh-CN" sz="2220" dirty="0" err="1">
                <a:latin typeface="+mn-ea"/>
              </a:rPr>
              <a:t>eph</a:t>
            </a:r>
            <a:r>
              <a:rPr lang="zh-CN" altLang="en-US" sz="2220" dirty="0">
                <a:latin typeface="+mn-ea"/>
              </a:rPr>
              <a:t>是</a:t>
            </a:r>
            <a:r>
              <a:rPr lang="en-US" altLang="zh-CN" sz="2220" dirty="0">
                <a:latin typeface="+mn-ea"/>
              </a:rPr>
              <a:t>SDS</a:t>
            </a:r>
            <a:r>
              <a:rPr lang="zh-CN" altLang="en-US" sz="2220" dirty="0">
                <a:latin typeface="+mn-ea"/>
              </a:rPr>
              <a:t>可持续发展的一个底层技术。</a:t>
            </a:r>
            <a:endParaRPr lang="en-US" sz="2220" dirty="0">
              <a:latin typeface="+mn-ea"/>
            </a:endParaRPr>
          </a:p>
          <a:p>
            <a:pPr fontAlgn="auto">
              <a:lnSpc>
                <a:spcPct val="150000"/>
              </a:lnSpc>
            </a:pPr>
            <a:r>
              <a:rPr lang="zh-CN" altLang="en-US" sz="2220" dirty="0">
                <a:latin typeface="+mn-ea"/>
              </a:rPr>
              <a:t>高性能</a:t>
            </a:r>
          </a:p>
          <a:p>
            <a:pPr lvl="1">
              <a:lnSpc>
                <a:spcPct val="150000"/>
              </a:lnSpc>
            </a:pPr>
            <a:r>
              <a:rPr lang="zh-CN" altLang="en-US" sz="1820" dirty="0">
                <a:latin typeface="+mn-ea"/>
              </a:rPr>
              <a:t>抛弃了传统的集中式存储运输局寻址的方案，采用 </a:t>
            </a:r>
            <a:r>
              <a:rPr lang="en-US" altLang="zh-CN" sz="1820" dirty="0">
                <a:latin typeface="+mn-ea"/>
              </a:rPr>
              <a:t>CRUSH </a:t>
            </a:r>
            <a:r>
              <a:rPr lang="zh-CN" altLang="en-US" sz="1820" dirty="0">
                <a:latin typeface="+mn-ea"/>
              </a:rPr>
              <a:t>算法，数据分布均衡，并行度高。</a:t>
            </a:r>
          </a:p>
          <a:p>
            <a:pPr lvl="1">
              <a:lnSpc>
                <a:spcPct val="150000"/>
              </a:lnSpc>
            </a:pPr>
            <a:r>
              <a:rPr lang="zh-CN" altLang="en-US" sz="1820" dirty="0">
                <a:latin typeface="+mn-ea"/>
              </a:rPr>
              <a:t>考虑了容灾域的隔离，能够实现各类负载的副本设置规则，例如跨机房、机架感知等。</a:t>
            </a:r>
          </a:p>
          <a:p>
            <a:pPr lvl="1">
              <a:lnSpc>
                <a:spcPct val="150000"/>
              </a:lnSpc>
            </a:pPr>
            <a:r>
              <a:rPr lang="zh-CN" altLang="en-US" sz="1820" dirty="0">
                <a:latin typeface="+mn-ea"/>
              </a:rPr>
              <a:t>能够支持上千个存储节点的规模，支持 </a:t>
            </a:r>
            <a:r>
              <a:rPr lang="en-US" altLang="zh-CN" sz="1820" dirty="0">
                <a:latin typeface="+mn-ea"/>
              </a:rPr>
              <a:t>TB </a:t>
            </a:r>
            <a:r>
              <a:rPr lang="zh-CN" altLang="en-US" sz="1820" dirty="0">
                <a:latin typeface="+mn-ea"/>
              </a:rPr>
              <a:t>到 </a:t>
            </a:r>
            <a:r>
              <a:rPr lang="en-US" altLang="zh-CN" sz="1820" dirty="0">
                <a:latin typeface="+mn-ea"/>
              </a:rPr>
              <a:t>PB </a:t>
            </a:r>
            <a:r>
              <a:rPr lang="zh-CN" altLang="en-US" sz="1820" dirty="0">
                <a:latin typeface="+mn-ea"/>
              </a:rPr>
              <a:t>级的数据。</a:t>
            </a:r>
            <a:endParaRPr lang="en-US" altLang="zh-CN" sz="1820" dirty="0">
              <a:latin typeface="+mn-ea"/>
            </a:endParaRPr>
          </a:p>
          <a:p>
            <a:pPr>
              <a:lnSpc>
                <a:spcPct val="150000"/>
              </a:lnSpc>
            </a:pPr>
            <a:r>
              <a:rPr lang="zh-CN" altLang="en-US" sz="2220" dirty="0">
                <a:latin typeface="+mn-ea"/>
              </a:rPr>
              <a:t>高可用性</a:t>
            </a:r>
          </a:p>
          <a:p>
            <a:pPr lvl="1">
              <a:lnSpc>
                <a:spcPct val="150000"/>
              </a:lnSpc>
            </a:pPr>
            <a:r>
              <a:rPr lang="zh-CN" altLang="en-US" sz="1820" dirty="0">
                <a:latin typeface="+mn-ea"/>
              </a:rPr>
              <a:t>副本数可以灵活控制</a:t>
            </a:r>
          </a:p>
          <a:p>
            <a:pPr lvl="1">
              <a:lnSpc>
                <a:spcPct val="150000"/>
              </a:lnSpc>
            </a:pPr>
            <a:r>
              <a:rPr lang="zh-CN" altLang="en-US" sz="1820" dirty="0">
                <a:latin typeface="+mn-ea"/>
              </a:rPr>
              <a:t>支持故障域分离，数据强一致性</a:t>
            </a:r>
          </a:p>
          <a:p>
            <a:pPr lvl="1">
              <a:lnSpc>
                <a:spcPct val="150000"/>
              </a:lnSpc>
            </a:pPr>
            <a:r>
              <a:rPr lang="zh-CN" altLang="en-US" sz="1820" dirty="0">
                <a:latin typeface="+mn-ea"/>
              </a:rPr>
              <a:t>多种故障场景自动进行修复自愈</a:t>
            </a:r>
          </a:p>
          <a:p>
            <a:pPr lvl="1">
              <a:lnSpc>
                <a:spcPct val="150000"/>
              </a:lnSpc>
            </a:pPr>
            <a:r>
              <a:rPr lang="zh-CN" altLang="en-US" sz="1820" dirty="0">
                <a:latin typeface="+mn-ea"/>
              </a:rPr>
              <a:t>没有单点故障，自动管理</a:t>
            </a:r>
            <a:endParaRPr lang="en-US" altLang="zh-CN" sz="1820" dirty="0">
              <a:latin typeface="+mn-ea"/>
            </a:endParaRPr>
          </a:p>
          <a:p>
            <a:pPr>
              <a:lnSpc>
                <a:spcPct val="150000"/>
              </a:lnSpc>
            </a:pPr>
            <a:r>
              <a:rPr lang="zh-CN" altLang="en-US" sz="2220" dirty="0">
                <a:latin typeface="+mn-ea"/>
              </a:rPr>
              <a:t>高可扩展性</a:t>
            </a:r>
          </a:p>
          <a:p>
            <a:pPr lvl="1">
              <a:lnSpc>
                <a:spcPct val="150000"/>
              </a:lnSpc>
            </a:pPr>
            <a:r>
              <a:rPr lang="zh-CN" altLang="en-US" sz="1820" dirty="0">
                <a:latin typeface="+mn-ea"/>
              </a:rPr>
              <a:t>去中心化</a:t>
            </a:r>
          </a:p>
          <a:p>
            <a:pPr lvl="1">
              <a:lnSpc>
                <a:spcPct val="150000"/>
              </a:lnSpc>
            </a:pPr>
            <a:r>
              <a:rPr lang="zh-CN" altLang="en-US" sz="1820" dirty="0">
                <a:latin typeface="+mn-ea"/>
              </a:rPr>
              <a:t>扩展灵活</a:t>
            </a:r>
          </a:p>
          <a:p>
            <a:pPr lvl="1">
              <a:lnSpc>
                <a:spcPct val="150000"/>
              </a:lnSpc>
            </a:pPr>
            <a:r>
              <a:rPr lang="zh-CN" altLang="en-US" sz="1820" dirty="0">
                <a:latin typeface="+mn-ea"/>
              </a:rPr>
              <a:t>随着节点增加而线性增长</a:t>
            </a:r>
            <a:endParaRPr lang="en-US" altLang="zh-CN" sz="1820" dirty="0">
              <a:latin typeface="+mn-ea"/>
            </a:endParaRPr>
          </a:p>
          <a:p>
            <a:pPr>
              <a:lnSpc>
                <a:spcPct val="150000"/>
              </a:lnSpc>
            </a:pPr>
            <a:r>
              <a:rPr lang="zh-CN" altLang="en-US" sz="2220" dirty="0">
                <a:latin typeface="+mn-ea"/>
              </a:rPr>
              <a:t>特性丰富</a:t>
            </a:r>
          </a:p>
          <a:p>
            <a:pPr lvl="1">
              <a:lnSpc>
                <a:spcPct val="150000"/>
              </a:lnSpc>
            </a:pPr>
            <a:r>
              <a:rPr lang="zh-CN" altLang="en-US" sz="1820" dirty="0">
                <a:latin typeface="+mn-ea"/>
              </a:rPr>
              <a:t>支持三种存储接口：块存储、文件存储、对象存储</a:t>
            </a:r>
          </a:p>
          <a:p>
            <a:pPr lvl="1">
              <a:lnSpc>
                <a:spcPct val="150000"/>
              </a:lnSpc>
            </a:pPr>
            <a:r>
              <a:rPr lang="zh-CN" altLang="en-US" sz="1820" dirty="0">
                <a:latin typeface="+mn-ea"/>
              </a:rPr>
              <a:t>支持自定义接口，支持多种语言驱动</a:t>
            </a:r>
            <a:endParaRPr lang="en-US" sz="1820" dirty="0">
              <a:latin typeface="+mn-ea"/>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References</a:t>
            </a:r>
          </a:p>
        </p:txBody>
      </p:sp>
      <p:sp>
        <p:nvSpPr>
          <p:cNvPr id="3" name="Content Placeholder 2"/>
          <p:cNvSpPr>
            <a:spLocks noGrp="1"/>
          </p:cNvSpPr>
          <p:nvPr>
            <p:ph idx="1"/>
          </p:nvPr>
        </p:nvSpPr>
        <p:spPr>
          <a:xfrm>
            <a:off x="838200" y="1825624"/>
            <a:ext cx="10515600" cy="4865107"/>
          </a:xfrm>
        </p:spPr>
        <p:txBody>
          <a:bodyPr>
            <a:normAutofit fontScale="62500" lnSpcReduction="20000"/>
          </a:bodyPr>
          <a:lstStyle/>
          <a:p>
            <a:pPr>
              <a:lnSpc>
                <a:spcPct val="120000"/>
              </a:lnSpc>
            </a:pPr>
            <a:r>
              <a:rPr lang="en-US" dirty="0">
                <a:hlinkClick r:id="rId2"/>
              </a:rPr>
              <a:t>https://www.howtoforge.com/tutorial/how-to-build-a-ceph-cluster-on-centos-7/</a:t>
            </a:r>
            <a:endParaRPr lang="en-US" dirty="0"/>
          </a:p>
          <a:p>
            <a:pPr>
              <a:lnSpc>
                <a:spcPct val="120000"/>
              </a:lnSpc>
            </a:pPr>
            <a:r>
              <a:rPr lang="en-US" dirty="0"/>
              <a:t>https://computingforgeeks.com/install-and-configure-ceph-storage-cluster-on-centos-linux/</a:t>
            </a:r>
          </a:p>
          <a:p>
            <a:pPr>
              <a:lnSpc>
                <a:spcPct val="120000"/>
              </a:lnSpc>
            </a:pPr>
            <a:r>
              <a:rPr lang="en-US" dirty="0">
                <a:hlinkClick r:id="rId3"/>
              </a:rPr>
              <a:t>https://blog.dianduidian.com/post/%E4%BD%BF%E7%94%A8rook%E6%90%AD%E5%BB%BAceph%E9%9B%86%E7%BE%A4/</a:t>
            </a:r>
            <a:endParaRPr lang="en-US" dirty="0"/>
          </a:p>
          <a:p>
            <a:pPr>
              <a:lnSpc>
                <a:spcPct val="120000"/>
              </a:lnSpc>
            </a:pPr>
            <a:r>
              <a:rPr lang="en-US" dirty="0">
                <a:hlinkClick r:id="rId4"/>
              </a:rPr>
              <a:t>https://www.liukui.tech/2020/02/10/Rook%E9%83%A8%E7%BD%B2Ceph%E9%9B%86%E7%BE%A4/</a:t>
            </a:r>
            <a:endParaRPr lang="en-US" dirty="0"/>
          </a:p>
          <a:p>
            <a:pPr>
              <a:lnSpc>
                <a:spcPct val="120000"/>
              </a:lnSpc>
            </a:pPr>
            <a:r>
              <a:rPr lang="en-US" dirty="0"/>
              <a:t>QEMU Virtual Machine Optimization: https://null-src.com/posts/qemu-optimization/post.php</a:t>
            </a:r>
          </a:p>
          <a:p>
            <a:pPr>
              <a:lnSpc>
                <a:spcPct val="120000"/>
              </a:lnSpc>
            </a:pPr>
            <a:r>
              <a:rPr lang="zh-CN" altLang="en-US" dirty="0"/>
              <a:t>设想在一个理想状态下，混合云实现公共云、私有云甚至自建机房混合使用，核心和稳定的业务放私有部分，外围和弹性的业务放公共云，数据和应用统一管理并且能够在两种云中间自由移动。理论上，对客户来说，混合云的方式既留了核心数据，降低了迁移风险，又能在原来资源的基础上增加公共云的弹性，一举多得。混合云一部分由客户搭建、拥有、控制和运行，但平台的管理、维护和支持则由公有云提供商负责，这一“混合”的现实注定了客户需要妥善处理一些挑战。</a:t>
            </a:r>
            <a:endParaRPr lang="en-US" altLang="zh-CN" dirty="0"/>
          </a:p>
          <a:p>
            <a:pPr>
              <a:lnSpc>
                <a:spcPct val="120000"/>
              </a:lnSpc>
            </a:pPr>
            <a:r>
              <a:rPr lang="zh-CN" altLang="en-US" dirty="0"/>
              <a:t>如何构建业务节点，且快速融合到一个集群中。根据云的基本业务分为：计算，网络和存储。那么，我们考虑如何安装基本软件到一个节点，当这个节点接入网络时，它能快速接入集群。</a:t>
            </a:r>
            <a:endParaRPr lang="en-US" altLang="zh-CN" dirty="0"/>
          </a:p>
          <a:p>
            <a:pPr>
              <a:lnSpc>
                <a:spcPct val="120000"/>
              </a:lnSpc>
            </a:pPr>
            <a:endParaRPr lang="en-US"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C25704-C4C5-4FC2-B5AB-D72EB94D8860}"/>
              </a:ext>
            </a:extLst>
          </p:cNvPr>
          <p:cNvSpPr>
            <a:spLocks noGrp="1"/>
          </p:cNvSpPr>
          <p:nvPr>
            <p:ph type="title"/>
          </p:nvPr>
        </p:nvSpPr>
        <p:spPr>
          <a:xfrm>
            <a:off x="838200" y="225979"/>
            <a:ext cx="10515600" cy="181527"/>
          </a:xfrm>
        </p:spPr>
        <p:txBody>
          <a:bodyPr>
            <a:noAutofit/>
          </a:bodyPr>
          <a:lstStyle/>
          <a:p>
            <a:r>
              <a:rPr lang="en-US" sz="3600" dirty="0"/>
              <a:t>Remove VG &amp; LV in Linux</a:t>
            </a:r>
          </a:p>
        </p:txBody>
      </p:sp>
      <p:sp>
        <p:nvSpPr>
          <p:cNvPr id="3" name="Content Placeholder 2">
            <a:extLst>
              <a:ext uri="{FF2B5EF4-FFF2-40B4-BE49-F238E27FC236}">
                <a16:creationId xmlns:a16="http://schemas.microsoft.com/office/drawing/2014/main" id="{8A67E971-8E6D-446E-BF00-FC0601687822}"/>
              </a:ext>
            </a:extLst>
          </p:cNvPr>
          <p:cNvSpPr>
            <a:spLocks noGrp="1"/>
          </p:cNvSpPr>
          <p:nvPr>
            <p:ph idx="1"/>
          </p:nvPr>
        </p:nvSpPr>
        <p:spPr>
          <a:xfrm>
            <a:off x="838200" y="914400"/>
            <a:ext cx="10515600" cy="5262563"/>
          </a:xfrm>
        </p:spPr>
        <p:txBody>
          <a:bodyPr/>
          <a:lstStyle/>
          <a:p>
            <a:r>
              <a:rPr lang="en-US" dirty="0"/>
              <a:t>df –</a:t>
            </a:r>
            <a:r>
              <a:rPr lang="en-US" dirty="0" err="1"/>
              <a:t>hP</a:t>
            </a:r>
            <a:r>
              <a:rPr lang="en-US" dirty="0"/>
              <a:t>	/* List all mount directories */</a:t>
            </a:r>
          </a:p>
          <a:p>
            <a:r>
              <a:rPr lang="en-US" dirty="0" err="1"/>
              <a:t>lvs</a:t>
            </a:r>
            <a:r>
              <a:rPr lang="en-US" dirty="0"/>
              <a:t>	/* Retrieve all VG </a:t>
            </a:r>
            <a:r>
              <a:rPr lang="en-US" dirty="0">
                <a:sym typeface="Wingdings" panose="05000000000000000000" pitchFamily="2" charset="2"/>
              </a:rPr>
              <a:t>-- LV pair information */</a:t>
            </a:r>
          </a:p>
          <a:p>
            <a:r>
              <a:rPr lang="en-US" dirty="0" err="1">
                <a:sym typeface="Wingdings" panose="05000000000000000000" pitchFamily="2" charset="2"/>
              </a:rPr>
              <a:t>lsblk</a:t>
            </a:r>
            <a:r>
              <a:rPr lang="en-US" dirty="0">
                <a:sym typeface="Wingdings" panose="05000000000000000000" pitchFamily="2" charset="2"/>
              </a:rPr>
              <a:t>		/* Retrieve all VG - LV pair and mount info */</a:t>
            </a:r>
          </a:p>
          <a:p>
            <a:r>
              <a:rPr lang="en-US" dirty="0" err="1">
                <a:sym typeface="Wingdings" panose="05000000000000000000" pitchFamily="2" charset="2"/>
              </a:rPr>
              <a:t>lvremove</a:t>
            </a:r>
            <a:r>
              <a:rPr lang="en-US" dirty="0">
                <a:sym typeface="Wingdings" panose="05000000000000000000" pitchFamily="2" charset="2"/>
              </a:rPr>
              <a:t> /dev/</a:t>
            </a:r>
            <a:r>
              <a:rPr lang="en-US" dirty="0" err="1">
                <a:sym typeface="Wingdings" panose="05000000000000000000" pitchFamily="2" charset="2"/>
              </a:rPr>
              <a:t>VG_name+LV_name</a:t>
            </a:r>
            <a:r>
              <a:rPr lang="en-US" dirty="0">
                <a:sym typeface="Wingdings" panose="05000000000000000000" pitchFamily="2" charset="2"/>
              </a:rPr>
              <a:t>		/* Remove LV from VG */</a:t>
            </a:r>
          </a:p>
          <a:p>
            <a:r>
              <a:rPr lang="en-US" dirty="0" err="1">
                <a:sym typeface="Wingdings" panose="05000000000000000000" pitchFamily="2" charset="2"/>
              </a:rPr>
              <a:t>vgremove</a:t>
            </a:r>
            <a:r>
              <a:rPr lang="en-US" dirty="0">
                <a:sym typeface="Wingdings" panose="05000000000000000000" pitchFamily="2" charset="2"/>
              </a:rPr>
              <a:t> </a:t>
            </a:r>
            <a:r>
              <a:rPr lang="en-US" dirty="0" err="1">
                <a:sym typeface="Wingdings" panose="05000000000000000000" pitchFamily="2" charset="2"/>
              </a:rPr>
              <a:t>VG_name</a:t>
            </a:r>
            <a:r>
              <a:rPr lang="en-US" dirty="0">
                <a:sym typeface="Wingdings" panose="05000000000000000000" pitchFamily="2" charset="2"/>
              </a:rPr>
              <a:t>	/* Remove VG */</a:t>
            </a:r>
          </a:p>
          <a:p>
            <a:r>
              <a:rPr lang="en-US" dirty="0" err="1">
                <a:sym typeface="Wingdings" panose="05000000000000000000" pitchFamily="2" charset="2"/>
              </a:rPr>
              <a:t>pvremove</a:t>
            </a:r>
            <a:r>
              <a:rPr lang="en-US" dirty="0">
                <a:sym typeface="Wingdings" panose="05000000000000000000" pitchFamily="2" charset="2"/>
              </a:rPr>
              <a:t> /dev/</a:t>
            </a:r>
            <a:r>
              <a:rPr lang="en-US" dirty="0" err="1">
                <a:sym typeface="Wingdings" panose="05000000000000000000" pitchFamily="2" charset="2"/>
              </a:rPr>
              <a:t>sdX</a:t>
            </a:r>
            <a:r>
              <a:rPr lang="en-US" dirty="0">
                <a:sym typeface="Wingdings" panose="05000000000000000000" pitchFamily="2" charset="2"/>
              </a:rPr>
              <a:t> /dev/</a:t>
            </a:r>
            <a:r>
              <a:rPr lang="en-US" dirty="0" err="1">
                <a:sym typeface="Wingdings" panose="05000000000000000000" pitchFamily="2" charset="2"/>
              </a:rPr>
              <a:t>sdY</a:t>
            </a:r>
            <a:r>
              <a:rPr lang="en-US" dirty="0">
                <a:sym typeface="Wingdings" panose="05000000000000000000" pitchFamily="2" charset="2"/>
              </a:rPr>
              <a:t> …  </a:t>
            </a:r>
            <a:r>
              <a:rPr lang="en-US" sz="1600" dirty="0">
                <a:sym typeface="Wingdings" panose="05000000000000000000" pitchFamily="2" charset="2"/>
              </a:rPr>
              <a:t>/* Delete physical Volumes being used for the volume group */</a:t>
            </a:r>
            <a:endParaRPr lang="en-US" sz="1600" dirty="0"/>
          </a:p>
        </p:txBody>
      </p:sp>
    </p:spTree>
    <p:extLst>
      <p:ext uri="{BB962C8B-B14F-4D97-AF65-F5344CB8AC3E}">
        <p14:creationId xmlns:p14="http://schemas.microsoft.com/office/powerpoint/2010/main" val="206890997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26E531-858A-45D0-B5D7-B6D5703AFAF6}"/>
              </a:ext>
            </a:extLst>
          </p:cNvPr>
          <p:cNvSpPr>
            <a:spLocks noGrp="1"/>
          </p:cNvSpPr>
          <p:nvPr>
            <p:ph type="title"/>
          </p:nvPr>
        </p:nvSpPr>
        <p:spPr>
          <a:xfrm>
            <a:off x="838200" y="255797"/>
            <a:ext cx="10515600" cy="315912"/>
          </a:xfrm>
        </p:spPr>
        <p:txBody>
          <a:bodyPr>
            <a:normAutofit fontScale="90000"/>
          </a:bodyPr>
          <a:lstStyle/>
          <a:p>
            <a:r>
              <a:rPr lang="en-US" dirty="0"/>
              <a:t>How to Uninstall </a:t>
            </a:r>
            <a:r>
              <a:rPr lang="en-US" dirty="0" err="1"/>
              <a:t>Ceph</a:t>
            </a:r>
            <a:r>
              <a:rPr lang="en-US" dirty="0"/>
              <a:t> Cluster completely</a:t>
            </a:r>
          </a:p>
        </p:txBody>
      </p:sp>
      <p:sp>
        <p:nvSpPr>
          <p:cNvPr id="3" name="Content Placeholder 2">
            <a:extLst>
              <a:ext uri="{FF2B5EF4-FFF2-40B4-BE49-F238E27FC236}">
                <a16:creationId xmlns:a16="http://schemas.microsoft.com/office/drawing/2014/main" id="{F1F32EBF-0615-4546-8858-C1684723131E}"/>
              </a:ext>
            </a:extLst>
          </p:cNvPr>
          <p:cNvSpPr>
            <a:spLocks noGrp="1"/>
          </p:cNvSpPr>
          <p:nvPr>
            <p:ph idx="1"/>
          </p:nvPr>
        </p:nvSpPr>
        <p:spPr>
          <a:xfrm>
            <a:off x="838200" y="1013791"/>
            <a:ext cx="10515600" cy="5163172"/>
          </a:xfrm>
        </p:spPr>
        <p:txBody>
          <a:bodyPr/>
          <a:lstStyle/>
          <a:p>
            <a:r>
              <a:rPr lang="en-US" dirty="0" err="1"/>
              <a:t>ceph</a:t>
            </a:r>
            <a:r>
              <a:rPr lang="en-US" dirty="0"/>
              <a:t> </a:t>
            </a:r>
            <a:r>
              <a:rPr lang="en-US" dirty="0" err="1"/>
              <a:t>orch</a:t>
            </a:r>
            <a:r>
              <a:rPr lang="en-US" dirty="0"/>
              <a:t> </a:t>
            </a:r>
            <a:r>
              <a:rPr lang="en-US" dirty="0" err="1"/>
              <a:t>ps</a:t>
            </a:r>
            <a:r>
              <a:rPr lang="en-US" dirty="0"/>
              <a:t>  /* List all daemon */</a:t>
            </a:r>
          </a:p>
          <a:p>
            <a:r>
              <a:rPr lang="en-US" dirty="0" err="1"/>
              <a:t>ceph</a:t>
            </a:r>
            <a:r>
              <a:rPr lang="en-US" dirty="0"/>
              <a:t> </a:t>
            </a:r>
            <a:r>
              <a:rPr lang="en-US" dirty="0" err="1"/>
              <a:t>orch</a:t>
            </a:r>
            <a:r>
              <a:rPr lang="en-US" dirty="0"/>
              <a:t> daemon rm </a:t>
            </a:r>
            <a:r>
              <a:rPr lang="en-US" dirty="0" err="1"/>
              <a:t>xxxx</a:t>
            </a:r>
            <a:r>
              <a:rPr lang="en-US" dirty="0"/>
              <a:t>  /* </a:t>
            </a:r>
            <a:r>
              <a:rPr lang="en-US" dirty="0" err="1"/>
              <a:t>xxxx</a:t>
            </a:r>
            <a:r>
              <a:rPr lang="en-US" dirty="0"/>
              <a:t> are the listed daemons */</a:t>
            </a:r>
          </a:p>
          <a:p>
            <a:r>
              <a:rPr lang="en-US" dirty="0" err="1"/>
              <a:t>systemctl</a:t>
            </a:r>
            <a:r>
              <a:rPr lang="en-US" dirty="0"/>
              <a:t> –all | grep </a:t>
            </a:r>
            <a:r>
              <a:rPr lang="en-US" dirty="0" err="1"/>
              <a:t>ceph</a:t>
            </a:r>
            <a:endParaRPr lang="en-US" dirty="0"/>
          </a:p>
          <a:p>
            <a:r>
              <a:rPr lang="en-US" dirty="0" err="1"/>
              <a:t>systemctl</a:t>
            </a:r>
            <a:r>
              <a:rPr lang="en-US" dirty="0"/>
              <a:t> stop / disable XXXX</a:t>
            </a:r>
          </a:p>
          <a:p>
            <a:r>
              <a:rPr lang="en-US" dirty="0"/>
              <a:t>rm –</a:t>
            </a:r>
            <a:r>
              <a:rPr lang="en-US" dirty="0" err="1"/>
              <a:t>fr</a:t>
            </a:r>
            <a:r>
              <a:rPr lang="en-US" dirty="0"/>
              <a:t> /</a:t>
            </a:r>
            <a:r>
              <a:rPr lang="en-US" dirty="0" err="1"/>
              <a:t>etc</a:t>
            </a:r>
            <a:r>
              <a:rPr lang="en-US" dirty="0"/>
              <a:t>/</a:t>
            </a:r>
            <a:r>
              <a:rPr lang="en-US" dirty="0" err="1"/>
              <a:t>systemd</a:t>
            </a:r>
            <a:r>
              <a:rPr lang="en-US" dirty="0"/>
              <a:t>/system/</a:t>
            </a:r>
            <a:r>
              <a:rPr lang="en-US" dirty="0" err="1"/>
              <a:t>ceph</a:t>
            </a:r>
            <a:r>
              <a:rPr lang="en-US" dirty="0"/>
              <a:t>*</a:t>
            </a:r>
          </a:p>
          <a:p>
            <a:r>
              <a:rPr lang="en-US" dirty="0"/>
              <a:t>rm –</a:t>
            </a:r>
            <a:r>
              <a:rPr lang="en-US" dirty="0" err="1"/>
              <a:t>fr</a:t>
            </a:r>
            <a:r>
              <a:rPr lang="en-US" dirty="0"/>
              <a:t> /var/lib/</a:t>
            </a:r>
            <a:r>
              <a:rPr lang="en-US" dirty="0" err="1"/>
              <a:t>ceph</a:t>
            </a:r>
            <a:r>
              <a:rPr lang="en-US" dirty="0"/>
              <a:t>*</a:t>
            </a:r>
          </a:p>
          <a:p>
            <a:r>
              <a:rPr lang="en-US" dirty="0"/>
              <a:t>reboot</a:t>
            </a:r>
          </a:p>
        </p:txBody>
      </p:sp>
    </p:spTree>
    <p:extLst>
      <p:ext uri="{BB962C8B-B14F-4D97-AF65-F5344CB8AC3E}">
        <p14:creationId xmlns:p14="http://schemas.microsoft.com/office/powerpoint/2010/main" val="408580041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35919"/>
            <a:ext cx="10515600" cy="62258"/>
          </a:xfrm>
        </p:spPr>
        <p:txBody>
          <a:bodyPr>
            <a:normAutofit fontScale="90000"/>
          </a:bodyPr>
          <a:lstStyle/>
          <a:p>
            <a:r>
              <a:rPr lang="en-US" sz="3200" dirty="0"/>
              <a:t>Trouble Shooting</a:t>
            </a:r>
          </a:p>
        </p:txBody>
      </p:sp>
      <p:sp>
        <p:nvSpPr>
          <p:cNvPr id="3" name="Content Placeholder 2"/>
          <p:cNvSpPr>
            <a:spLocks noGrp="1"/>
          </p:cNvSpPr>
          <p:nvPr>
            <p:ph idx="1"/>
          </p:nvPr>
        </p:nvSpPr>
        <p:spPr>
          <a:xfrm>
            <a:off x="838200" y="596348"/>
            <a:ext cx="10515600" cy="6057504"/>
          </a:xfrm>
        </p:spPr>
        <p:txBody>
          <a:bodyPr>
            <a:normAutofit fontScale="62500" lnSpcReduction="20000"/>
          </a:bodyPr>
          <a:lstStyle/>
          <a:p>
            <a:r>
              <a:rPr lang="en-US" dirty="0"/>
              <a:t>Installation </a:t>
            </a:r>
            <a:r>
              <a:rPr lang="en-US" dirty="0" err="1"/>
              <a:t>Ceph</a:t>
            </a:r>
            <a:r>
              <a:rPr lang="en-US" dirty="0"/>
              <a:t> Pacific via </a:t>
            </a:r>
            <a:r>
              <a:rPr lang="en-US" dirty="0" err="1"/>
              <a:t>cephadm</a:t>
            </a:r>
            <a:r>
              <a:rPr lang="en-US" dirty="0"/>
              <a:t> utility</a:t>
            </a:r>
          </a:p>
          <a:p>
            <a:pPr lvl="1"/>
            <a:r>
              <a:rPr lang="en-US" dirty="0"/>
              <a:t>After installation and running up, “docker </a:t>
            </a:r>
            <a:r>
              <a:rPr lang="en-US" dirty="0" err="1"/>
              <a:t>ps</a:t>
            </a:r>
            <a:r>
              <a:rPr lang="en-US" dirty="0"/>
              <a:t>” to see all services running scripts location and contents (Ex. </a:t>
            </a:r>
            <a:r>
              <a:rPr lang="en-US" dirty="0">
                <a:hlinkClick r:id="rId3"/>
              </a:rPr>
              <a:t>/</a:t>
            </a:r>
            <a:r>
              <a:rPr lang="en-US" dirty="0" err="1">
                <a:hlinkClick r:id="rId3"/>
              </a:rPr>
              <a:t>etc</a:t>
            </a:r>
            <a:r>
              <a:rPr lang="en-US" dirty="0">
                <a:hlinkClick r:id="rId3"/>
              </a:rPr>
              <a:t>/</a:t>
            </a:r>
            <a:r>
              <a:rPr lang="en-US" dirty="0" err="1">
                <a:hlinkClick r:id="rId3"/>
              </a:rPr>
              <a:t>systemd</a:t>
            </a:r>
            <a:r>
              <a:rPr lang="en-US" dirty="0">
                <a:hlinkClick r:id="rId3"/>
              </a:rPr>
              <a:t>/system/ceph-4658b04a-91f0-11ec-80e5-a4bf0174fb54@.service</a:t>
            </a:r>
            <a:r>
              <a:rPr lang="en-US" dirty="0"/>
              <a:t>) that we can see all these services running as container instances, here 4658b04a-91f0-11ec-80e5-a4bf0174fb54 is the </a:t>
            </a:r>
            <a:r>
              <a:rPr lang="en-US" dirty="0" err="1"/>
              <a:t>Ceph</a:t>
            </a:r>
            <a:r>
              <a:rPr lang="en-US" dirty="0"/>
              <a:t> Cluster </a:t>
            </a:r>
            <a:r>
              <a:rPr lang="en-US" dirty="0" err="1"/>
              <a:t>fsid</a:t>
            </a:r>
            <a:r>
              <a:rPr lang="en-US" dirty="0"/>
              <a:t>. “</a:t>
            </a:r>
            <a:r>
              <a:rPr lang="en-US" dirty="0" err="1"/>
              <a:t>ceph</a:t>
            </a:r>
            <a:r>
              <a:rPr lang="en-US" dirty="0"/>
              <a:t> </a:t>
            </a:r>
            <a:r>
              <a:rPr lang="en-US" dirty="0" err="1"/>
              <a:t>orch</a:t>
            </a:r>
            <a:r>
              <a:rPr lang="en-US" dirty="0"/>
              <a:t> </a:t>
            </a:r>
            <a:r>
              <a:rPr lang="en-US" dirty="0" err="1"/>
              <a:t>ps</a:t>
            </a:r>
            <a:r>
              <a:rPr lang="en-US" dirty="0"/>
              <a:t>” shows all containers instances of </a:t>
            </a:r>
            <a:r>
              <a:rPr lang="en-US" dirty="0" err="1"/>
              <a:t>Ceph</a:t>
            </a:r>
            <a:r>
              <a:rPr lang="en-US" dirty="0"/>
              <a:t> running.</a:t>
            </a:r>
          </a:p>
          <a:p>
            <a:r>
              <a:rPr lang="en-US" dirty="0"/>
              <a:t>Before delete pool, use command: </a:t>
            </a:r>
          </a:p>
          <a:p>
            <a:pPr lvl="1"/>
            <a:r>
              <a:rPr lang="en-US" dirty="0" err="1"/>
              <a:t>ceph</a:t>
            </a:r>
            <a:r>
              <a:rPr lang="en-US" dirty="0"/>
              <a:t> tell mon.\* </a:t>
            </a:r>
            <a:r>
              <a:rPr lang="en-US" dirty="0" err="1"/>
              <a:t>injectargs</a:t>
            </a:r>
            <a:r>
              <a:rPr lang="en-US" dirty="0"/>
              <a:t> '--</a:t>
            </a:r>
            <a:r>
              <a:rPr lang="en-US" dirty="0" err="1"/>
              <a:t>mon</a:t>
            </a:r>
            <a:r>
              <a:rPr lang="en-US" dirty="0"/>
              <a:t>-allow-pool-delete=true'</a:t>
            </a:r>
          </a:p>
          <a:p>
            <a:pPr lvl="1"/>
            <a:r>
              <a:rPr lang="en-US" dirty="0" err="1"/>
              <a:t>ceph</a:t>
            </a:r>
            <a:r>
              <a:rPr lang="en-US" dirty="0"/>
              <a:t> </a:t>
            </a:r>
            <a:r>
              <a:rPr lang="en-US" dirty="0" err="1"/>
              <a:t>osd</a:t>
            </a:r>
            <a:r>
              <a:rPr lang="en-US" dirty="0"/>
              <a:t> pool rm test-pool </a:t>
            </a:r>
            <a:r>
              <a:rPr lang="en-US" dirty="0" err="1"/>
              <a:t>test-pool</a:t>
            </a:r>
            <a:r>
              <a:rPr lang="en-US" dirty="0"/>
              <a:t> --yes-</a:t>
            </a:r>
            <a:r>
              <a:rPr lang="en-US" dirty="0" err="1"/>
              <a:t>i</a:t>
            </a:r>
            <a:r>
              <a:rPr lang="en-US" dirty="0"/>
              <a:t>-really-really-mean-it</a:t>
            </a:r>
          </a:p>
          <a:p>
            <a:r>
              <a:rPr lang="en-US" dirty="0"/>
              <a:t>To remove </a:t>
            </a:r>
            <a:r>
              <a:rPr lang="en-US" dirty="0" err="1"/>
              <a:t>cephfs</a:t>
            </a:r>
            <a:r>
              <a:rPr lang="en-US" dirty="0"/>
              <a:t> via </a:t>
            </a:r>
            <a:r>
              <a:rPr lang="en-US" dirty="0" err="1"/>
              <a:t>ceph</a:t>
            </a:r>
            <a:r>
              <a:rPr lang="en-US" dirty="0"/>
              <a:t> fs volume create iot-cephfs-test-1 --placement="worker-1,worker-2,worker-3"</a:t>
            </a:r>
          </a:p>
          <a:p>
            <a:pPr lvl="1"/>
            <a:r>
              <a:rPr lang="en-US" dirty="0" err="1"/>
              <a:t>sudo</a:t>
            </a:r>
            <a:r>
              <a:rPr lang="en-US" dirty="0"/>
              <a:t> </a:t>
            </a:r>
            <a:r>
              <a:rPr lang="en-US" dirty="0" err="1"/>
              <a:t>ceph</a:t>
            </a:r>
            <a:r>
              <a:rPr lang="en-US" dirty="0"/>
              <a:t> config set </a:t>
            </a:r>
            <a:r>
              <a:rPr lang="en-US" dirty="0" err="1"/>
              <a:t>mon</a:t>
            </a:r>
            <a:r>
              <a:rPr lang="en-US" dirty="0"/>
              <a:t> </a:t>
            </a:r>
            <a:r>
              <a:rPr lang="en-US" dirty="0" err="1"/>
              <a:t>mon_allow_pool_delete</a:t>
            </a:r>
            <a:r>
              <a:rPr lang="en-US" dirty="0"/>
              <a:t> true</a:t>
            </a:r>
          </a:p>
          <a:p>
            <a:pPr lvl="1"/>
            <a:r>
              <a:rPr lang="en-US" dirty="0" err="1"/>
              <a:t>sudo</a:t>
            </a:r>
            <a:r>
              <a:rPr lang="en-US" dirty="0"/>
              <a:t> </a:t>
            </a:r>
            <a:r>
              <a:rPr lang="en-US" dirty="0" err="1"/>
              <a:t>ceph</a:t>
            </a:r>
            <a:r>
              <a:rPr lang="en-US" dirty="0"/>
              <a:t> fs volume rm  iot_cephfs_test_1 --yes-</a:t>
            </a:r>
            <a:r>
              <a:rPr lang="en-US" dirty="0" err="1"/>
              <a:t>i</a:t>
            </a:r>
            <a:r>
              <a:rPr lang="en-US" dirty="0"/>
              <a:t>-really-mean-it	/* iot_cephfs_test_1 reported by </a:t>
            </a:r>
            <a:r>
              <a:rPr lang="en-US" dirty="0" err="1"/>
              <a:t>ceph</a:t>
            </a:r>
            <a:r>
              <a:rPr lang="en-US" dirty="0"/>
              <a:t> fs ls */</a:t>
            </a:r>
          </a:p>
          <a:p>
            <a:r>
              <a:rPr lang="en-US" dirty="0"/>
              <a:t>When the </a:t>
            </a:r>
            <a:r>
              <a:rPr lang="en-US" dirty="0" err="1"/>
              <a:t>ceph_admin</a:t>
            </a:r>
            <a:r>
              <a:rPr lang="en-US" dirty="0"/>
              <a:t> node is in different CIDR network </a:t>
            </a:r>
            <a:r>
              <a:rPr lang="en-US" dirty="0" err="1"/>
              <a:t>segement</a:t>
            </a:r>
            <a:r>
              <a:rPr lang="en-US" dirty="0"/>
              <a:t> from OSD nodes, if we want to enable multiple nodes to run MON, execute:</a:t>
            </a:r>
          </a:p>
          <a:p>
            <a:pPr lvl="1"/>
            <a:r>
              <a:rPr lang="en-US" dirty="0" err="1"/>
              <a:t>ceph</a:t>
            </a:r>
            <a:r>
              <a:rPr lang="en-US" dirty="0"/>
              <a:t> </a:t>
            </a:r>
            <a:r>
              <a:rPr lang="en-US" dirty="0" err="1"/>
              <a:t>orch</a:t>
            </a:r>
            <a:r>
              <a:rPr lang="en-US" dirty="0"/>
              <a:t> apply </a:t>
            </a:r>
            <a:r>
              <a:rPr lang="en-US" dirty="0" err="1"/>
              <a:t>mon</a:t>
            </a:r>
            <a:r>
              <a:rPr lang="en-US" dirty="0"/>
              <a:t> --unmanaged</a:t>
            </a:r>
          </a:p>
          <a:p>
            <a:pPr lvl="1"/>
            <a:r>
              <a:rPr lang="en-US" dirty="0" err="1"/>
              <a:t>ceph</a:t>
            </a:r>
            <a:r>
              <a:rPr lang="en-US" dirty="0"/>
              <a:t> </a:t>
            </a:r>
            <a:r>
              <a:rPr lang="en-US" dirty="0" err="1"/>
              <a:t>orch</a:t>
            </a:r>
            <a:r>
              <a:rPr lang="en-US" dirty="0"/>
              <a:t> daemon add </a:t>
            </a:r>
            <a:r>
              <a:rPr lang="en-US" dirty="0" err="1"/>
              <a:t>mon</a:t>
            </a:r>
            <a:r>
              <a:rPr lang="en-US" dirty="0"/>
              <a:t> newhost1:10.1.2.123	</a:t>
            </a:r>
            <a:r>
              <a:rPr lang="en-US" sz="1400" dirty="0"/>
              <a:t>/* newhost1 and 10.1.2.123 is the example */</a:t>
            </a:r>
          </a:p>
          <a:p>
            <a:pPr lvl="1"/>
            <a:r>
              <a:rPr lang="en-US" dirty="0" err="1"/>
              <a:t>ceph</a:t>
            </a:r>
            <a:r>
              <a:rPr lang="en-US" dirty="0"/>
              <a:t> </a:t>
            </a:r>
            <a:r>
              <a:rPr lang="en-US" dirty="0" err="1"/>
              <a:t>orch</a:t>
            </a:r>
            <a:r>
              <a:rPr lang="en-US" dirty="0"/>
              <a:t> daemon add </a:t>
            </a:r>
            <a:r>
              <a:rPr lang="en-US" dirty="0" err="1"/>
              <a:t>mon</a:t>
            </a:r>
            <a:r>
              <a:rPr lang="en-US" dirty="0"/>
              <a:t> newhost2:10.1.2.0/24</a:t>
            </a:r>
          </a:p>
          <a:p>
            <a:r>
              <a:rPr lang="en-US" dirty="0"/>
              <a:t>Check </a:t>
            </a:r>
            <a:r>
              <a:rPr lang="en-US" dirty="0" err="1"/>
              <a:t>ceph</a:t>
            </a:r>
            <a:r>
              <a:rPr lang="en-US" dirty="0"/>
              <a:t> cluster daemon running status: </a:t>
            </a:r>
            <a:r>
              <a:rPr lang="en-US" dirty="0" err="1"/>
              <a:t>sudo</a:t>
            </a:r>
            <a:r>
              <a:rPr lang="en-US" dirty="0"/>
              <a:t> </a:t>
            </a:r>
            <a:r>
              <a:rPr lang="en-US" dirty="0" err="1"/>
              <a:t>ceph</a:t>
            </a:r>
            <a:r>
              <a:rPr lang="en-US" dirty="0"/>
              <a:t> </a:t>
            </a:r>
            <a:r>
              <a:rPr lang="en-US" dirty="0" err="1"/>
              <a:t>orch</a:t>
            </a:r>
            <a:r>
              <a:rPr lang="en-US" dirty="0"/>
              <a:t> </a:t>
            </a:r>
            <a:r>
              <a:rPr lang="en-US" dirty="0" err="1"/>
              <a:t>ps</a:t>
            </a:r>
            <a:r>
              <a:rPr lang="en-US" dirty="0"/>
              <a:t> --</a:t>
            </a:r>
            <a:r>
              <a:rPr lang="en-US" dirty="0" err="1"/>
              <a:t>daemon_type</a:t>
            </a:r>
            <a:r>
              <a:rPr lang="en-US" dirty="0"/>
              <a:t> node-exporter | </a:t>
            </a:r>
            <a:r>
              <a:rPr lang="en-US" dirty="0" err="1"/>
              <a:t>mgr</a:t>
            </a:r>
            <a:r>
              <a:rPr lang="en-US" dirty="0"/>
              <a:t> | </a:t>
            </a:r>
            <a:r>
              <a:rPr lang="en-US" dirty="0" err="1"/>
              <a:t>mon</a:t>
            </a:r>
            <a:r>
              <a:rPr lang="en-US" dirty="0"/>
              <a:t> | </a:t>
            </a:r>
            <a:r>
              <a:rPr lang="en-US" dirty="0" err="1"/>
              <a:t>grafana</a:t>
            </a:r>
            <a:r>
              <a:rPr lang="en-US" dirty="0"/>
              <a:t> | …</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05630"/>
            <a:ext cx="10515600" cy="181413"/>
          </a:xfrm>
        </p:spPr>
        <p:txBody>
          <a:bodyPr>
            <a:noAutofit/>
          </a:bodyPr>
          <a:lstStyle/>
          <a:p>
            <a:r>
              <a:rPr lang="en-US" sz="3200" dirty="0"/>
              <a:t>Trouble-shooting</a:t>
            </a:r>
          </a:p>
        </p:txBody>
      </p:sp>
      <p:sp>
        <p:nvSpPr>
          <p:cNvPr id="3" name="Content Placeholder 2"/>
          <p:cNvSpPr>
            <a:spLocks noGrp="1"/>
          </p:cNvSpPr>
          <p:nvPr>
            <p:ph idx="1"/>
          </p:nvPr>
        </p:nvSpPr>
        <p:spPr>
          <a:xfrm>
            <a:off x="838200" y="627321"/>
            <a:ext cx="10515600" cy="6124353"/>
          </a:xfrm>
        </p:spPr>
        <p:txBody>
          <a:bodyPr>
            <a:normAutofit fontScale="40000" lnSpcReduction="20000"/>
          </a:bodyPr>
          <a:lstStyle/>
          <a:p>
            <a:r>
              <a:rPr lang="en-US" dirty="0" err="1"/>
              <a:t>sudo</a:t>
            </a:r>
            <a:r>
              <a:rPr lang="en-US" dirty="0"/>
              <a:t> </a:t>
            </a:r>
            <a:r>
              <a:rPr lang="en-US" dirty="0" err="1"/>
              <a:t>ceph</a:t>
            </a:r>
            <a:r>
              <a:rPr lang="en-US" dirty="0"/>
              <a:t> fs status  // Check </a:t>
            </a:r>
            <a:r>
              <a:rPr lang="en-US" dirty="0" err="1"/>
              <a:t>cephfs</a:t>
            </a:r>
            <a:r>
              <a:rPr lang="en-US" dirty="0"/>
              <a:t> status</a:t>
            </a:r>
          </a:p>
          <a:p>
            <a:r>
              <a:rPr lang="en-US" dirty="0" err="1"/>
              <a:t>kubectl</a:t>
            </a:r>
            <a:r>
              <a:rPr lang="en-US" dirty="0"/>
              <a:t> delete all --all –n </a:t>
            </a:r>
            <a:r>
              <a:rPr lang="en-US" dirty="0" err="1"/>
              <a:t>your_namespace</a:t>
            </a:r>
            <a:endParaRPr lang="en-US" dirty="0"/>
          </a:p>
          <a:p>
            <a:r>
              <a:rPr lang="en-US" altLang="zh-CN" dirty="0" err="1"/>
              <a:t>Ceph</a:t>
            </a:r>
            <a:r>
              <a:rPr lang="zh-CN" altLang="en-US" dirty="0"/>
              <a:t>配置参数详解</a:t>
            </a:r>
            <a:r>
              <a:rPr lang="en-US" altLang="zh-CN" dirty="0"/>
              <a:t>: </a:t>
            </a:r>
            <a:r>
              <a:rPr lang="en-US" dirty="0">
                <a:hlinkClick r:id="rId3"/>
              </a:rPr>
              <a:t>http://www.yangguanjun.com/2017/05/15/Ceph-configuration/</a:t>
            </a:r>
            <a:endParaRPr lang="en-US" dirty="0"/>
          </a:p>
          <a:p>
            <a:r>
              <a:rPr lang="en-US" dirty="0" err="1"/>
              <a:t>Ceph</a:t>
            </a:r>
            <a:r>
              <a:rPr lang="en-US" dirty="0"/>
              <a:t> OSD : Where Is My Data:  </a:t>
            </a:r>
            <a:r>
              <a:rPr lang="en-US" dirty="0">
                <a:hlinkClick r:id="rId4"/>
              </a:rPr>
              <a:t>https://ceph.io/en/news/blog/2013/ceph-osd-where-is-my-data/</a:t>
            </a:r>
            <a:endParaRPr lang="en-US" dirty="0"/>
          </a:p>
          <a:p>
            <a:r>
              <a:rPr lang="en-US" dirty="0"/>
              <a:t>CEPHADM OPERATIONS: </a:t>
            </a:r>
            <a:r>
              <a:rPr lang="en-US" dirty="0">
                <a:hlinkClick r:id="rId5"/>
              </a:rPr>
              <a:t>https://docs.ceph.com/en/latest/cephadm/operations/#client-keyrings-and-configs</a:t>
            </a:r>
            <a:endParaRPr lang="en-US" dirty="0"/>
          </a:p>
          <a:p>
            <a:r>
              <a:rPr lang="en-US" dirty="0" err="1"/>
              <a:t>Cephfs</a:t>
            </a:r>
            <a:r>
              <a:rPr lang="en-US" dirty="0"/>
              <a:t>-provisioner cannot create a </a:t>
            </a:r>
            <a:r>
              <a:rPr lang="en-US" dirty="0" err="1"/>
              <a:t>pv</a:t>
            </a:r>
            <a:r>
              <a:rPr lang="en-US" dirty="0"/>
              <a:t> using a user other than admin: </a:t>
            </a:r>
            <a:r>
              <a:rPr lang="en-US" dirty="0">
                <a:hlinkClick r:id="rId6"/>
              </a:rPr>
              <a:t>https://github.com/kubernetes-retired/external-storage/issues/941</a:t>
            </a:r>
            <a:endParaRPr lang="en-US" dirty="0"/>
          </a:p>
          <a:p>
            <a:r>
              <a:rPr lang="en-US" dirty="0"/>
              <a:t>For </a:t>
            </a:r>
            <a:r>
              <a:rPr lang="en-US" dirty="0" err="1"/>
              <a:t>cephfs</a:t>
            </a:r>
            <a:r>
              <a:rPr lang="en-US" dirty="0"/>
              <a:t>, MANAGEMENT OF MDS SERVICE USING THE CEPH ORCHESTRATOR: </a:t>
            </a:r>
            <a:r>
              <a:rPr lang="en-US" dirty="0">
                <a:hlinkClick r:id="rId7"/>
              </a:rPr>
              <a:t>https://access.redhat.com/documentation/en-us/red_hat_ceph_storage/5/html/operations_guide/management-of-mds-service-using-the-ceph-orchestrator</a:t>
            </a:r>
            <a:r>
              <a:rPr lang="en-US" dirty="0"/>
              <a:t>  // </a:t>
            </a:r>
            <a:r>
              <a:rPr lang="zh-CN" altLang="en-US" dirty="0"/>
              <a:t>里面有操作</a:t>
            </a:r>
            <a:r>
              <a:rPr lang="en-US" altLang="zh-CN" dirty="0" err="1"/>
              <a:t>cephfs</a:t>
            </a:r>
            <a:r>
              <a:rPr lang="zh-CN" altLang="en-US" dirty="0"/>
              <a:t>的维护命令</a:t>
            </a:r>
            <a:endParaRPr lang="en-US" altLang="zh-CN" dirty="0"/>
          </a:p>
          <a:p>
            <a:r>
              <a:rPr lang="en-US" dirty="0"/>
              <a:t>How to check OSD backend is </a:t>
            </a:r>
            <a:r>
              <a:rPr lang="en-US" dirty="0" err="1"/>
              <a:t>filestore</a:t>
            </a:r>
            <a:r>
              <a:rPr lang="en-US" dirty="0"/>
              <a:t> or </a:t>
            </a:r>
            <a:r>
              <a:rPr lang="en-US" dirty="0" err="1"/>
              <a:t>bluestore</a:t>
            </a:r>
            <a:r>
              <a:rPr lang="en-US" dirty="0"/>
              <a:t>: </a:t>
            </a:r>
            <a:r>
              <a:rPr lang="pt-BR" dirty="0"/>
              <a:t> sudo ceph osd metadata 0|1|2|...|n | grep -e id -e hostname -e osd_objectstore</a:t>
            </a:r>
          </a:p>
          <a:p>
            <a:r>
              <a:rPr lang="pt-BR" dirty="0"/>
              <a:t>List ceph running services: sudo ceph mgr module ls</a:t>
            </a:r>
          </a:p>
          <a:p>
            <a:r>
              <a:rPr lang="pt-BR" dirty="0"/>
              <a:t>When install Ceph Pacific, execute “ceph mon enable-msgr2”, it prompts </a:t>
            </a:r>
            <a:r>
              <a:rPr lang="en-US" dirty="0"/>
              <a:t>ERROR: Cannot infer an </a:t>
            </a:r>
            <a:r>
              <a:rPr lang="en-US" dirty="0" err="1"/>
              <a:t>fsid</a:t>
            </a:r>
            <a:r>
              <a:rPr lang="en-US" dirty="0"/>
              <a:t>, one must be specified: ['097ef6e1-632e-4dd4-aff3-ec24fdb74619', 'f5a74e56-67bd-11ec-aa47-a4bf0174fb54’], this means that there exist legacy daemon of original Octopus, so need to remove one by one with: </a:t>
            </a:r>
            <a:r>
              <a:rPr lang="en-US" dirty="0" err="1"/>
              <a:t>ps</a:t>
            </a:r>
            <a:r>
              <a:rPr lang="en-US" dirty="0"/>
              <a:t> aux | grep  </a:t>
            </a:r>
            <a:r>
              <a:rPr lang="en-US" dirty="0" err="1"/>
              <a:t>crash.ceph</a:t>
            </a:r>
            <a:r>
              <a:rPr lang="en-US" dirty="0"/>
              <a:t>-admin; </a:t>
            </a:r>
            <a:r>
              <a:rPr lang="en-US" dirty="0" err="1"/>
              <a:t>cephadm</a:t>
            </a:r>
            <a:r>
              <a:rPr lang="en-US" dirty="0"/>
              <a:t> rm-daemon –name  </a:t>
            </a:r>
            <a:r>
              <a:rPr lang="en-US" dirty="0" err="1"/>
              <a:t>mon.ceph</a:t>
            </a:r>
            <a:r>
              <a:rPr lang="en-US" dirty="0"/>
              <a:t>-admin | node-</a:t>
            </a:r>
            <a:r>
              <a:rPr lang="en-US" dirty="0" err="1"/>
              <a:t>exporter.ceph</a:t>
            </a:r>
            <a:r>
              <a:rPr lang="en-US" dirty="0"/>
              <a:t>-admin | </a:t>
            </a:r>
            <a:r>
              <a:rPr lang="en-US" dirty="0" err="1"/>
              <a:t>mgr.ceph-admin.umicvm</a:t>
            </a:r>
            <a:r>
              <a:rPr lang="en-US" dirty="0"/>
              <a:t> |  </a:t>
            </a:r>
            <a:r>
              <a:rPr lang="en-US" dirty="0" err="1"/>
              <a:t>alertmanager.ceph</a:t>
            </a:r>
            <a:r>
              <a:rPr lang="en-US" dirty="0"/>
              <a:t>-admin |  </a:t>
            </a:r>
            <a:r>
              <a:rPr lang="en-US" dirty="0" err="1"/>
              <a:t>crash.ceph</a:t>
            </a:r>
            <a:r>
              <a:rPr lang="en-US" dirty="0"/>
              <a:t>-admin | </a:t>
            </a:r>
            <a:r>
              <a:rPr lang="en-US" dirty="0" err="1"/>
              <a:t>prometheus.ceph</a:t>
            </a:r>
            <a:r>
              <a:rPr lang="en-US" dirty="0"/>
              <a:t>-admin | </a:t>
            </a:r>
            <a:r>
              <a:rPr lang="en-US" dirty="0" err="1"/>
              <a:t>grafana.ceph</a:t>
            </a:r>
            <a:r>
              <a:rPr lang="en-US" dirty="0"/>
              <a:t>-admin --</a:t>
            </a:r>
            <a:r>
              <a:rPr lang="en-US" dirty="0" err="1"/>
              <a:t>fsid</a:t>
            </a:r>
            <a:r>
              <a:rPr lang="en-US" dirty="0"/>
              <a:t> f5a74e56-67bd-11ec-aa47-a4bf0174fb54</a:t>
            </a:r>
          </a:p>
          <a:p>
            <a:r>
              <a:rPr lang="en-US" dirty="0"/>
              <a:t>To check </a:t>
            </a:r>
            <a:r>
              <a:rPr lang="en-US" dirty="0" err="1"/>
              <a:t>mon</a:t>
            </a:r>
            <a:r>
              <a:rPr lang="en-US" dirty="0"/>
              <a:t> service:  </a:t>
            </a:r>
            <a:r>
              <a:rPr lang="en-US" dirty="0" err="1"/>
              <a:t>systemctl</a:t>
            </a:r>
            <a:r>
              <a:rPr lang="en-US" dirty="0"/>
              <a:t> status </a:t>
            </a:r>
            <a:r>
              <a:rPr lang="en-US" dirty="0" err="1"/>
              <a:t>ceph-mon@NODENAME</a:t>
            </a:r>
            <a:endParaRPr lang="en-US" dirty="0"/>
          </a:p>
          <a:p>
            <a:r>
              <a:rPr lang="en-US" dirty="0"/>
              <a:t>How to remove a </a:t>
            </a:r>
            <a:r>
              <a:rPr lang="en-US" dirty="0" err="1"/>
              <a:t>lvm</a:t>
            </a:r>
            <a:r>
              <a:rPr lang="en-US" dirty="0"/>
              <a:t> part during </a:t>
            </a:r>
            <a:r>
              <a:rPr lang="en-US" dirty="0" err="1"/>
              <a:t>osd</a:t>
            </a:r>
            <a:r>
              <a:rPr lang="en-US" dirty="0"/>
              <a:t> creation: </a:t>
            </a:r>
            <a:r>
              <a:rPr lang="en-US" dirty="0" err="1"/>
              <a:t>lvscan</a:t>
            </a:r>
            <a:r>
              <a:rPr lang="en-US" dirty="0"/>
              <a:t>; </a:t>
            </a:r>
            <a:r>
              <a:rPr lang="en-US" dirty="0" err="1"/>
              <a:t>lvremove</a:t>
            </a:r>
            <a:r>
              <a:rPr lang="en-US" dirty="0"/>
              <a:t> /dev/</a:t>
            </a:r>
            <a:r>
              <a:rPr lang="en-US" dirty="0" err="1"/>
              <a:t>ceph-xxxxx</a:t>
            </a:r>
            <a:r>
              <a:rPr lang="en-US" dirty="0"/>
              <a:t>; </a:t>
            </a:r>
            <a:r>
              <a:rPr lang="en-US" dirty="0" err="1"/>
              <a:t>sfdisk</a:t>
            </a:r>
            <a:r>
              <a:rPr lang="en-US" dirty="0"/>
              <a:t> --delete /dev/</a:t>
            </a:r>
            <a:r>
              <a:rPr lang="en-US" dirty="0" err="1"/>
              <a:t>sdb</a:t>
            </a:r>
            <a:endParaRPr lang="en-US" dirty="0"/>
          </a:p>
          <a:p>
            <a:r>
              <a:rPr lang="en-US" dirty="0"/>
              <a:t>Debug </a:t>
            </a:r>
            <a:r>
              <a:rPr lang="en-US" dirty="0" err="1"/>
              <a:t>ceph-mgr@NodeName</a:t>
            </a:r>
            <a:r>
              <a:rPr lang="en-US" dirty="0"/>
              <a:t> issue: </a:t>
            </a:r>
            <a:r>
              <a:rPr lang="en-US" dirty="0" err="1"/>
              <a:t>systemctl</a:t>
            </a:r>
            <a:r>
              <a:rPr lang="en-US" dirty="0"/>
              <a:t> status </a:t>
            </a:r>
            <a:r>
              <a:rPr lang="en-US" dirty="0" err="1"/>
              <a:t>ceph-mgr@ceph-admin</a:t>
            </a:r>
            <a:r>
              <a:rPr lang="en-US" dirty="0"/>
              <a:t>; cat /var/log/</a:t>
            </a:r>
            <a:r>
              <a:rPr lang="en-US" dirty="0" err="1"/>
              <a:t>ceph</a:t>
            </a:r>
            <a:r>
              <a:rPr lang="en-US" dirty="0"/>
              <a:t>/ceph-mgr.ceph-admin.log; </a:t>
            </a:r>
            <a:r>
              <a:rPr lang="en-US" dirty="0" err="1"/>
              <a:t>ceph</a:t>
            </a:r>
            <a:r>
              <a:rPr lang="en-US" dirty="0"/>
              <a:t> </a:t>
            </a:r>
            <a:r>
              <a:rPr lang="en-US" dirty="0" err="1"/>
              <a:t>mgr</a:t>
            </a:r>
            <a:r>
              <a:rPr lang="en-US" dirty="0"/>
              <a:t> services;  </a:t>
            </a:r>
            <a:r>
              <a:rPr lang="en-US" dirty="0" err="1"/>
              <a:t>ceph</a:t>
            </a:r>
            <a:r>
              <a:rPr lang="en-US" dirty="0"/>
              <a:t> </a:t>
            </a:r>
            <a:r>
              <a:rPr lang="en-US" dirty="0" err="1"/>
              <a:t>mgr</a:t>
            </a:r>
            <a:r>
              <a:rPr lang="en-US" dirty="0"/>
              <a:t> module ls; </a:t>
            </a:r>
            <a:r>
              <a:rPr lang="en-US" dirty="0" err="1"/>
              <a:t>ceph</a:t>
            </a:r>
            <a:r>
              <a:rPr lang="en-US" dirty="0"/>
              <a:t> daemon </a:t>
            </a:r>
            <a:r>
              <a:rPr lang="en-US" dirty="0" err="1"/>
              <a:t>mgr.ceph</a:t>
            </a:r>
            <a:r>
              <a:rPr lang="en-US" dirty="0"/>
              <a:t>-admin perf dump; </a:t>
            </a:r>
            <a:r>
              <a:rPr lang="en-US" dirty="0" err="1"/>
              <a:t>ceph</a:t>
            </a:r>
            <a:r>
              <a:rPr lang="en-US" dirty="0"/>
              <a:t> </a:t>
            </a:r>
            <a:r>
              <a:rPr lang="en-US" dirty="0" err="1"/>
              <a:t>mgr</a:t>
            </a:r>
            <a:r>
              <a:rPr lang="en-US" dirty="0"/>
              <a:t> module enable dashboard</a:t>
            </a:r>
          </a:p>
          <a:p>
            <a:r>
              <a:rPr lang="en-US" dirty="0"/>
              <a:t>“</a:t>
            </a:r>
            <a:r>
              <a:rPr lang="en-US" dirty="0" err="1"/>
              <a:t>ceph</a:t>
            </a:r>
            <a:r>
              <a:rPr lang="en-US" dirty="0"/>
              <a:t> df” shows the device types and capacities; “</a:t>
            </a:r>
            <a:r>
              <a:rPr lang="en-US" dirty="0" err="1"/>
              <a:t>ceph</a:t>
            </a:r>
            <a:r>
              <a:rPr lang="en-US" dirty="0"/>
              <a:t> </a:t>
            </a:r>
            <a:r>
              <a:rPr lang="en-US" dirty="0" err="1"/>
              <a:t>osd</a:t>
            </a:r>
            <a:r>
              <a:rPr lang="en-US" dirty="0"/>
              <a:t> df” shows the initial occupations usage of attached OSDs.</a:t>
            </a:r>
          </a:p>
          <a:p>
            <a:r>
              <a:rPr lang="en-US" dirty="0"/>
              <a:t>How to remove / Uninstall </a:t>
            </a:r>
            <a:r>
              <a:rPr lang="en-US" dirty="0" err="1"/>
              <a:t>Ceph</a:t>
            </a:r>
            <a:r>
              <a:rPr lang="en-US" dirty="0"/>
              <a:t> completely: </a:t>
            </a:r>
            <a:r>
              <a:rPr lang="en-US" dirty="0">
                <a:hlinkClick r:id="rId8"/>
              </a:rPr>
              <a:t>https://dannyda.com/2021/04/10/how-to-completely-remove-delete-or-reinstall-ceph-and-its-configuration-from-proxmox-ve-pve/</a:t>
            </a:r>
            <a:endParaRPr lang="en-US" dirty="0"/>
          </a:p>
          <a:p>
            <a:r>
              <a:rPr lang="en-US" dirty="0"/>
              <a:t>If occurs “Available – No” during “</a:t>
            </a:r>
            <a:r>
              <a:rPr lang="en-US" dirty="0" err="1"/>
              <a:t>ceph</a:t>
            </a:r>
            <a:r>
              <a:rPr lang="en-US" dirty="0"/>
              <a:t> </a:t>
            </a:r>
            <a:r>
              <a:rPr lang="en-US" dirty="0" err="1"/>
              <a:t>orch</a:t>
            </a:r>
            <a:r>
              <a:rPr lang="en-US" dirty="0"/>
              <a:t> device ls”, use </a:t>
            </a:r>
            <a:r>
              <a:rPr lang="en-US" dirty="0" err="1"/>
              <a:t>sudo</a:t>
            </a:r>
            <a:r>
              <a:rPr lang="en-US" dirty="0"/>
              <a:t> </a:t>
            </a:r>
            <a:r>
              <a:rPr lang="en-US" dirty="0" err="1"/>
              <a:t>ceph</a:t>
            </a:r>
            <a:r>
              <a:rPr lang="en-US" dirty="0"/>
              <a:t> </a:t>
            </a:r>
            <a:r>
              <a:rPr lang="en-US" dirty="0" err="1"/>
              <a:t>orch</a:t>
            </a:r>
            <a:r>
              <a:rPr lang="en-US" dirty="0"/>
              <a:t> device zap worker-3 /dev/</a:t>
            </a:r>
            <a:r>
              <a:rPr lang="en-US" dirty="0" err="1"/>
              <a:t>sdb</a:t>
            </a:r>
            <a:r>
              <a:rPr lang="en-US" dirty="0"/>
              <a:t> –force to reset the corresponding reported unavailable device’s /dev/</a:t>
            </a:r>
            <a:r>
              <a:rPr lang="en-US" dirty="0" err="1"/>
              <a:t>sdX</a:t>
            </a:r>
            <a:endParaRPr lang="en-US"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229235"/>
          </a:xfrm>
        </p:spPr>
        <p:txBody>
          <a:bodyPr>
            <a:normAutofit fontScale="90000"/>
          </a:bodyPr>
          <a:lstStyle/>
          <a:p>
            <a:r>
              <a:rPr lang="en-US" dirty="0"/>
              <a:t>Trouble-shooting</a:t>
            </a:r>
          </a:p>
        </p:txBody>
      </p:sp>
      <p:sp>
        <p:nvSpPr>
          <p:cNvPr id="3" name="Content Placeholder 2"/>
          <p:cNvSpPr>
            <a:spLocks noGrp="1"/>
          </p:cNvSpPr>
          <p:nvPr>
            <p:ph idx="1"/>
          </p:nvPr>
        </p:nvSpPr>
        <p:spPr>
          <a:xfrm>
            <a:off x="838200" y="932688"/>
            <a:ext cx="10515600" cy="5760719"/>
          </a:xfrm>
        </p:spPr>
        <p:txBody>
          <a:bodyPr>
            <a:normAutofit fontScale="25000" lnSpcReduction="20000"/>
          </a:bodyPr>
          <a:lstStyle/>
          <a:p>
            <a:pPr>
              <a:lnSpc>
                <a:spcPts val="1800"/>
              </a:lnSpc>
            </a:pPr>
            <a:r>
              <a:rPr lang="en-US" dirty="0"/>
              <a:t>CHECKING A CLUSTER’S USAGE STATS</a:t>
            </a:r>
          </a:p>
          <a:p>
            <a:pPr lvl="1">
              <a:lnSpc>
                <a:spcPts val="1800"/>
              </a:lnSpc>
            </a:pPr>
            <a:r>
              <a:rPr lang="en-US" dirty="0" err="1"/>
              <a:t>sudo</a:t>
            </a:r>
            <a:r>
              <a:rPr lang="en-US" dirty="0"/>
              <a:t> </a:t>
            </a:r>
            <a:r>
              <a:rPr lang="en-US" dirty="0" err="1"/>
              <a:t>ceph</a:t>
            </a:r>
            <a:r>
              <a:rPr lang="en-US" dirty="0"/>
              <a:t> df</a:t>
            </a:r>
          </a:p>
          <a:p>
            <a:pPr>
              <a:lnSpc>
                <a:spcPts val="1800"/>
              </a:lnSpc>
            </a:pPr>
            <a:r>
              <a:rPr lang="en-US" dirty="0"/>
              <a:t>Node-exporter error</a:t>
            </a:r>
          </a:p>
          <a:p>
            <a:pPr lvl="1">
              <a:lnSpc>
                <a:spcPts val="1800"/>
              </a:lnSpc>
            </a:pPr>
            <a:r>
              <a:rPr lang="en-US" dirty="0" err="1"/>
              <a:t>sudo</a:t>
            </a:r>
            <a:r>
              <a:rPr lang="en-US" dirty="0"/>
              <a:t> </a:t>
            </a:r>
            <a:r>
              <a:rPr lang="en-US" dirty="0" err="1"/>
              <a:t>ceph</a:t>
            </a:r>
            <a:r>
              <a:rPr lang="en-US" dirty="0"/>
              <a:t> </a:t>
            </a:r>
            <a:r>
              <a:rPr lang="en-US" dirty="0" err="1"/>
              <a:t>orch</a:t>
            </a:r>
            <a:r>
              <a:rPr lang="en-US" dirty="0"/>
              <a:t> </a:t>
            </a:r>
            <a:r>
              <a:rPr lang="en-US" dirty="0" err="1"/>
              <a:t>ps</a:t>
            </a:r>
            <a:r>
              <a:rPr lang="en-US" dirty="0"/>
              <a:t>          // Dump current </a:t>
            </a:r>
            <a:r>
              <a:rPr lang="en-US" dirty="0" err="1"/>
              <a:t>Ceph</a:t>
            </a:r>
            <a:r>
              <a:rPr lang="en-US" dirty="0"/>
              <a:t> containers’ running status</a:t>
            </a:r>
          </a:p>
          <a:p>
            <a:pPr lvl="1">
              <a:lnSpc>
                <a:spcPts val="1800"/>
              </a:lnSpc>
            </a:pPr>
            <a:r>
              <a:rPr lang="en-US" dirty="0"/>
              <a:t>Login into the specific “error” state node</a:t>
            </a:r>
          </a:p>
          <a:p>
            <a:pPr lvl="1">
              <a:lnSpc>
                <a:spcPts val="1800"/>
              </a:lnSpc>
            </a:pPr>
            <a:r>
              <a:rPr lang="en-US" dirty="0"/>
              <a:t>cat /var/log/</a:t>
            </a:r>
            <a:r>
              <a:rPr lang="en-US" dirty="0" err="1"/>
              <a:t>ceph</a:t>
            </a:r>
            <a:r>
              <a:rPr lang="en-US" dirty="0"/>
              <a:t>/cephadm.log         // Locate the </a:t>
            </a:r>
            <a:r>
              <a:rPr lang="en-US" dirty="0" err="1"/>
              <a:t>systemctl</a:t>
            </a:r>
            <a:r>
              <a:rPr lang="en-US" dirty="0"/>
              <a:t> status target, and </a:t>
            </a:r>
            <a:r>
              <a:rPr lang="en-US" dirty="0" err="1"/>
              <a:t>journalctl</a:t>
            </a:r>
            <a:r>
              <a:rPr lang="en-US" dirty="0"/>
              <a:t> –</a:t>
            </a:r>
            <a:r>
              <a:rPr lang="en-US" dirty="0" err="1"/>
              <a:t>xe</a:t>
            </a:r>
            <a:r>
              <a:rPr lang="en-US" dirty="0"/>
              <a:t> target</a:t>
            </a:r>
          </a:p>
          <a:p>
            <a:pPr lvl="1">
              <a:lnSpc>
                <a:spcPts val="1800"/>
              </a:lnSpc>
            </a:pPr>
            <a:r>
              <a:rPr lang="it-IT" dirty="0"/>
              <a:t>sudo journalctl -xe </a:t>
            </a:r>
            <a:r>
              <a:rPr lang="it-IT" dirty="0">
                <a:hlinkClick r:id="rId3"/>
              </a:rPr>
              <a:t>ceph-0bf1621a-7b6e-11eb-bcba-fa163eaf1801@node-exporter.ceph-2vashastr-1614589620901-node4-osd-node-exporter</a:t>
            </a:r>
            <a:endParaRPr lang="it-IT" dirty="0"/>
          </a:p>
          <a:p>
            <a:pPr lvl="1">
              <a:lnSpc>
                <a:spcPts val="1800"/>
              </a:lnSpc>
            </a:pPr>
            <a:r>
              <a:rPr lang="en-US" dirty="0" err="1"/>
              <a:t>podman</a:t>
            </a:r>
            <a:r>
              <a:rPr lang="en-US" dirty="0"/>
              <a:t> search ceph:v15 returns different from the </a:t>
            </a:r>
            <a:r>
              <a:rPr lang="en-US" dirty="0" err="1"/>
              <a:t>cephadm</a:t>
            </a:r>
            <a:r>
              <a:rPr lang="en-US" dirty="0"/>
              <a:t> deploy </a:t>
            </a:r>
            <a:r>
              <a:rPr lang="en-US" dirty="0" err="1"/>
              <a:t>ceph</a:t>
            </a:r>
            <a:r>
              <a:rPr lang="en-US" dirty="0"/>
              <a:t>/ceph:v15 images, why? </a:t>
            </a:r>
            <a:r>
              <a:rPr lang="zh-CN" altLang="en-US" dirty="0"/>
              <a:t>非常奇怪的情况</a:t>
            </a:r>
            <a:endParaRPr lang="en-US" dirty="0"/>
          </a:p>
          <a:p>
            <a:pPr lvl="1">
              <a:lnSpc>
                <a:spcPts val="1800"/>
              </a:lnSpc>
            </a:pPr>
            <a:r>
              <a:rPr lang="en-US" dirty="0" err="1"/>
              <a:t>sudo</a:t>
            </a:r>
            <a:r>
              <a:rPr lang="en-US" dirty="0"/>
              <a:t> </a:t>
            </a:r>
            <a:r>
              <a:rPr lang="en-US" dirty="0" err="1"/>
              <a:t>ceph</a:t>
            </a:r>
            <a:r>
              <a:rPr lang="en-US" dirty="0"/>
              <a:t> </a:t>
            </a:r>
            <a:r>
              <a:rPr lang="en-US" dirty="0" err="1"/>
              <a:t>orch</a:t>
            </a:r>
            <a:r>
              <a:rPr lang="en-US" dirty="0"/>
              <a:t> ls      // List the service</a:t>
            </a:r>
          </a:p>
          <a:p>
            <a:pPr lvl="1">
              <a:lnSpc>
                <a:spcPts val="1800"/>
              </a:lnSpc>
            </a:pPr>
            <a:r>
              <a:rPr lang="en-US" dirty="0" err="1"/>
              <a:t>sudo</a:t>
            </a:r>
            <a:r>
              <a:rPr lang="en-US" dirty="0"/>
              <a:t> </a:t>
            </a:r>
            <a:r>
              <a:rPr lang="en-US" dirty="0" err="1"/>
              <a:t>ceph</a:t>
            </a:r>
            <a:r>
              <a:rPr lang="en-US" dirty="0"/>
              <a:t> </a:t>
            </a:r>
            <a:r>
              <a:rPr lang="en-US" dirty="0" err="1"/>
              <a:t>orch</a:t>
            </a:r>
            <a:r>
              <a:rPr lang="en-US" dirty="0"/>
              <a:t> </a:t>
            </a:r>
            <a:r>
              <a:rPr lang="en-US" dirty="0" err="1"/>
              <a:t>ps</a:t>
            </a:r>
            <a:r>
              <a:rPr lang="en-US" dirty="0"/>
              <a:t>       // List the hosts, daemons, and processes</a:t>
            </a:r>
          </a:p>
          <a:p>
            <a:pPr lvl="1">
              <a:lnSpc>
                <a:spcPts val="1800"/>
              </a:lnSpc>
            </a:pPr>
            <a:r>
              <a:rPr lang="en-US" dirty="0" err="1"/>
              <a:t>sudo</a:t>
            </a:r>
            <a:r>
              <a:rPr lang="en-US" dirty="0"/>
              <a:t> </a:t>
            </a:r>
            <a:r>
              <a:rPr lang="en-US" dirty="0" err="1"/>
              <a:t>ceph</a:t>
            </a:r>
            <a:r>
              <a:rPr lang="en-US" dirty="0"/>
              <a:t> </a:t>
            </a:r>
            <a:r>
              <a:rPr lang="en-US" dirty="0" err="1"/>
              <a:t>orch</a:t>
            </a:r>
            <a:r>
              <a:rPr lang="en-US" dirty="0"/>
              <a:t> </a:t>
            </a:r>
            <a:r>
              <a:rPr lang="en-US" dirty="0" err="1"/>
              <a:t>ps</a:t>
            </a:r>
            <a:r>
              <a:rPr lang="en-US" dirty="0"/>
              <a:t> –refresh</a:t>
            </a:r>
          </a:p>
          <a:p>
            <a:pPr lvl="1">
              <a:lnSpc>
                <a:spcPts val="1800"/>
              </a:lnSpc>
            </a:pPr>
            <a:r>
              <a:rPr lang="en-US" dirty="0" err="1"/>
              <a:t>sudo</a:t>
            </a:r>
            <a:r>
              <a:rPr lang="en-US" dirty="0"/>
              <a:t> </a:t>
            </a:r>
            <a:r>
              <a:rPr lang="en-US" dirty="0" err="1"/>
              <a:t>ceph</a:t>
            </a:r>
            <a:r>
              <a:rPr lang="en-US" dirty="0"/>
              <a:t> </a:t>
            </a:r>
            <a:r>
              <a:rPr lang="en-US" dirty="0" err="1"/>
              <a:t>orch</a:t>
            </a:r>
            <a:r>
              <a:rPr lang="en-US" dirty="0"/>
              <a:t> redeploy node-exporter</a:t>
            </a:r>
          </a:p>
          <a:p>
            <a:pPr>
              <a:lnSpc>
                <a:spcPts val="1800"/>
              </a:lnSpc>
            </a:pPr>
            <a:r>
              <a:rPr lang="en-US" dirty="0"/>
              <a:t>Check pool &amp; bundled </a:t>
            </a:r>
            <a:r>
              <a:rPr lang="en-US" dirty="0" err="1"/>
              <a:t>rbd</a:t>
            </a:r>
            <a:r>
              <a:rPr lang="en-US" dirty="0"/>
              <a:t> image</a:t>
            </a:r>
          </a:p>
          <a:p>
            <a:pPr lvl="1">
              <a:lnSpc>
                <a:spcPts val="1800"/>
              </a:lnSpc>
            </a:pPr>
            <a:r>
              <a:rPr lang="en-US" dirty="0" err="1"/>
              <a:t>sudo</a:t>
            </a:r>
            <a:r>
              <a:rPr lang="en-US" dirty="0"/>
              <a:t> </a:t>
            </a:r>
            <a:r>
              <a:rPr lang="en-US" dirty="0" err="1"/>
              <a:t>ceph</a:t>
            </a:r>
            <a:r>
              <a:rPr lang="en-US" dirty="0"/>
              <a:t> </a:t>
            </a:r>
            <a:r>
              <a:rPr lang="en-US" dirty="0" err="1"/>
              <a:t>osd</a:t>
            </a:r>
            <a:r>
              <a:rPr lang="en-US" dirty="0"/>
              <a:t> </a:t>
            </a:r>
            <a:r>
              <a:rPr lang="en-US" dirty="0" err="1"/>
              <a:t>lspools</a:t>
            </a:r>
            <a:r>
              <a:rPr lang="en-US" dirty="0"/>
              <a:t>  | </a:t>
            </a:r>
            <a:r>
              <a:rPr lang="en-US" dirty="0" err="1"/>
              <a:t>sudo</a:t>
            </a:r>
            <a:r>
              <a:rPr lang="en-US" dirty="0"/>
              <a:t> </a:t>
            </a:r>
            <a:r>
              <a:rPr lang="en-US" dirty="0" err="1"/>
              <a:t>ceph</a:t>
            </a:r>
            <a:r>
              <a:rPr lang="en-US" dirty="0"/>
              <a:t> df // List </a:t>
            </a:r>
            <a:r>
              <a:rPr lang="en-US" dirty="0" err="1"/>
              <a:t>rbd</a:t>
            </a:r>
            <a:r>
              <a:rPr lang="en-US" dirty="0"/>
              <a:t> pools in </a:t>
            </a:r>
            <a:r>
              <a:rPr lang="en-US" dirty="0" err="1"/>
              <a:t>ceph</a:t>
            </a:r>
            <a:r>
              <a:rPr lang="en-US" dirty="0"/>
              <a:t> </a:t>
            </a:r>
            <a:r>
              <a:rPr lang="en-US" dirty="0" err="1"/>
              <a:t>osd</a:t>
            </a:r>
            <a:r>
              <a:rPr lang="en-US" dirty="0"/>
              <a:t> system</a:t>
            </a:r>
          </a:p>
          <a:p>
            <a:pPr lvl="1">
              <a:lnSpc>
                <a:spcPts val="1800"/>
              </a:lnSpc>
            </a:pPr>
            <a:r>
              <a:rPr lang="en-US" dirty="0" err="1"/>
              <a:t>sudo</a:t>
            </a:r>
            <a:r>
              <a:rPr lang="en-US" dirty="0"/>
              <a:t> </a:t>
            </a:r>
            <a:r>
              <a:rPr lang="en-US" dirty="0" err="1"/>
              <a:t>rbd</a:t>
            </a:r>
            <a:r>
              <a:rPr lang="en-US" dirty="0"/>
              <a:t> ls -p </a:t>
            </a:r>
            <a:r>
              <a:rPr lang="en-US" dirty="0" err="1"/>
              <a:t>pool_name</a:t>
            </a:r>
            <a:r>
              <a:rPr lang="en-US" dirty="0"/>
              <a:t> // List the </a:t>
            </a:r>
            <a:r>
              <a:rPr lang="en-US" dirty="0" err="1"/>
              <a:t>rbd</a:t>
            </a:r>
            <a:r>
              <a:rPr lang="en-US" dirty="0"/>
              <a:t> images under the specified pool</a:t>
            </a:r>
          </a:p>
          <a:p>
            <a:pPr lvl="1">
              <a:lnSpc>
                <a:spcPts val="1800"/>
              </a:lnSpc>
            </a:pPr>
            <a:r>
              <a:rPr lang="en-US" dirty="0" err="1"/>
              <a:t>sudo</a:t>
            </a:r>
            <a:r>
              <a:rPr lang="en-US" dirty="0"/>
              <a:t> </a:t>
            </a:r>
            <a:r>
              <a:rPr lang="en-US" dirty="0" err="1"/>
              <a:t>rbd</a:t>
            </a:r>
            <a:r>
              <a:rPr lang="en-US" dirty="0"/>
              <a:t> info </a:t>
            </a:r>
            <a:r>
              <a:rPr lang="en-US" dirty="0" err="1"/>
              <a:t>pool_name</a:t>
            </a:r>
            <a:r>
              <a:rPr lang="en-US" dirty="0"/>
              <a:t>/</a:t>
            </a:r>
            <a:r>
              <a:rPr lang="en-US" dirty="0" err="1"/>
              <a:t>image_name</a:t>
            </a:r>
            <a:r>
              <a:rPr lang="en-US" dirty="0"/>
              <a:t> // Ex. </a:t>
            </a:r>
            <a:r>
              <a:rPr lang="en-US" dirty="0" err="1"/>
              <a:t>sudo</a:t>
            </a:r>
            <a:r>
              <a:rPr lang="en-US" dirty="0"/>
              <a:t> </a:t>
            </a:r>
            <a:r>
              <a:rPr lang="en-US" dirty="0" err="1"/>
              <a:t>rbd</a:t>
            </a:r>
            <a:r>
              <a:rPr lang="en-US" dirty="0"/>
              <a:t> info </a:t>
            </a:r>
            <a:r>
              <a:rPr lang="en-US" dirty="0" err="1"/>
              <a:t>kubernetes</a:t>
            </a:r>
            <a:r>
              <a:rPr lang="en-US" dirty="0"/>
              <a:t>/csi-vol-56d3e0d9-6ecf-11ec-97b9-925023d40d2d</a:t>
            </a:r>
          </a:p>
          <a:p>
            <a:pPr lvl="1">
              <a:lnSpc>
                <a:spcPts val="1800"/>
              </a:lnSpc>
            </a:pPr>
            <a:r>
              <a:rPr lang="en-US" dirty="0" err="1"/>
              <a:t>sudo</a:t>
            </a:r>
            <a:r>
              <a:rPr lang="en-US" dirty="0"/>
              <a:t> </a:t>
            </a:r>
            <a:r>
              <a:rPr lang="en-US" dirty="0" err="1"/>
              <a:t>rbd</a:t>
            </a:r>
            <a:r>
              <a:rPr lang="en-US" dirty="0"/>
              <a:t> disk-usage </a:t>
            </a:r>
            <a:r>
              <a:rPr lang="en-US" dirty="0" err="1"/>
              <a:t>pool_name</a:t>
            </a:r>
            <a:r>
              <a:rPr lang="en-US" dirty="0"/>
              <a:t>/</a:t>
            </a:r>
            <a:r>
              <a:rPr lang="en-US" dirty="0" err="1"/>
              <a:t>image_name</a:t>
            </a:r>
            <a:r>
              <a:rPr lang="en-US" dirty="0"/>
              <a:t> // Pint out detail disk usage info of image</a:t>
            </a:r>
          </a:p>
          <a:p>
            <a:pPr>
              <a:lnSpc>
                <a:spcPts val="1800"/>
              </a:lnSpc>
            </a:pPr>
            <a:r>
              <a:rPr lang="en-US" dirty="0" err="1"/>
              <a:t>fio</a:t>
            </a:r>
            <a:r>
              <a:rPr lang="en-US" dirty="0"/>
              <a:t> usage</a:t>
            </a:r>
          </a:p>
          <a:p>
            <a:pPr lvl="1">
              <a:lnSpc>
                <a:spcPts val="1800"/>
              </a:lnSpc>
            </a:pPr>
            <a:r>
              <a:rPr lang="en-US" dirty="0" err="1"/>
              <a:t>fio</a:t>
            </a:r>
            <a:r>
              <a:rPr lang="en-US" dirty="0"/>
              <a:t> --</a:t>
            </a:r>
            <a:r>
              <a:rPr lang="en-US" dirty="0" err="1"/>
              <a:t>enghelp</a:t>
            </a:r>
            <a:r>
              <a:rPr lang="en-US" dirty="0"/>
              <a:t>=</a:t>
            </a:r>
            <a:r>
              <a:rPr lang="en-US" dirty="0" err="1"/>
              <a:t>rbd</a:t>
            </a:r>
            <a:r>
              <a:rPr lang="en-US" dirty="0"/>
              <a:t>         // Dump </a:t>
            </a:r>
            <a:r>
              <a:rPr lang="en-US" dirty="0" err="1"/>
              <a:t>fio</a:t>
            </a:r>
            <a:r>
              <a:rPr lang="en-US" dirty="0"/>
              <a:t> utility’s parameters meaning </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52400"/>
          </a:xfrm>
        </p:spPr>
        <p:txBody>
          <a:bodyPr>
            <a:normAutofit fontScale="90000"/>
          </a:bodyPr>
          <a:lstStyle/>
          <a:p>
            <a:r>
              <a:rPr lang="en-US" sz="3555"/>
              <a:t>Role-Base Access Control</a:t>
            </a:r>
            <a:r>
              <a:rPr lang="en-US"/>
              <a:t> </a:t>
            </a:r>
          </a:p>
        </p:txBody>
      </p:sp>
      <p:sp>
        <p:nvSpPr>
          <p:cNvPr id="3" name="Content Placeholder 2"/>
          <p:cNvSpPr>
            <a:spLocks noGrp="1"/>
          </p:cNvSpPr>
          <p:nvPr>
            <p:ph idx="1"/>
          </p:nvPr>
        </p:nvSpPr>
        <p:spPr>
          <a:xfrm>
            <a:off x="838200" y="856615"/>
            <a:ext cx="10515600" cy="5826125"/>
          </a:xfrm>
        </p:spPr>
        <p:txBody>
          <a:bodyPr>
            <a:normAutofit fontScale="70000" lnSpcReduction="20000"/>
          </a:bodyPr>
          <a:lstStyle/>
          <a:p>
            <a:pPr marL="0" indent="0" fontAlgn="auto">
              <a:lnSpc>
                <a:spcPct val="100000"/>
              </a:lnSpc>
              <a:buNone/>
            </a:pPr>
            <a:r>
              <a:rPr lang="en-US"/>
              <a:t>一種管制訪問 k8s API 的機制。管理者可以透過rbac.authorization.k8s.io 這個 API 群組來進行動態的管理配置。</a:t>
            </a:r>
          </a:p>
          <a:p>
            <a:pPr marL="0" indent="0" fontAlgn="auto">
              <a:lnSpc>
                <a:spcPct val="100000"/>
              </a:lnSpc>
              <a:buNone/>
            </a:pPr>
            <a:r>
              <a:rPr lang="en-US"/>
              <a:t>Role vs ClusterRole</a:t>
            </a:r>
          </a:p>
          <a:p>
            <a:pPr indent="0" fontAlgn="auto">
              <a:lnSpc>
                <a:spcPct val="100000"/>
              </a:lnSpc>
            </a:pPr>
            <a:r>
              <a:rPr lang="en-US"/>
              <a:t>Role 是用來定義在某個命名空間底下的角色，而 ClusterRole則是屬於叢集通用的角色。</a:t>
            </a:r>
          </a:p>
          <a:p>
            <a:pPr indent="0" fontAlgn="auto">
              <a:lnSpc>
                <a:spcPct val="100000"/>
              </a:lnSpc>
            </a:pPr>
            <a:r>
              <a:rPr lang="en-US"/>
              <a:t>ClusterRole 除了可以配置 Role 的權限內容外，由於是Cluster 範圍的角色，因此還能夠配置</a:t>
            </a:r>
          </a:p>
          <a:p>
            <a:pPr lvl="1" indent="0" fontAlgn="auto">
              <a:lnSpc>
                <a:spcPct val="100000"/>
              </a:lnSpc>
            </a:pPr>
            <a:r>
              <a:rPr lang="en-US"/>
              <a:t>叢集範圍的資源，例如 Nodes</a:t>
            </a:r>
          </a:p>
          <a:p>
            <a:pPr lvl="1" indent="0" fontAlgn="auto">
              <a:lnSpc>
                <a:spcPct val="100000"/>
              </a:lnSpc>
            </a:pPr>
            <a:r>
              <a:rPr lang="en-US"/>
              <a:t>非資源類型的 endpoints，例如 /healthz</a:t>
            </a:r>
          </a:p>
          <a:p>
            <a:pPr lvl="1" indent="0" fontAlgn="auto">
              <a:lnSpc>
                <a:spcPct val="100000"/>
              </a:lnSpc>
            </a:pPr>
            <a:r>
              <a:rPr lang="en-US"/>
              <a:t>跨命名空間的資源，例如 kubectl get pods --all-namespace</a:t>
            </a:r>
          </a:p>
          <a:p>
            <a:pPr lvl="0" indent="0" fontAlgn="auto">
              <a:lnSpc>
                <a:spcPct val="100000"/>
              </a:lnSpc>
            </a:pPr>
            <a:r>
              <a:rPr lang="en-US"/>
              <a:t>RoleBinding vs ClusterRoleBinding</a:t>
            </a:r>
          </a:p>
          <a:p>
            <a:pPr lvl="1" indent="0" fontAlgn="auto">
              <a:lnSpc>
                <a:spcPct val="100000"/>
              </a:lnSpc>
            </a:pPr>
            <a:r>
              <a:rPr lang="en-US"/>
              <a:t>綁定的對象可以是 User(根据ssl证书CN字段上配置的), Group(根据ssl证书O字段上配置的), 或者是 Service Account(应用于服务配置的，根据serviceAccountName进行应用到yaml文件中)</a:t>
            </a:r>
          </a:p>
          <a:p>
            <a:pPr lvl="1" indent="0" fontAlgn="auto">
              <a:lnSpc>
                <a:spcPct val="100000"/>
              </a:lnSpc>
            </a:pPr>
            <a:r>
              <a:rPr lang="en-US"/>
              <a:t>產生一個新的命名空間時，預設就會有一個 default 的 Service Account。</a:t>
            </a:r>
          </a:p>
          <a:p>
            <a:pPr lvl="0" indent="0" fontAlgn="auto">
              <a:lnSpc>
                <a:spcPct val="100000"/>
              </a:lnSpc>
              <a:buNone/>
            </a:pPr>
            <a:r>
              <a:rPr lang="en-US"/>
              <a:t>Reference:</a:t>
            </a:r>
          </a:p>
          <a:p>
            <a:pPr marL="514350" lvl="0" indent="0" fontAlgn="auto">
              <a:lnSpc>
                <a:spcPct val="100000"/>
              </a:lnSpc>
            </a:pPr>
            <a:r>
              <a:rPr lang="en-US"/>
              <a:t>https://medium.com/devops-mojo/kubernetes-role-based-access-control-rbac-overview-introduction-rbac-with-kubernetes-what-is-2004d13195df</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18351"/>
          </a:xfrm>
        </p:spPr>
        <p:txBody>
          <a:bodyPr>
            <a:normAutofit fontScale="90000"/>
          </a:bodyPr>
          <a:lstStyle/>
          <a:p>
            <a:r>
              <a:rPr lang="en-US" sz="3600" dirty="0"/>
              <a:t>Kubernetes CSI</a:t>
            </a:r>
            <a:r>
              <a:rPr lang="zh-CN" altLang="en-US" sz="3600" dirty="0"/>
              <a:t>简介</a:t>
            </a:r>
            <a:endParaRPr lang="en-US" sz="3600" dirty="0"/>
          </a:p>
        </p:txBody>
      </p:sp>
      <p:sp>
        <p:nvSpPr>
          <p:cNvPr id="3" name="Content Placeholder 2"/>
          <p:cNvSpPr>
            <a:spLocks noGrp="1"/>
          </p:cNvSpPr>
          <p:nvPr>
            <p:ph idx="1"/>
          </p:nvPr>
        </p:nvSpPr>
        <p:spPr>
          <a:xfrm>
            <a:off x="838200" y="840828"/>
            <a:ext cx="6949966" cy="5906813"/>
          </a:xfrm>
        </p:spPr>
        <p:txBody>
          <a:bodyPr>
            <a:normAutofit fontScale="47500" lnSpcReduction="20000"/>
          </a:bodyPr>
          <a:lstStyle/>
          <a:p>
            <a:pPr marL="0" indent="0">
              <a:lnSpc>
                <a:spcPct val="170000"/>
              </a:lnSpc>
              <a:buNone/>
            </a:pPr>
            <a:r>
              <a:rPr lang="en-US" altLang="zh-CN" dirty="0"/>
              <a:t>CSI</a:t>
            </a:r>
            <a:r>
              <a:rPr lang="zh-CN" altLang="en-US" dirty="0"/>
              <a:t>是</a:t>
            </a:r>
            <a:r>
              <a:rPr lang="en-US" altLang="zh-CN" dirty="0"/>
              <a:t>Container Storage Interface</a:t>
            </a:r>
            <a:r>
              <a:rPr lang="zh-CN" altLang="en-US" dirty="0"/>
              <a:t>的简称，旨在能为容器编排引擎和存储系统间建立一套标准的存储调用接口，通过该接口能为容器编排引擎提供存储服务。</a:t>
            </a:r>
          </a:p>
          <a:p>
            <a:pPr marL="0" indent="0">
              <a:lnSpc>
                <a:spcPct val="170000"/>
              </a:lnSpc>
              <a:buNone/>
            </a:pPr>
            <a:r>
              <a:rPr lang="zh-CN" altLang="en-US" dirty="0"/>
              <a:t>在</a:t>
            </a:r>
            <a:r>
              <a:rPr lang="en-US" altLang="zh-CN" dirty="0"/>
              <a:t>CSI</a:t>
            </a:r>
            <a:r>
              <a:rPr lang="zh-CN" altLang="en-US" dirty="0"/>
              <a:t>之前，</a:t>
            </a:r>
            <a:r>
              <a:rPr lang="en-US" altLang="zh-CN" dirty="0"/>
              <a:t>K8S</a:t>
            </a:r>
            <a:r>
              <a:rPr lang="zh-CN" altLang="en-US" dirty="0"/>
              <a:t>里提供存储服务是通过一种称为</a:t>
            </a:r>
            <a:r>
              <a:rPr lang="en-US" altLang="zh-CN" dirty="0"/>
              <a:t>in-tree</a:t>
            </a:r>
            <a:r>
              <a:rPr lang="zh-CN" altLang="en-US" dirty="0"/>
              <a:t>的方式来提供，如下图：</a:t>
            </a:r>
            <a:endParaRPr lang="en-US" altLang="zh-CN" dirty="0"/>
          </a:p>
          <a:p>
            <a:pPr>
              <a:lnSpc>
                <a:spcPct val="170000"/>
              </a:lnSpc>
            </a:pPr>
            <a:r>
              <a:rPr lang="zh-CN" altLang="en-US" dirty="0"/>
              <a:t>这种方式需要将存储提供者的代码逻辑放到</a:t>
            </a:r>
            <a:r>
              <a:rPr lang="en-US" altLang="zh-CN" dirty="0"/>
              <a:t>K8S</a:t>
            </a:r>
            <a:r>
              <a:rPr lang="zh-CN" altLang="en-US" dirty="0"/>
              <a:t>的代码库中运行，调用引擎与插件间属于强耦合，这种方式会带来一些问题：</a:t>
            </a:r>
          </a:p>
          <a:p>
            <a:pPr lvl="1">
              <a:lnSpc>
                <a:spcPct val="170000"/>
              </a:lnSpc>
            </a:pPr>
            <a:r>
              <a:rPr lang="zh-CN" altLang="en-US" dirty="0"/>
              <a:t>存储插件需要一同随</a:t>
            </a:r>
            <a:r>
              <a:rPr lang="en-US" altLang="zh-CN" dirty="0"/>
              <a:t>K8S</a:t>
            </a:r>
            <a:r>
              <a:rPr lang="zh-CN" altLang="en-US" dirty="0"/>
              <a:t>发布。</a:t>
            </a:r>
          </a:p>
          <a:p>
            <a:pPr lvl="1">
              <a:lnSpc>
                <a:spcPct val="170000"/>
              </a:lnSpc>
            </a:pPr>
            <a:r>
              <a:rPr lang="en-US" altLang="zh-CN" dirty="0"/>
              <a:t>K8S</a:t>
            </a:r>
            <a:r>
              <a:rPr lang="zh-CN" altLang="en-US" dirty="0"/>
              <a:t>社区需要对存储插件的测试、维护负责。</a:t>
            </a:r>
          </a:p>
          <a:p>
            <a:pPr lvl="1">
              <a:lnSpc>
                <a:spcPct val="170000"/>
              </a:lnSpc>
            </a:pPr>
            <a:r>
              <a:rPr lang="zh-CN" altLang="en-US" dirty="0"/>
              <a:t>存储插件的问题有可能会影响</a:t>
            </a:r>
            <a:r>
              <a:rPr lang="en-US" altLang="zh-CN" dirty="0"/>
              <a:t>K8S</a:t>
            </a:r>
            <a:r>
              <a:rPr lang="zh-CN" altLang="en-US" dirty="0"/>
              <a:t>部件正常运行。</a:t>
            </a:r>
          </a:p>
          <a:p>
            <a:pPr lvl="1">
              <a:lnSpc>
                <a:spcPct val="170000"/>
              </a:lnSpc>
            </a:pPr>
            <a:r>
              <a:rPr lang="zh-CN" altLang="en-US" dirty="0"/>
              <a:t>存储插件享有</a:t>
            </a:r>
            <a:r>
              <a:rPr lang="en-US" altLang="zh-CN" dirty="0"/>
              <a:t>K8S</a:t>
            </a:r>
            <a:r>
              <a:rPr lang="zh-CN" altLang="en-US" dirty="0"/>
              <a:t>部件同等的特权存在安全隐患。</a:t>
            </a:r>
          </a:p>
          <a:p>
            <a:pPr lvl="1">
              <a:lnSpc>
                <a:spcPct val="170000"/>
              </a:lnSpc>
            </a:pPr>
            <a:r>
              <a:rPr lang="zh-CN" altLang="en-US" dirty="0"/>
              <a:t>存储插件开发者必须遵循</a:t>
            </a:r>
            <a:r>
              <a:rPr lang="en-US" altLang="zh-CN" dirty="0"/>
              <a:t>K8S</a:t>
            </a:r>
            <a:r>
              <a:rPr lang="zh-CN" altLang="en-US" dirty="0"/>
              <a:t>社区的规则开发代码。</a:t>
            </a:r>
            <a:endParaRPr lang="en-US" altLang="zh-CN" dirty="0"/>
          </a:p>
          <a:p>
            <a:pPr marL="0" indent="0">
              <a:lnSpc>
                <a:spcPct val="170000"/>
              </a:lnSpc>
              <a:buNone/>
            </a:pPr>
            <a:r>
              <a:rPr lang="zh-CN" altLang="en-US" dirty="0"/>
              <a:t>基于这些问题和挑战，</a:t>
            </a:r>
            <a:r>
              <a:rPr lang="en-US" dirty="0" err="1"/>
              <a:t>CO（Container</a:t>
            </a:r>
            <a:r>
              <a:rPr lang="en-US" dirty="0"/>
              <a:t> Orchestrator） </a:t>
            </a:r>
            <a:r>
              <a:rPr lang="zh-CN" altLang="en-US" dirty="0"/>
              <a:t>厂商提出 </a:t>
            </a:r>
            <a:r>
              <a:rPr lang="en-US" dirty="0"/>
              <a:t>Container Storage Interface </a:t>
            </a:r>
            <a:r>
              <a:rPr lang="zh-CN" altLang="en-US" dirty="0"/>
              <a:t>用来定义容器存储标准，它独立于 </a:t>
            </a:r>
            <a:r>
              <a:rPr lang="en-US" dirty="0"/>
              <a:t>Kubernetes Storage SIG，</a:t>
            </a:r>
            <a:r>
              <a:rPr lang="zh-CN" altLang="en-US" dirty="0"/>
              <a:t>由 </a:t>
            </a:r>
            <a:r>
              <a:rPr lang="en-US" dirty="0" err="1"/>
              <a:t>Kubernetes、Mesos、Cloud</a:t>
            </a:r>
            <a:r>
              <a:rPr lang="en-US" dirty="0"/>
              <a:t> Foundry </a:t>
            </a:r>
            <a:r>
              <a:rPr lang="zh-CN" altLang="en-US" dirty="0"/>
              <a:t>三家一起推动。它有如下</a:t>
            </a:r>
            <a:r>
              <a:rPr lang="en-US" altLang="zh-CN" dirty="0"/>
              <a:t>2</a:t>
            </a:r>
            <a:r>
              <a:rPr lang="zh-CN" altLang="en-US" dirty="0"/>
              <a:t>个核心目标：</a:t>
            </a:r>
          </a:p>
          <a:p>
            <a:pPr>
              <a:lnSpc>
                <a:spcPct val="170000"/>
              </a:lnSpc>
            </a:pPr>
            <a:r>
              <a:rPr lang="zh-CN" altLang="en-US" dirty="0"/>
              <a:t>提供统一的 </a:t>
            </a:r>
            <a:r>
              <a:rPr lang="en-US" dirty="0"/>
              <a:t>CO </a:t>
            </a:r>
            <a:r>
              <a:rPr lang="zh-CN" altLang="en-US" dirty="0"/>
              <a:t>和 </a:t>
            </a:r>
            <a:r>
              <a:rPr lang="en-US" dirty="0"/>
              <a:t>SP </a:t>
            </a:r>
            <a:r>
              <a:rPr lang="zh-CN" altLang="en-US" dirty="0"/>
              <a:t>都遵循的容器存储接口</a:t>
            </a:r>
          </a:p>
          <a:p>
            <a:pPr>
              <a:lnSpc>
                <a:spcPct val="170000"/>
              </a:lnSpc>
            </a:pPr>
            <a:r>
              <a:rPr lang="zh-CN" altLang="en-US" dirty="0"/>
              <a:t>基于 </a:t>
            </a:r>
            <a:r>
              <a:rPr lang="en-US" dirty="0"/>
              <a:t>CSI </a:t>
            </a:r>
            <a:r>
              <a:rPr lang="zh-CN" altLang="en-US" dirty="0"/>
              <a:t>实现了自身的 </a:t>
            </a:r>
            <a:r>
              <a:rPr lang="en-US" dirty="0"/>
              <a:t>Volume Driver，</a:t>
            </a:r>
            <a:r>
              <a:rPr lang="zh-CN" altLang="en-US" dirty="0"/>
              <a:t>即可在所有支持 </a:t>
            </a:r>
            <a:r>
              <a:rPr lang="en-US" dirty="0"/>
              <a:t>CSI </a:t>
            </a:r>
            <a:r>
              <a:rPr lang="zh-CN" altLang="en-US" dirty="0"/>
              <a:t>的 </a:t>
            </a:r>
            <a:r>
              <a:rPr lang="en-US" dirty="0"/>
              <a:t>CO </a:t>
            </a:r>
            <a:r>
              <a:rPr lang="zh-CN" altLang="en-US" dirty="0"/>
              <a:t>中平滑迁移</a:t>
            </a:r>
            <a:endParaRPr lang="en-US" dirty="0"/>
          </a:p>
        </p:txBody>
      </p:sp>
      <p:pic>
        <p:nvPicPr>
          <p:cNvPr id="1026" name="Picture 2" descr="kubernetes-without-csi"/>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0" y="752475"/>
            <a:ext cx="4572000" cy="396393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18351"/>
          </a:xfrm>
        </p:spPr>
        <p:txBody>
          <a:bodyPr>
            <a:normAutofit fontScale="90000"/>
          </a:bodyPr>
          <a:lstStyle/>
          <a:p>
            <a:r>
              <a:rPr lang="en-US" sz="3600" dirty="0"/>
              <a:t>Kubernetes CSI</a:t>
            </a:r>
            <a:r>
              <a:rPr lang="zh-CN" altLang="en-US" sz="3600" dirty="0"/>
              <a:t>架构</a:t>
            </a:r>
            <a:endParaRPr lang="en-US" sz="3600" dirty="0"/>
          </a:p>
        </p:txBody>
      </p:sp>
      <p:sp>
        <p:nvSpPr>
          <p:cNvPr id="3" name="Content Placeholder 2"/>
          <p:cNvSpPr>
            <a:spLocks noGrp="1"/>
          </p:cNvSpPr>
          <p:nvPr>
            <p:ph idx="1"/>
          </p:nvPr>
        </p:nvSpPr>
        <p:spPr>
          <a:xfrm>
            <a:off x="838200" y="840828"/>
            <a:ext cx="10807262" cy="5906813"/>
          </a:xfrm>
        </p:spPr>
        <p:txBody>
          <a:bodyPr>
            <a:normAutofit/>
          </a:bodyPr>
          <a:lstStyle/>
          <a:p>
            <a:pPr marL="0" indent="0">
              <a:buNone/>
            </a:pPr>
            <a:r>
              <a:rPr lang="en-US" altLang="zh-CN" dirty="0"/>
              <a:t>Kubernetes</a:t>
            </a:r>
            <a:r>
              <a:rPr lang="zh-CN" altLang="en-US" dirty="0"/>
              <a:t>的</a:t>
            </a:r>
            <a:r>
              <a:rPr lang="en-US" altLang="zh-CN" dirty="0"/>
              <a:t>CSI</a:t>
            </a:r>
            <a:r>
              <a:rPr lang="zh-CN" altLang="en-US" dirty="0"/>
              <a:t>架构如下，包含三个部分：</a:t>
            </a:r>
          </a:p>
          <a:p>
            <a:r>
              <a:rPr lang="en-US" altLang="zh-CN" dirty="0"/>
              <a:t>Kubernetes Core</a:t>
            </a:r>
            <a:r>
              <a:rPr lang="zh-CN" altLang="en-US" dirty="0"/>
              <a:t>：</a:t>
            </a:r>
            <a:r>
              <a:rPr lang="en-US" altLang="zh-CN" dirty="0"/>
              <a:t>Kubernetes</a:t>
            </a:r>
            <a:r>
              <a:rPr lang="zh-CN" altLang="en-US" dirty="0"/>
              <a:t>核心组件</a:t>
            </a:r>
          </a:p>
          <a:p>
            <a:r>
              <a:rPr lang="en-US" altLang="zh-CN" dirty="0"/>
              <a:t>Kubernetes External Component Kubernetes</a:t>
            </a:r>
            <a:r>
              <a:rPr lang="zh-CN" altLang="en-US" dirty="0"/>
              <a:t>支持</a:t>
            </a:r>
            <a:r>
              <a:rPr lang="en-US" altLang="zh-CN" dirty="0"/>
              <a:t>CSI</a:t>
            </a:r>
            <a:r>
              <a:rPr lang="zh-CN" altLang="en-US" dirty="0"/>
              <a:t>的扩展组件</a:t>
            </a:r>
          </a:p>
          <a:p>
            <a:r>
              <a:rPr lang="en-US" altLang="zh-CN" dirty="0"/>
              <a:t>External Component</a:t>
            </a:r>
            <a:r>
              <a:rPr lang="zh-CN" altLang="en-US" dirty="0"/>
              <a:t>：第三方存储厂商开发</a:t>
            </a:r>
            <a:endParaRPr lang="en-US"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2900855"/>
            <a:ext cx="10020300" cy="384678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18351"/>
          </a:xfrm>
        </p:spPr>
        <p:txBody>
          <a:bodyPr>
            <a:normAutofit fontScale="90000"/>
          </a:bodyPr>
          <a:lstStyle/>
          <a:p>
            <a:r>
              <a:rPr lang="en-US" sz="3600" dirty="0"/>
              <a:t>Kubernetes CSI</a:t>
            </a:r>
            <a:r>
              <a:rPr lang="zh-CN" altLang="en-US" sz="3600" dirty="0"/>
              <a:t>架构 </a:t>
            </a:r>
            <a:r>
              <a:rPr lang="en-US" altLang="zh-CN" sz="3600" dirty="0"/>
              <a:t>– Kubernetes External Component</a:t>
            </a:r>
            <a:endParaRPr lang="en-US" sz="3600" dirty="0"/>
          </a:p>
        </p:txBody>
      </p:sp>
      <p:sp>
        <p:nvSpPr>
          <p:cNvPr id="3" name="Content Placeholder 2"/>
          <p:cNvSpPr>
            <a:spLocks noGrp="1"/>
          </p:cNvSpPr>
          <p:nvPr>
            <p:ph idx="1"/>
          </p:nvPr>
        </p:nvSpPr>
        <p:spPr>
          <a:xfrm>
            <a:off x="838200" y="840828"/>
            <a:ext cx="10807262" cy="5906813"/>
          </a:xfrm>
        </p:spPr>
        <p:txBody>
          <a:bodyPr>
            <a:normAutofit/>
          </a:bodyPr>
          <a:lstStyle/>
          <a:p>
            <a:pPr marL="0" indent="0">
              <a:buNone/>
            </a:pPr>
            <a:r>
              <a:rPr lang="zh-CN" altLang="en-US" dirty="0"/>
              <a:t>在</a:t>
            </a:r>
            <a:r>
              <a:rPr lang="en-US" altLang="zh-CN" dirty="0"/>
              <a:t>CSI</a:t>
            </a:r>
            <a:r>
              <a:rPr lang="zh-CN" altLang="en-US" dirty="0"/>
              <a:t>的框架里，</a:t>
            </a:r>
            <a:r>
              <a:rPr lang="en-US" altLang="zh-CN" dirty="0"/>
              <a:t>Kubernetes</a:t>
            </a:r>
            <a:r>
              <a:rPr lang="zh-CN" altLang="en-US" dirty="0"/>
              <a:t>本身需要提供以下三类插件：</a:t>
            </a:r>
          </a:p>
          <a:p>
            <a:pPr marL="0" indent="0">
              <a:buNone/>
            </a:pPr>
            <a:r>
              <a:rPr lang="en-US" altLang="zh-CN" dirty="0"/>
              <a:t>- Driver registrar : </a:t>
            </a:r>
            <a:r>
              <a:rPr lang="zh-CN" altLang="en-US" dirty="0"/>
              <a:t>一个</a:t>
            </a:r>
            <a:r>
              <a:rPr lang="en-US" altLang="zh-CN" dirty="0"/>
              <a:t>Sidecar Container</a:t>
            </a:r>
            <a:r>
              <a:rPr lang="zh-CN" altLang="en-US" dirty="0"/>
              <a:t>，向</a:t>
            </a:r>
            <a:r>
              <a:rPr lang="en-US" altLang="zh-CN" dirty="0"/>
              <a:t>Kubernetes</a:t>
            </a:r>
            <a:r>
              <a:rPr lang="zh-CN" altLang="en-US" dirty="0"/>
              <a:t>注册</a:t>
            </a:r>
            <a:r>
              <a:rPr lang="en-US" altLang="zh-CN" dirty="0"/>
              <a:t>CSI Driver</a:t>
            </a:r>
            <a:r>
              <a:rPr lang="zh-CN" altLang="en-US" dirty="0"/>
              <a:t>，添加</a:t>
            </a:r>
            <a:r>
              <a:rPr lang="en-US" altLang="zh-CN" dirty="0"/>
              <a:t>Drivers</a:t>
            </a:r>
            <a:r>
              <a:rPr lang="zh-CN" altLang="en-US" dirty="0"/>
              <a:t>的一些信息。</a:t>
            </a:r>
          </a:p>
          <a:p>
            <a:pPr marL="0" indent="0">
              <a:buNone/>
            </a:pPr>
            <a:r>
              <a:rPr lang="zh-CN" altLang="en-US" dirty="0"/>
              <a:t>源码：</a:t>
            </a:r>
            <a:r>
              <a:rPr lang="en-US" altLang="zh-CN" dirty="0"/>
              <a:t>https://github.com/kubernetes-csi/driver-registrar</a:t>
            </a:r>
          </a:p>
          <a:p>
            <a:pPr marL="0" indent="0">
              <a:buNone/>
            </a:pPr>
            <a:r>
              <a:rPr lang="en-US" altLang="zh-CN" dirty="0"/>
              <a:t>- External provisioner : </a:t>
            </a:r>
            <a:r>
              <a:rPr lang="zh-CN" altLang="en-US" dirty="0"/>
              <a:t>一个</a:t>
            </a:r>
            <a:r>
              <a:rPr lang="en-US" altLang="zh-CN" dirty="0"/>
              <a:t>Sidecar Container</a:t>
            </a:r>
            <a:r>
              <a:rPr lang="zh-CN" altLang="en-US" dirty="0"/>
              <a:t>，监控</a:t>
            </a:r>
            <a:r>
              <a:rPr lang="en-US" altLang="zh-CN" dirty="0"/>
              <a:t>Kubernetes</a:t>
            </a:r>
            <a:r>
              <a:rPr lang="zh-CN" altLang="en-US" dirty="0"/>
              <a:t>系统里的</a:t>
            </a:r>
            <a:r>
              <a:rPr lang="en-US" altLang="zh-CN" dirty="0"/>
              <a:t>PVC</a:t>
            </a:r>
            <a:r>
              <a:rPr lang="zh-CN" altLang="en-US" dirty="0"/>
              <a:t>对象，调用对应</a:t>
            </a:r>
            <a:r>
              <a:rPr lang="en-US" altLang="zh-CN" dirty="0"/>
              <a:t>CSI</a:t>
            </a:r>
            <a:r>
              <a:rPr lang="zh-CN" altLang="en-US" dirty="0"/>
              <a:t>的</a:t>
            </a:r>
            <a:r>
              <a:rPr lang="en-US" altLang="zh-CN" dirty="0"/>
              <a:t>Volume</a:t>
            </a:r>
            <a:r>
              <a:rPr lang="zh-CN" altLang="en-US" dirty="0"/>
              <a:t>创建、删除等接口。</a:t>
            </a:r>
          </a:p>
          <a:p>
            <a:pPr marL="0" indent="0">
              <a:buNone/>
            </a:pPr>
            <a:r>
              <a:rPr lang="zh-CN" altLang="en-US" dirty="0"/>
              <a:t>源码：</a:t>
            </a:r>
            <a:r>
              <a:rPr lang="en-US" altLang="zh-CN" dirty="0"/>
              <a:t>https://github.com/kubernetes-csi/external-provisioner</a:t>
            </a:r>
          </a:p>
          <a:p>
            <a:pPr marL="0" indent="0">
              <a:buNone/>
            </a:pPr>
            <a:r>
              <a:rPr lang="en-US" altLang="zh-CN" dirty="0"/>
              <a:t>- External </a:t>
            </a:r>
            <a:r>
              <a:rPr lang="en-US" altLang="zh-CN" dirty="0" err="1"/>
              <a:t>attacher</a:t>
            </a:r>
            <a:r>
              <a:rPr lang="en-US" altLang="zh-CN" dirty="0"/>
              <a:t>: </a:t>
            </a:r>
            <a:r>
              <a:rPr lang="zh-CN" altLang="en-US" dirty="0"/>
              <a:t>一个</a:t>
            </a:r>
            <a:r>
              <a:rPr lang="en-US" altLang="zh-CN" dirty="0"/>
              <a:t>Sidecar Container</a:t>
            </a:r>
            <a:r>
              <a:rPr lang="zh-CN" altLang="en-US" dirty="0"/>
              <a:t>，监控</a:t>
            </a:r>
            <a:r>
              <a:rPr lang="en-US" altLang="zh-CN" dirty="0"/>
              <a:t>Kubernetes</a:t>
            </a:r>
            <a:r>
              <a:rPr lang="zh-CN" altLang="en-US" dirty="0"/>
              <a:t>系统里的</a:t>
            </a:r>
            <a:r>
              <a:rPr lang="en-US" altLang="zh-CN" dirty="0" err="1"/>
              <a:t>VolumeAttachment</a:t>
            </a:r>
            <a:r>
              <a:rPr lang="zh-CN" altLang="en-US" dirty="0"/>
              <a:t>对象，调用对应</a:t>
            </a:r>
            <a:r>
              <a:rPr lang="en-US" altLang="zh-CN" dirty="0"/>
              <a:t>CSI</a:t>
            </a:r>
            <a:r>
              <a:rPr lang="zh-CN" altLang="en-US" dirty="0"/>
              <a:t>的接口。</a:t>
            </a:r>
          </a:p>
          <a:p>
            <a:pPr marL="0" indent="0">
              <a:buNone/>
            </a:pPr>
            <a:r>
              <a:rPr lang="zh-CN" altLang="en-US" dirty="0"/>
              <a:t>源码：</a:t>
            </a:r>
            <a:r>
              <a:rPr lang="en-US" altLang="zh-CN" dirty="0"/>
              <a:t>https://github.com/kubernetes-csi/external-attacher</a:t>
            </a:r>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7409D4-4924-40D5-B1B2-DBB92377A2AD}"/>
              </a:ext>
            </a:extLst>
          </p:cNvPr>
          <p:cNvSpPr>
            <a:spLocks noGrp="1"/>
          </p:cNvSpPr>
          <p:nvPr>
            <p:ph type="title"/>
          </p:nvPr>
        </p:nvSpPr>
        <p:spPr>
          <a:xfrm>
            <a:off x="592916" y="183195"/>
            <a:ext cx="10972801" cy="580894"/>
          </a:xfrm>
        </p:spPr>
        <p:txBody>
          <a:bodyPr/>
          <a:lstStyle/>
          <a:p>
            <a:r>
              <a:rPr lang="zh-CN" altLang="en-US" dirty="0"/>
              <a:t>要点总结</a:t>
            </a:r>
            <a:endParaRPr lang="en-US" dirty="0"/>
          </a:p>
        </p:txBody>
      </p:sp>
      <p:sp>
        <p:nvSpPr>
          <p:cNvPr id="3" name="Content Placeholder 2">
            <a:extLst>
              <a:ext uri="{FF2B5EF4-FFF2-40B4-BE49-F238E27FC236}">
                <a16:creationId xmlns:a16="http://schemas.microsoft.com/office/drawing/2014/main" id="{22EBE74F-C121-4B8F-82BC-89028EC3B86D}"/>
              </a:ext>
            </a:extLst>
          </p:cNvPr>
          <p:cNvSpPr>
            <a:spLocks noGrp="1"/>
          </p:cNvSpPr>
          <p:nvPr>
            <p:ph idx="1"/>
          </p:nvPr>
        </p:nvSpPr>
        <p:spPr>
          <a:xfrm>
            <a:off x="592915" y="1114816"/>
            <a:ext cx="10972801" cy="5133586"/>
          </a:xfrm>
        </p:spPr>
        <p:txBody>
          <a:bodyPr/>
          <a:lstStyle/>
          <a:p>
            <a:r>
              <a:rPr lang="zh-CN" altLang="en-US" dirty="0"/>
              <a:t>计算、存储和网络是</a:t>
            </a:r>
            <a:r>
              <a:rPr lang="en-US" altLang="zh-CN" dirty="0"/>
              <a:t>IT</a:t>
            </a:r>
            <a:r>
              <a:rPr lang="zh-CN" altLang="en-US" dirty="0"/>
              <a:t>的三大基础服务，所以存储市场是足够巨大的；</a:t>
            </a:r>
            <a:endParaRPr lang="en-US" altLang="zh-CN" dirty="0"/>
          </a:p>
          <a:p>
            <a:r>
              <a:rPr lang="zh-CN" altLang="en-US" dirty="0"/>
              <a:t>借助开源存储集群软件，拉低了提供存储集群产品和方案的门槛，使得硬件</a:t>
            </a:r>
            <a:r>
              <a:rPr lang="en-US" altLang="zh-CN" dirty="0"/>
              <a:t>ODM</a:t>
            </a:r>
            <a:r>
              <a:rPr lang="zh-CN" altLang="en-US" dirty="0"/>
              <a:t>可以进入这个存储市场。</a:t>
            </a:r>
            <a:r>
              <a:rPr lang="en-US" altLang="zh-CN" dirty="0" err="1"/>
              <a:t>Ceph</a:t>
            </a:r>
            <a:r>
              <a:rPr lang="zh-CN" altLang="en-US" dirty="0"/>
              <a:t>是其中的优秀代表，为许多</a:t>
            </a:r>
            <a:r>
              <a:rPr lang="en-US" altLang="zh-CN" dirty="0"/>
              <a:t>SDS</a:t>
            </a:r>
            <a:r>
              <a:rPr lang="zh-CN" altLang="en-US" dirty="0"/>
              <a:t>产品供应商的技术</a:t>
            </a:r>
            <a:r>
              <a:rPr lang="en-US" altLang="zh-CN" dirty="0"/>
              <a:t>root</a:t>
            </a:r>
            <a:r>
              <a:rPr lang="zh-CN" altLang="en-US" dirty="0"/>
              <a:t>；</a:t>
            </a:r>
            <a:endParaRPr lang="en-US" altLang="zh-CN" dirty="0"/>
          </a:p>
          <a:p>
            <a:r>
              <a:rPr lang="zh-CN" altLang="en-US" dirty="0"/>
              <a:t>存储集群软件面向</a:t>
            </a:r>
            <a:r>
              <a:rPr lang="en-US" altLang="zh-CN" dirty="0"/>
              <a:t>SDS</a:t>
            </a:r>
            <a:r>
              <a:rPr lang="zh-CN" altLang="en-US" dirty="0"/>
              <a:t>技术需求，提供高可靠、弹性配置、工作状态</a:t>
            </a:r>
            <a:r>
              <a:rPr lang="en-US" altLang="zh-CN" dirty="0"/>
              <a:t>/</a:t>
            </a:r>
            <a:r>
              <a:rPr lang="zh-CN" altLang="en-US" dirty="0"/>
              <a:t>性能实时监控、故障隔离、快速部署和业务整合等技术特性；</a:t>
            </a:r>
            <a:endParaRPr lang="en-US" altLang="zh-CN" dirty="0"/>
          </a:p>
          <a:p>
            <a:r>
              <a:rPr lang="en-US" dirty="0"/>
              <a:t>Intel</a:t>
            </a:r>
            <a:r>
              <a:rPr lang="zh-CN" altLang="en-US" dirty="0"/>
              <a:t>对重要存储集群生态有广泛的贡献。</a:t>
            </a:r>
            <a:endParaRPr lang="en-US" dirty="0"/>
          </a:p>
        </p:txBody>
      </p:sp>
    </p:spTree>
    <p:extLst>
      <p:ext uri="{BB962C8B-B14F-4D97-AF65-F5344CB8AC3E}">
        <p14:creationId xmlns:p14="http://schemas.microsoft.com/office/powerpoint/2010/main" val="761846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18351"/>
          </a:xfrm>
        </p:spPr>
        <p:txBody>
          <a:bodyPr>
            <a:normAutofit fontScale="90000"/>
          </a:bodyPr>
          <a:lstStyle/>
          <a:p>
            <a:r>
              <a:rPr lang="en-US" sz="3600" dirty="0"/>
              <a:t>Kubernetes CSI</a:t>
            </a:r>
            <a:r>
              <a:rPr lang="zh-CN" altLang="en-US" sz="3600" dirty="0"/>
              <a:t>架构 </a:t>
            </a:r>
            <a:r>
              <a:rPr lang="en-US" altLang="zh-CN" sz="3600" dirty="0"/>
              <a:t>– Storage Vendor external component</a:t>
            </a:r>
            <a:endParaRPr lang="en-US" sz="3600" dirty="0"/>
          </a:p>
        </p:txBody>
      </p:sp>
      <p:sp>
        <p:nvSpPr>
          <p:cNvPr id="3" name="Content Placeholder 2"/>
          <p:cNvSpPr>
            <a:spLocks noGrp="1"/>
          </p:cNvSpPr>
          <p:nvPr>
            <p:ph idx="1"/>
          </p:nvPr>
        </p:nvSpPr>
        <p:spPr>
          <a:xfrm>
            <a:off x="838200" y="840828"/>
            <a:ext cx="6361386" cy="5906813"/>
          </a:xfrm>
        </p:spPr>
        <p:txBody>
          <a:bodyPr>
            <a:normAutofit/>
          </a:bodyPr>
          <a:lstStyle/>
          <a:p>
            <a:pPr marL="0" indent="0">
              <a:buNone/>
            </a:pPr>
            <a:r>
              <a:rPr lang="zh-CN" altLang="en-US" dirty="0"/>
              <a:t>在</a:t>
            </a:r>
            <a:r>
              <a:rPr lang="en-US" altLang="zh-CN" dirty="0"/>
              <a:t>CSI</a:t>
            </a:r>
            <a:r>
              <a:rPr lang="zh-CN" altLang="en-US" dirty="0"/>
              <a:t>的框架中，存储提供商需要自己实现</a:t>
            </a:r>
            <a:r>
              <a:rPr lang="en-US" altLang="zh-CN" dirty="0"/>
              <a:t>CSI</a:t>
            </a:r>
            <a:r>
              <a:rPr lang="zh-CN" altLang="en-US" dirty="0"/>
              <a:t>标准里的存储插件，主要有如下三类</a:t>
            </a:r>
            <a:r>
              <a:rPr lang="en-US" altLang="zh-CN" dirty="0"/>
              <a:t>.</a:t>
            </a:r>
            <a:endParaRPr lang="zh-CN" altLang="en-US" dirty="0"/>
          </a:p>
          <a:p>
            <a:pPr>
              <a:buFontTx/>
              <a:buChar char="-"/>
            </a:pPr>
            <a:r>
              <a:rPr lang="en-US" altLang="zh-CN" dirty="0"/>
              <a:t>CSI Identity: </a:t>
            </a:r>
            <a:r>
              <a:rPr lang="zh-CN" altLang="en-US" dirty="0"/>
              <a:t>负责认证插件的状态信息，实现如下接口：</a:t>
            </a:r>
            <a:endParaRPr lang="en-US" altLang="zh-CN" dirty="0"/>
          </a:p>
          <a:p>
            <a:pPr>
              <a:buFontTx/>
              <a:buChar char="-"/>
            </a:pPr>
            <a:r>
              <a:rPr lang="en-US" dirty="0"/>
              <a:t>- CSI Controller : </a:t>
            </a:r>
            <a:r>
              <a:rPr lang="zh-CN" altLang="en-US" dirty="0"/>
              <a:t>负责实际创建和管理</a:t>
            </a:r>
            <a:r>
              <a:rPr lang="en-US" dirty="0"/>
              <a:t>volumes，</a:t>
            </a:r>
            <a:r>
              <a:rPr lang="zh-CN" altLang="en-US" dirty="0"/>
              <a:t>实现如下接口：</a:t>
            </a:r>
            <a:endParaRPr lang="en-US" altLang="zh-CN" dirty="0"/>
          </a:p>
          <a:p>
            <a:pPr>
              <a:buFontTx/>
              <a:buChar char="-"/>
            </a:pPr>
            <a:r>
              <a:rPr lang="en-US" dirty="0"/>
              <a:t>- CSI Node: </a:t>
            </a:r>
            <a:r>
              <a:rPr lang="zh-CN" altLang="en-US" dirty="0"/>
              <a:t>负责在</a:t>
            </a:r>
            <a:r>
              <a:rPr lang="en-US" dirty="0"/>
              <a:t>Kubernetes Node</a:t>
            </a:r>
            <a:r>
              <a:rPr lang="zh-CN" altLang="en-US" dirty="0"/>
              <a:t>上</a:t>
            </a:r>
            <a:r>
              <a:rPr lang="en-US" dirty="0"/>
              <a:t>volume</a:t>
            </a:r>
            <a:r>
              <a:rPr lang="zh-CN" altLang="en-US" dirty="0"/>
              <a:t>相关的功能，实现如下接口：</a:t>
            </a:r>
            <a:endParaRPr lang="en-US" dirty="0"/>
          </a:p>
        </p:txBody>
      </p:sp>
      <p:sp>
        <p:nvSpPr>
          <p:cNvPr id="4" name="Rectangle 1"/>
          <p:cNvSpPr>
            <a:spLocks noChangeArrowheads="1"/>
          </p:cNvSpPr>
          <p:nvPr/>
        </p:nvSpPr>
        <p:spPr bwMode="auto">
          <a:xfrm>
            <a:off x="8586951" y="840828"/>
            <a:ext cx="3447393" cy="1523494"/>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a:ln>
                  <a:noFill/>
                </a:ln>
                <a:solidFill>
                  <a:srgbClr val="4D4D4C"/>
                </a:solidFill>
                <a:effectLst/>
                <a:latin typeface="Consolas" panose="020B0609020204030204" pitchFamily="49" charset="0"/>
              </a:rPr>
              <a:t>service Identity {</a:t>
            </a:r>
            <a:br>
              <a:rPr kumimoji="0" lang="en-US" altLang="en-US" sz="900" b="0" i="0" u="none" strike="noStrike" cap="none" normalizeH="0" baseline="0">
                <a:ln>
                  <a:noFill/>
                </a:ln>
                <a:solidFill>
                  <a:srgbClr val="4D4D4C"/>
                </a:solidFill>
                <a:effectLst/>
                <a:latin typeface="Consolas" panose="020B0609020204030204" pitchFamily="49" charset="0"/>
              </a:rPr>
            </a:br>
            <a:r>
              <a:rPr kumimoji="0" lang="en-US" altLang="en-US" sz="900" b="0" i="0" u="none" strike="noStrike" cap="none" normalizeH="0" baseline="0">
                <a:ln>
                  <a:noFill/>
                </a:ln>
                <a:solidFill>
                  <a:srgbClr val="4D4D4C"/>
                </a:solidFill>
                <a:effectLst/>
                <a:latin typeface="Consolas" panose="020B0609020204030204" pitchFamily="49" charset="0"/>
              </a:rPr>
              <a:t>rpc GetPluginInfo(GetPluginInfoRequest)</a:t>
            </a:r>
            <a:br>
              <a:rPr kumimoji="0" lang="en-US" altLang="en-US" sz="900" b="0" i="0" u="none" strike="noStrike" cap="none" normalizeH="0" baseline="0">
                <a:ln>
                  <a:noFill/>
                </a:ln>
                <a:solidFill>
                  <a:srgbClr val="4D4D4C"/>
                </a:solidFill>
                <a:effectLst/>
                <a:latin typeface="Consolas" panose="020B0609020204030204" pitchFamily="49" charset="0"/>
              </a:rPr>
            </a:br>
            <a:r>
              <a:rPr kumimoji="0" lang="en-US" altLang="en-US" sz="900" b="0" i="0" u="none" strike="noStrike" cap="none" normalizeH="0" baseline="0">
                <a:ln>
                  <a:noFill/>
                </a:ln>
                <a:solidFill>
                  <a:srgbClr val="4D4D4C"/>
                </a:solidFill>
                <a:effectLst/>
                <a:latin typeface="Consolas" panose="020B0609020204030204" pitchFamily="49" charset="0"/>
              </a:rPr>
              <a:t>returns (GetPluginInfoResponse) {}</a:t>
            </a:r>
            <a:br>
              <a:rPr kumimoji="0" lang="en-US" altLang="en-US" sz="900" b="0" i="0" u="none" strike="noStrike" cap="none" normalizeH="0" baseline="0">
                <a:ln>
                  <a:noFill/>
                </a:ln>
                <a:solidFill>
                  <a:srgbClr val="4D4D4C"/>
                </a:solidFill>
                <a:effectLst/>
                <a:latin typeface="Consolas" panose="020B0609020204030204" pitchFamily="49" charset="0"/>
              </a:rPr>
            </a:br>
            <a:br>
              <a:rPr kumimoji="0" lang="en-US" altLang="en-US" sz="900" b="0" i="0" u="none" strike="noStrike" cap="none" normalizeH="0" baseline="0">
                <a:ln>
                  <a:noFill/>
                </a:ln>
                <a:solidFill>
                  <a:srgbClr val="4D4D4C"/>
                </a:solidFill>
                <a:effectLst/>
                <a:latin typeface="Consolas" panose="020B0609020204030204" pitchFamily="49" charset="0"/>
              </a:rPr>
            </a:br>
            <a:r>
              <a:rPr kumimoji="0" lang="en-US" altLang="en-US" sz="900" b="0" i="0" u="none" strike="noStrike" cap="none" normalizeH="0" baseline="0">
                <a:ln>
                  <a:noFill/>
                </a:ln>
                <a:solidFill>
                  <a:srgbClr val="4D4D4C"/>
                </a:solidFill>
                <a:effectLst/>
                <a:latin typeface="Consolas" panose="020B0609020204030204" pitchFamily="49" charset="0"/>
              </a:rPr>
              <a:t>rpc GetPluginCapabilities(GetPluginCapabilitiesRequest)</a:t>
            </a:r>
            <a:br>
              <a:rPr kumimoji="0" lang="en-US" altLang="en-US" sz="900" b="0" i="0" u="none" strike="noStrike" cap="none" normalizeH="0" baseline="0">
                <a:ln>
                  <a:noFill/>
                </a:ln>
                <a:solidFill>
                  <a:srgbClr val="4D4D4C"/>
                </a:solidFill>
                <a:effectLst/>
                <a:latin typeface="Consolas" panose="020B0609020204030204" pitchFamily="49" charset="0"/>
              </a:rPr>
            </a:br>
            <a:r>
              <a:rPr kumimoji="0" lang="en-US" altLang="en-US" sz="900" b="0" i="0" u="none" strike="noStrike" cap="none" normalizeH="0" baseline="0">
                <a:ln>
                  <a:noFill/>
                </a:ln>
                <a:solidFill>
                  <a:srgbClr val="4D4D4C"/>
                </a:solidFill>
                <a:effectLst/>
                <a:latin typeface="Consolas" panose="020B0609020204030204" pitchFamily="49" charset="0"/>
              </a:rPr>
              <a:t>returns (GetPluginCapabilitiesResponse) {}</a:t>
            </a:r>
            <a:br>
              <a:rPr kumimoji="0" lang="en-US" altLang="en-US" sz="900" b="0" i="0" u="none" strike="noStrike" cap="none" normalizeH="0" baseline="0">
                <a:ln>
                  <a:noFill/>
                </a:ln>
                <a:solidFill>
                  <a:srgbClr val="4D4D4C"/>
                </a:solidFill>
                <a:effectLst/>
                <a:latin typeface="Consolas" panose="020B0609020204030204" pitchFamily="49" charset="0"/>
              </a:rPr>
            </a:br>
            <a:br>
              <a:rPr kumimoji="0" lang="en-US" altLang="en-US" sz="900" b="0" i="0" u="none" strike="noStrike" cap="none" normalizeH="0" baseline="0">
                <a:ln>
                  <a:noFill/>
                </a:ln>
                <a:solidFill>
                  <a:srgbClr val="4D4D4C"/>
                </a:solidFill>
                <a:effectLst/>
                <a:latin typeface="Consolas" panose="020B0609020204030204" pitchFamily="49" charset="0"/>
              </a:rPr>
            </a:br>
            <a:r>
              <a:rPr kumimoji="0" lang="en-US" altLang="en-US" sz="900" b="0" i="0" u="none" strike="noStrike" cap="none" normalizeH="0" baseline="0">
                <a:ln>
                  <a:noFill/>
                </a:ln>
                <a:solidFill>
                  <a:srgbClr val="4D4D4C"/>
                </a:solidFill>
                <a:effectLst/>
                <a:latin typeface="Consolas" panose="020B0609020204030204" pitchFamily="49" charset="0"/>
              </a:rPr>
              <a:t>rpc Probe (ProbeRequest)</a:t>
            </a:r>
            <a:br>
              <a:rPr kumimoji="0" lang="en-US" altLang="en-US" sz="900" b="0" i="0" u="none" strike="noStrike" cap="none" normalizeH="0" baseline="0">
                <a:ln>
                  <a:noFill/>
                </a:ln>
                <a:solidFill>
                  <a:srgbClr val="4D4D4C"/>
                </a:solidFill>
                <a:effectLst/>
                <a:latin typeface="Consolas" panose="020B0609020204030204" pitchFamily="49" charset="0"/>
              </a:rPr>
            </a:br>
            <a:r>
              <a:rPr kumimoji="0" lang="en-US" altLang="en-US" sz="900" b="0" i="0" u="none" strike="noStrike" cap="none" normalizeH="0" baseline="0">
                <a:ln>
                  <a:noFill/>
                </a:ln>
                <a:solidFill>
                  <a:srgbClr val="4D4D4C"/>
                </a:solidFill>
                <a:effectLst/>
                <a:latin typeface="Consolas" panose="020B0609020204030204" pitchFamily="49" charset="0"/>
              </a:rPr>
              <a:t>returns (ProbeResponse) {}</a:t>
            </a:r>
            <a:br>
              <a:rPr kumimoji="0" lang="en-US" altLang="en-US" sz="900" b="0" i="0" u="none" strike="noStrike" cap="none" normalizeH="0" baseline="0">
                <a:ln>
                  <a:noFill/>
                </a:ln>
                <a:solidFill>
                  <a:srgbClr val="4D4D4C"/>
                </a:solidFill>
                <a:effectLst/>
                <a:latin typeface="Consolas" panose="020B0609020204030204" pitchFamily="49" charset="0"/>
              </a:rPr>
            </a:br>
            <a:r>
              <a:rPr kumimoji="0" lang="en-US" altLang="en-US" sz="900" b="0" i="0" u="none" strike="noStrike" cap="none" normalizeH="0" baseline="0">
                <a:ln>
                  <a:noFill/>
                </a:ln>
                <a:solidFill>
                  <a:srgbClr val="4D4D4C"/>
                </a:solidFill>
                <a:effectLst/>
                <a:latin typeface="Consolas" panose="020B0609020204030204" pitchFamily="49" charset="0"/>
              </a:rPr>
              <a:t>}</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80604020202020204" pitchFamily="34" charset="0"/>
            </a:endParaRPr>
          </a:p>
        </p:txBody>
      </p:sp>
      <p:sp>
        <p:nvSpPr>
          <p:cNvPr id="5" name="Rectangle 2"/>
          <p:cNvSpPr>
            <a:spLocks noChangeArrowheads="1"/>
          </p:cNvSpPr>
          <p:nvPr/>
        </p:nvSpPr>
        <p:spPr bwMode="auto">
          <a:xfrm>
            <a:off x="8586951" y="2721674"/>
            <a:ext cx="3447393" cy="1107996"/>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a:ln>
                  <a:noFill/>
                </a:ln>
                <a:solidFill>
                  <a:srgbClr val="4D4D4C"/>
                </a:solidFill>
                <a:effectLst/>
                <a:latin typeface="Consolas" panose="020B0609020204030204" pitchFamily="49" charset="0"/>
              </a:rPr>
              <a:t>service Controller {</a:t>
            </a:r>
            <a:br>
              <a:rPr kumimoji="0" lang="en-US" altLang="en-US" sz="900" b="0" i="0" u="none" strike="noStrike" cap="none" normalizeH="0" baseline="0" dirty="0">
                <a:ln>
                  <a:noFill/>
                </a:ln>
                <a:solidFill>
                  <a:srgbClr val="4D4D4C"/>
                </a:solidFill>
                <a:effectLst/>
                <a:latin typeface="Consolas" panose="020B0609020204030204" pitchFamily="49" charset="0"/>
              </a:rPr>
            </a:br>
            <a:r>
              <a:rPr kumimoji="0" lang="en-US" altLang="en-US" sz="900" b="0" i="0" u="none" strike="noStrike" cap="none" normalizeH="0" baseline="0" dirty="0" err="1">
                <a:ln>
                  <a:noFill/>
                </a:ln>
                <a:solidFill>
                  <a:srgbClr val="4D4D4C"/>
                </a:solidFill>
                <a:effectLst/>
                <a:latin typeface="Consolas" panose="020B0609020204030204" pitchFamily="49" charset="0"/>
              </a:rPr>
              <a:t>rpc</a:t>
            </a:r>
            <a:r>
              <a:rPr kumimoji="0" lang="en-US" altLang="en-US" sz="900" b="0" i="0" u="none" strike="noStrike" cap="none" normalizeH="0" baseline="0" dirty="0">
                <a:ln>
                  <a:noFill/>
                </a:ln>
                <a:solidFill>
                  <a:srgbClr val="4D4D4C"/>
                </a:solidFill>
                <a:effectLst/>
                <a:latin typeface="Consolas" panose="020B0609020204030204" pitchFamily="49" charset="0"/>
              </a:rPr>
              <a:t> </a:t>
            </a:r>
            <a:r>
              <a:rPr kumimoji="0" lang="en-US" altLang="en-US" sz="900" b="0" i="0" u="none" strike="noStrike" cap="none" normalizeH="0" baseline="0" dirty="0" err="1">
                <a:ln>
                  <a:noFill/>
                </a:ln>
                <a:solidFill>
                  <a:srgbClr val="4D4D4C"/>
                </a:solidFill>
                <a:effectLst/>
                <a:latin typeface="Consolas" panose="020B0609020204030204" pitchFamily="49" charset="0"/>
              </a:rPr>
              <a:t>CreateVolume</a:t>
            </a:r>
            <a:r>
              <a:rPr kumimoji="0" lang="en-US" altLang="en-US" sz="900" b="0" i="0" u="none" strike="noStrike" cap="none" normalizeH="0" baseline="0" dirty="0">
                <a:ln>
                  <a:noFill/>
                </a:ln>
                <a:solidFill>
                  <a:srgbClr val="4D4D4C"/>
                </a:solidFill>
                <a:effectLst/>
                <a:latin typeface="Consolas" panose="020B0609020204030204" pitchFamily="49" charset="0"/>
              </a:rPr>
              <a:t> (</a:t>
            </a:r>
            <a:r>
              <a:rPr kumimoji="0" lang="en-US" altLang="en-US" sz="900" b="0" i="0" u="none" strike="noStrike" cap="none" normalizeH="0" baseline="0" dirty="0" err="1">
                <a:ln>
                  <a:noFill/>
                </a:ln>
                <a:solidFill>
                  <a:srgbClr val="4D4D4C"/>
                </a:solidFill>
                <a:effectLst/>
                <a:latin typeface="Consolas" panose="020B0609020204030204" pitchFamily="49" charset="0"/>
              </a:rPr>
              <a:t>CreateVolumeRequest</a:t>
            </a:r>
            <a:r>
              <a:rPr kumimoji="0" lang="en-US" altLang="en-US" sz="900" b="0" i="0" u="none" strike="noStrike" cap="none" normalizeH="0" baseline="0" dirty="0">
                <a:ln>
                  <a:noFill/>
                </a:ln>
                <a:solidFill>
                  <a:srgbClr val="4D4D4C"/>
                </a:solidFill>
                <a:effectLst/>
                <a:latin typeface="Consolas" panose="020B0609020204030204" pitchFamily="49" charset="0"/>
              </a:rPr>
              <a:t>)</a:t>
            </a:r>
            <a:br>
              <a:rPr kumimoji="0" lang="en-US" altLang="en-US" sz="900" b="0" i="0" u="none" strike="noStrike" cap="none" normalizeH="0" baseline="0" dirty="0">
                <a:ln>
                  <a:noFill/>
                </a:ln>
                <a:solidFill>
                  <a:srgbClr val="4D4D4C"/>
                </a:solidFill>
                <a:effectLst/>
                <a:latin typeface="Consolas" panose="020B0609020204030204" pitchFamily="49" charset="0"/>
              </a:rPr>
            </a:br>
            <a:r>
              <a:rPr kumimoji="0" lang="en-US" altLang="en-US" sz="900" b="0" i="0" u="none" strike="noStrike" cap="none" normalizeH="0" baseline="0" dirty="0">
                <a:ln>
                  <a:noFill/>
                </a:ln>
                <a:solidFill>
                  <a:srgbClr val="4D4D4C"/>
                </a:solidFill>
                <a:effectLst/>
                <a:latin typeface="Consolas" panose="020B0609020204030204" pitchFamily="49" charset="0"/>
              </a:rPr>
              <a:t>returns (</a:t>
            </a:r>
            <a:r>
              <a:rPr kumimoji="0" lang="en-US" altLang="en-US" sz="900" b="0" i="0" u="none" strike="noStrike" cap="none" normalizeH="0" baseline="0" dirty="0" err="1">
                <a:ln>
                  <a:noFill/>
                </a:ln>
                <a:solidFill>
                  <a:srgbClr val="4D4D4C"/>
                </a:solidFill>
                <a:effectLst/>
                <a:latin typeface="Consolas" panose="020B0609020204030204" pitchFamily="49" charset="0"/>
              </a:rPr>
              <a:t>CreateVolumeResponse</a:t>
            </a:r>
            <a:r>
              <a:rPr kumimoji="0" lang="en-US" altLang="en-US" sz="900" b="0" i="0" u="none" strike="noStrike" cap="none" normalizeH="0" baseline="0" dirty="0">
                <a:ln>
                  <a:noFill/>
                </a:ln>
                <a:solidFill>
                  <a:srgbClr val="4D4D4C"/>
                </a:solidFill>
                <a:effectLst/>
                <a:latin typeface="Consolas" panose="020B0609020204030204" pitchFamily="49" charset="0"/>
              </a:rPr>
              <a:t>) {}</a:t>
            </a:r>
            <a:br>
              <a:rPr kumimoji="0" lang="en-US" altLang="en-US" sz="900" b="0" i="0" u="none" strike="noStrike" cap="none" normalizeH="0" baseline="0" dirty="0">
                <a:ln>
                  <a:noFill/>
                </a:ln>
                <a:solidFill>
                  <a:srgbClr val="4D4D4C"/>
                </a:solidFill>
                <a:effectLst/>
                <a:latin typeface="Consolas" panose="020B0609020204030204" pitchFamily="49" charset="0"/>
              </a:rPr>
            </a:br>
            <a:br>
              <a:rPr kumimoji="0" lang="en-US" altLang="en-US" sz="900" b="0" i="0" u="none" strike="noStrike" cap="none" normalizeH="0" baseline="0" dirty="0">
                <a:ln>
                  <a:noFill/>
                </a:ln>
                <a:solidFill>
                  <a:srgbClr val="4D4D4C"/>
                </a:solidFill>
                <a:effectLst/>
                <a:latin typeface="Consolas" panose="020B0609020204030204" pitchFamily="49" charset="0"/>
              </a:rPr>
            </a:br>
            <a:r>
              <a:rPr kumimoji="0" lang="en-US" altLang="en-US" sz="900" b="0" i="0" u="none" strike="noStrike" cap="none" normalizeH="0" baseline="0" dirty="0" err="1">
                <a:ln>
                  <a:noFill/>
                </a:ln>
                <a:solidFill>
                  <a:srgbClr val="4D4D4C"/>
                </a:solidFill>
                <a:effectLst/>
                <a:latin typeface="Consolas" panose="020B0609020204030204" pitchFamily="49" charset="0"/>
              </a:rPr>
              <a:t>rpc</a:t>
            </a:r>
            <a:r>
              <a:rPr kumimoji="0" lang="en-US" altLang="en-US" sz="900" b="0" i="0" u="none" strike="noStrike" cap="none" normalizeH="0" baseline="0" dirty="0">
                <a:ln>
                  <a:noFill/>
                </a:ln>
                <a:solidFill>
                  <a:srgbClr val="4D4D4C"/>
                </a:solidFill>
                <a:effectLst/>
                <a:latin typeface="Consolas" panose="020B0609020204030204" pitchFamily="49" charset="0"/>
              </a:rPr>
              <a:t> </a:t>
            </a:r>
            <a:r>
              <a:rPr kumimoji="0" lang="en-US" altLang="en-US" sz="900" b="0" i="0" u="none" strike="noStrike" cap="none" normalizeH="0" baseline="0" dirty="0" err="1">
                <a:ln>
                  <a:noFill/>
                </a:ln>
                <a:solidFill>
                  <a:srgbClr val="4D4D4C"/>
                </a:solidFill>
                <a:effectLst/>
                <a:latin typeface="Consolas" panose="020B0609020204030204" pitchFamily="49" charset="0"/>
              </a:rPr>
              <a:t>DeleteVolume</a:t>
            </a:r>
            <a:r>
              <a:rPr kumimoji="0" lang="en-US" altLang="en-US" sz="900" b="0" i="0" u="none" strike="noStrike" cap="none" normalizeH="0" baseline="0" dirty="0">
                <a:ln>
                  <a:noFill/>
                </a:ln>
                <a:solidFill>
                  <a:srgbClr val="4D4D4C"/>
                </a:solidFill>
                <a:effectLst/>
                <a:latin typeface="Consolas" panose="020B0609020204030204" pitchFamily="49" charset="0"/>
              </a:rPr>
              <a:t> (</a:t>
            </a:r>
            <a:r>
              <a:rPr kumimoji="0" lang="en-US" altLang="en-US" sz="900" b="0" i="0" u="none" strike="noStrike" cap="none" normalizeH="0" baseline="0" dirty="0" err="1">
                <a:ln>
                  <a:noFill/>
                </a:ln>
                <a:solidFill>
                  <a:srgbClr val="4D4D4C"/>
                </a:solidFill>
                <a:effectLst/>
                <a:latin typeface="Consolas" panose="020B0609020204030204" pitchFamily="49" charset="0"/>
              </a:rPr>
              <a:t>DeleteVolumeRequest</a:t>
            </a:r>
            <a:r>
              <a:rPr kumimoji="0" lang="en-US" altLang="en-US" sz="900" b="0" i="0" u="none" strike="noStrike" cap="none" normalizeH="0" baseline="0" dirty="0">
                <a:ln>
                  <a:noFill/>
                </a:ln>
                <a:solidFill>
                  <a:srgbClr val="4D4D4C"/>
                </a:solidFill>
                <a:effectLst/>
                <a:latin typeface="Consolas" panose="020B0609020204030204" pitchFamily="49" charset="0"/>
              </a:rPr>
              <a:t>)</a:t>
            </a:r>
            <a:br>
              <a:rPr kumimoji="0" lang="en-US" altLang="en-US" sz="900" b="0" i="0" u="none" strike="noStrike" cap="none" normalizeH="0" baseline="0" dirty="0">
                <a:ln>
                  <a:noFill/>
                </a:ln>
                <a:solidFill>
                  <a:srgbClr val="4D4D4C"/>
                </a:solidFill>
                <a:effectLst/>
                <a:latin typeface="Consolas" panose="020B0609020204030204" pitchFamily="49" charset="0"/>
              </a:rPr>
            </a:br>
            <a:r>
              <a:rPr kumimoji="0" lang="en-US" altLang="en-US" sz="900" b="0" i="0" u="none" strike="noStrike" cap="none" normalizeH="0" baseline="0" dirty="0">
                <a:ln>
                  <a:noFill/>
                </a:ln>
                <a:solidFill>
                  <a:srgbClr val="4D4D4C"/>
                </a:solidFill>
                <a:effectLst/>
                <a:latin typeface="Consolas" panose="020B0609020204030204" pitchFamily="49" charset="0"/>
              </a:rPr>
              <a:t>returns (</a:t>
            </a:r>
            <a:r>
              <a:rPr kumimoji="0" lang="en-US" altLang="en-US" sz="900" b="0" i="0" u="none" strike="noStrike" cap="none" normalizeH="0" baseline="0" dirty="0" err="1">
                <a:ln>
                  <a:noFill/>
                </a:ln>
                <a:solidFill>
                  <a:srgbClr val="4D4D4C"/>
                </a:solidFill>
                <a:effectLst/>
                <a:latin typeface="Consolas" panose="020B0609020204030204" pitchFamily="49" charset="0"/>
              </a:rPr>
              <a:t>DeleteVolumeResponse</a:t>
            </a:r>
            <a:r>
              <a:rPr kumimoji="0" lang="en-US" altLang="en-US" sz="900" b="0" i="0" u="none" strike="noStrike" cap="none" normalizeH="0" baseline="0" dirty="0">
                <a:ln>
                  <a:noFill/>
                </a:ln>
                <a:solidFill>
                  <a:srgbClr val="4D4D4C"/>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pPr>
            <a:r>
              <a:rPr lang="en-US" altLang="en-US" sz="900" dirty="0">
                <a:solidFill>
                  <a:srgbClr val="4D4D4C"/>
                </a:solidFill>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a:ln>
                  <a:noFill/>
                </a:ln>
                <a:solidFill>
                  <a:srgbClr val="4D4D4C"/>
                </a:solidFill>
                <a:effectLst/>
                <a:latin typeface="Consolas" panose="020B0609020204030204" pitchFamily="49" charset="0"/>
              </a:rPr>
              <a:t>}</a:t>
            </a:r>
            <a:endParaRPr kumimoji="0" lang="en-US" altLang="en-US" sz="1800" b="0" i="0" u="none" strike="noStrike" cap="none" normalizeH="0" baseline="0" dirty="0">
              <a:ln>
                <a:noFill/>
              </a:ln>
              <a:solidFill>
                <a:schemeClr val="tx1"/>
              </a:solidFill>
              <a:effectLst/>
              <a:latin typeface="Arial" panose="02080604020202020204" pitchFamily="34" charset="0"/>
            </a:endParaRPr>
          </a:p>
        </p:txBody>
      </p:sp>
      <p:sp>
        <p:nvSpPr>
          <p:cNvPr id="6" name="Rectangle 3"/>
          <p:cNvSpPr>
            <a:spLocks noChangeArrowheads="1"/>
          </p:cNvSpPr>
          <p:nvPr/>
        </p:nvSpPr>
        <p:spPr bwMode="auto">
          <a:xfrm>
            <a:off x="8586951" y="4063912"/>
            <a:ext cx="3447394" cy="1077218"/>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a:ln>
                  <a:noFill/>
                </a:ln>
                <a:solidFill>
                  <a:srgbClr val="4D4D4C"/>
                </a:solidFill>
                <a:effectLst/>
                <a:latin typeface="Consolas" panose="020B0609020204030204" pitchFamily="49" charset="0"/>
              </a:rPr>
              <a:t>service Node {</a:t>
            </a:r>
            <a:br>
              <a:rPr kumimoji="0" lang="en-US" altLang="en-US" sz="900" b="0" i="0" u="none" strike="noStrike" cap="none" normalizeH="0" baseline="0" dirty="0">
                <a:ln>
                  <a:noFill/>
                </a:ln>
                <a:solidFill>
                  <a:srgbClr val="4D4D4C"/>
                </a:solidFill>
                <a:effectLst/>
                <a:latin typeface="Consolas" panose="020B0609020204030204" pitchFamily="49" charset="0"/>
              </a:rPr>
            </a:br>
            <a:r>
              <a:rPr kumimoji="0" lang="en-US" altLang="en-US" sz="900" b="0" i="0" u="none" strike="noStrike" cap="none" normalizeH="0" baseline="0" dirty="0" err="1">
                <a:ln>
                  <a:noFill/>
                </a:ln>
                <a:solidFill>
                  <a:srgbClr val="4D4D4C"/>
                </a:solidFill>
                <a:effectLst/>
                <a:latin typeface="Consolas" panose="020B0609020204030204" pitchFamily="49" charset="0"/>
              </a:rPr>
              <a:t>rpc</a:t>
            </a:r>
            <a:r>
              <a:rPr kumimoji="0" lang="en-US" altLang="en-US" sz="900" b="0" i="0" u="none" strike="noStrike" cap="none" normalizeH="0" baseline="0" dirty="0">
                <a:ln>
                  <a:noFill/>
                </a:ln>
                <a:solidFill>
                  <a:srgbClr val="4D4D4C"/>
                </a:solidFill>
                <a:effectLst/>
                <a:latin typeface="Consolas" panose="020B0609020204030204" pitchFamily="49" charset="0"/>
              </a:rPr>
              <a:t> </a:t>
            </a:r>
            <a:r>
              <a:rPr kumimoji="0" lang="en-US" altLang="en-US" sz="900" b="0" i="0" u="none" strike="noStrike" cap="none" normalizeH="0" baseline="0" dirty="0" err="1">
                <a:ln>
                  <a:noFill/>
                </a:ln>
                <a:solidFill>
                  <a:srgbClr val="4D4D4C"/>
                </a:solidFill>
                <a:effectLst/>
                <a:latin typeface="Consolas" panose="020B0609020204030204" pitchFamily="49" charset="0"/>
              </a:rPr>
              <a:t>NodeStageVolume</a:t>
            </a:r>
            <a:r>
              <a:rPr kumimoji="0" lang="en-US" altLang="en-US" sz="900" b="0" i="0" u="none" strike="noStrike" cap="none" normalizeH="0" baseline="0" dirty="0">
                <a:ln>
                  <a:noFill/>
                </a:ln>
                <a:solidFill>
                  <a:srgbClr val="4D4D4C"/>
                </a:solidFill>
                <a:effectLst/>
                <a:latin typeface="Consolas" panose="020B0609020204030204" pitchFamily="49" charset="0"/>
              </a:rPr>
              <a:t> (</a:t>
            </a:r>
            <a:r>
              <a:rPr kumimoji="0" lang="en-US" altLang="en-US" sz="900" b="0" i="0" u="none" strike="noStrike" cap="none" normalizeH="0" baseline="0" dirty="0" err="1">
                <a:ln>
                  <a:noFill/>
                </a:ln>
                <a:solidFill>
                  <a:srgbClr val="4D4D4C"/>
                </a:solidFill>
                <a:effectLst/>
                <a:latin typeface="Consolas" panose="020B0609020204030204" pitchFamily="49" charset="0"/>
              </a:rPr>
              <a:t>NodeStageVolumeRequest</a:t>
            </a:r>
            <a:r>
              <a:rPr kumimoji="0" lang="en-US" altLang="en-US" sz="900" b="0" i="0" u="none" strike="noStrike" cap="none" normalizeH="0" baseline="0" dirty="0">
                <a:ln>
                  <a:noFill/>
                </a:ln>
                <a:solidFill>
                  <a:srgbClr val="4D4D4C"/>
                </a:solidFill>
                <a:effectLst/>
                <a:latin typeface="Consolas" panose="020B0609020204030204" pitchFamily="49" charset="0"/>
              </a:rPr>
              <a:t>)</a:t>
            </a:r>
            <a:br>
              <a:rPr kumimoji="0" lang="en-US" altLang="en-US" sz="900" b="0" i="0" u="none" strike="noStrike" cap="none" normalizeH="0" baseline="0" dirty="0">
                <a:ln>
                  <a:noFill/>
                </a:ln>
                <a:solidFill>
                  <a:srgbClr val="4D4D4C"/>
                </a:solidFill>
                <a:effectLst/>
                <a:latin typeface="Consolas" panose="020B0609020204030204" pitchFamily="49" charset="0"/>
              </a:rPr>
            </a:br>
            <a:r>
              <a:rPr kumimoji="0" lang="en-US" altLang="en-US" sz="900" b="0" i="0" u="none" strike="noStrike" cap="none" normalizeH="0" baseline="0" dirty="0">
                <a:ln>
                  <a:noFill/>
                </a:ln>
                <a:solidFill>
                  <a:srgbClr val="4D4D4C"/>
                </a:solidFill>
                <a:effectLst/>
                <a:latin typeface="Consolas" panose="020B0609020204030204" pitchFamily="49" charset="0"/>
              </a:rPr>
              <a:t>returns (</a:t>
            </a:r>
            <a:r>
              <a:rPr kumimoji="0" lang="en-US" altLang="en-US" sz="900" b="0" i="0" u="none" strike="noStrike" cap="none" normalizeH="0" baseline="0" dirty="0" err="1">
                <a:ln>
                  <a:noFill/>
                </a:ln>
                <a:solidFill>
                  <a:srgbClr val="4D4D4C"/>
                </a:solidFill>
                <a:effectLst/>
                <a:latin typeface="Consolas" panose="020B0609020204030204" pitchFamily="49" charset="0"/>
              </a:rPr>
              <a:t>NodeStageVolumeResponse</a:t>
            </a:r>
            <a:r>
              <a:rPr kumimoji="0" lang="en-US" altLang="en-US" sz="900" b="0" i="0" u="none" strike="noStrike" cap="none" normalizeH="0" baseline="0" dirty="0">
                <a:ln>
                  <a:noFill/>
                </a:ln>
                <a:solidFill>
                  <a:srgbClr val="4D4D4C"/>
                </a:solidFill>
                <a:effectLst/>
                <a:latin typeface="Consolas" panose="020B0609020204030204" pitchFamily="49" charset="0"/>
              </a:rPr>
              <a:t>) {}</a:t>
            </a:r>
            <a:br>
              <a:rPr kumimoji="0" lang="en-US" altLang="en-US" sz="900" b="0" i="0" u="none" strike="noStrike" cap="none" normalizeH="0" baseline="0" dirty="0">
                <a:ln>
                  <a:noFill/>
                </a:ln>
                <a:solidFill>
                  <a:srgbClr val="4D4D4C"/>
                </a:solidFill>
                <a:effectLst/>
                <a:latin typeface="Consolas" panose="020B0609020204030204" pitchFamily="49" charset="0"/>
              </a:rPr>
            </a:br>
            <a:br>
              <a:rPr kumimoji="0" lang="en-US" altLang="en-US" sz="900" b="0" i="0" u="none" strike="noStrike" cap="none" normalizeH="0" baseline="0" dirty="0">
                <a:ln>
                  <a:noFill/>
                </a:ln>
                <a:solidFill>
                  <a:srgbClr val="4D4D4C"/>
                </a:solidFill>
                <a:effectLst/>
                <a:latin typeface="Consolas" panose="020B0609020204030204" pitchFamily="49" charset="0"/>
              </a:rPr>
            </a:br>
            <a:r>
              <a:rPr kumimoji="0" lang="en-US" altLang="en-US" sz="900" b="0" i="0" u="none" strike="noStrike" cap="none" normalizeH="0" baseline="0" dirty="0" err="1">
                <a:ln>
                  <a:noFill/>
                </a:ln>
                <a:solidFill>
                  <a:srgbClr val="4D4D4C"/>
                </a:solidFill>
                <a:effectLst/>
                <a:latin typeface="Consolas" panose="020B0609020204030204" pitchFamily="49" charset="0"/>
              </a:rPr>
              <a:t>rpc</a:t>
            </a:r>
            <a:r>
              <a:rPr kumimoji="0" lang="en-US" altLang="en-US" sz="900" b="0" i="0" u="none" strike="noStrike" cap="none" normalizeH="0" baseline="0" dirty="0">
                <a:ln>
                  <a:noFill/>
                </a:ln>
                <a:solidFill>
                  <a:srgbClr val="4D4D4C"/>
                </a:solidFill>
                <a:effectLst/>
                <a:latin typeface="Consolas" panose="020B0609020204030204" pitchFamily="49" charset="0"/>
              </a:rPr>
              <a:t> </a:t>
            </a:r>
            <a:r>
              <a:rPr kumimoji="0" lang="en-US" altLang="en-US" sz="900" b="0" i="0" u="none" strike="noStrike" cap="none" normalizeH="0" baseline="0" dirty="0" err="1">
                <a:ln>
                  <a:noFill/>
                </a:ln>
                <a:solidFill>
                  <a:srgbClr val="4D4D4C"/>
                </a:solidFill>
                <a:effectLst/>
                <a:latin typeface="Consolas" panose="020B0609020204030204" pitchFamily="49" charset="0"/>
              </a:rPr>
              <a:t>NodeUnstageVolume</a:t>
            </a:r>
            <a:r>
              <a:rPr kumimoji="0" lang="en-US" altLang="en-US" sz="900" b="0" i="0" u="none" strike="noStrike" cap="none" normalizeH="0" baseline="0" dirty="0">
                <a:ln>
                  <a:noFill/>
                </a:ln>
                <a:solidFill>
                  <a:srgbClr val="4D4D4C"/>
                </a:solidFill>
                <a:effectLst/>
                <a:latin typeface="Consolas" panose="020B0609020204030204" pitchFamily="49" charset="0"/>
              </a:rPr>
              <a:t> (</a:t>
            </a:r>
            <a:r>
              <a:rPr kumimoji="0" lang="en-US" altLang="en-US" sz="900" b="0" i="0" u="none" strike="noStrike" cap="none" normalizeH="0" baseline="0" dirty="0" err="1">
                <a:ln>
                  <a:noFill/>
                </a:ln>
                <a:solidFill>
                  <a:srgbClr val="4D4D4C"/>
                </a:solidFill>
                <a:effectLst/>
                <a:latin typeface="Consolas" panose="020B0609020204030204" pitchFamily="49" charset="0"/>
              </a:rPr>
              <a:t>NodeUnstageVolumeRequest</a:t>
            </a:r>
            <a:r>
              <a:rPr kumimoji="0" lang="en-US" altLang="en-US" sz="900" b="0" i="0" u="none" strike="noStrike" cap="none" normalizeH="0" baseline="0" dirty="0">
                <a:ln>
                  <a:noFill/>
                </a:ln>
                <a:solidFill>
                  <a:srgbClr val="4D4D4C"/>
                </a:solidFill>
                <a:effectLst/>
                <a:latin typeface="Consolas" panose="020B0609020204030204" pitchFamily="49" charset="0"/>
              </a:rPr>
              <a:t>)</a:t>
            </a:r>
            <a:br>
              <a:rPr kumimoji="0" lang="en-US" altLang="en-US" sz="900" b="0" i="0" u="none" strike="noStrike" cap="none" normalizeH="0" baseline="0" dirty="0">
                <a:ln>
                  <a:noFill/>
                </a:ln>
                <a:solidFill>
                  <a:srgbClr val="4D4D4C"/>
                </a:solidFill>
                <a:effectLst/>
                <a:latin typeface="Consolas" panose="020B0609020204030204" pitchFamily="49" charset="0"/>
              </a:rPr>
            </a:br>
            <a:r>
              <a:rPr kumimoji="0" lang="en-US" altLang="en-US" sz="900" b="0" i="0" u="none" strike="noStrike" cap="none" normalizeH="0" baseline="0" dirty="0">
                <a:ln>
                  <a:noFill/>
                </a:ln>
                <a:solidFill>
                  <a:srgbClr val="4D4D4C"/>
                </a:solidFill>
                <a:effectLst/>
                <a:latin typeface="Consolas" panose="020B0609020204030204" pitchFamily="49" charset="0"/>
              </a:rPr>
              <a:t>returns (</a:t>
            </a:r>
            <a:r>
              <a:rPr kumimoji="0" lang="en-US" altLang="en-US" sz="900" b="0" i="0" u="none" strike="noStrike" cap="none" normalizeH="0" baseline="0" dirty="0" err="1">
                <a:ln>
                  <a:noFill/>
                </a:ln>
                <a:solidFill>
                  <a:srgbClr val="4D4D4C"/>
                </a:solidFill>
                <a:effectLst/>
                <a:latin typeface="Consolas" panose="020B0609020204030204" pitchFamily="49" charset="0"/>
              </a:rPr>
              <a:t>NodeUnstageVolumeResponse</a:t>
            </a:r>
            <a:r>
              <a:rPr kumimoji="0" lang="en-US" altLang="en-US" sz="900" b="0" i="0" u="none" strike="noStrike" cap="none" normalizeH="0" baseline="0" dirty="0">
                <a:ln>
                  <a:noFill/>
                </a:ln>
                <a:solidFill>
                  <a:srgbClr val="4D4D4C"/>
                </a:solidFill>
                <a:effectLst/>
                <a:latin typeface="Consolas" panose="020B0609020204030204" pitchFamily="49" charset="0"/>
              </a:rPr>
              <a:t>) {}</a:t>
            </a:r>
            <a:r>
              <a:rPr kumimoji="0" lang="en-US" altLang="en-US" sz="800" b="0" i="0" u="none" strike="noStrike" cap="none" normalizeH="0" baseline="0" dirty="0">
                <a:ln>
                  <a:noFill/>
                </a:ln>
                <a:solidFill>
                  <a:schemeClr val="tx1"/>
                </a:solidFill>
                <a:effectLst/>
              </a:rPr>
              <a:t> </a:t>
            </a:r>
          </a:p>
          <a:p>
            <a:pPr marL="0" marR="0" lvl="0" indent="0" algn="l" defTabSz="914400" rtl="0" eaLnBrk="0" fontAlgn="base" latinLnBrk="0" hangingPunct="0">
              <a:lnSpc>
                <a:spcPct val="100000"/>
              </a:lnSpc>
              <a:spcBef>
                <a:spcPct val="0"/>
              </a:spcBef>
              <a:spcAft>
                <a:spcPct val="0"/>
              </a:spcAft>
              <a:buClrTx/>
              <a:buSzTx/>
              <a:buFontTx/>
              <a:buNone/>
            </a:pPr>
            <a:r>
              <a:rPr lang="en-US" altLang="en-US" sz="800" dirty="0">
                <a:latin typeface="Arial" panose="0208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800" b="0" i="0" u="none" strike="noStrike" cap="none" normalizeH="0" baseline="0" dirty="0">
                <a:ln>
                  <a:noFill/>
                </a:ln>
                <a:solidFill>
                  <a:schemeClr val="tx1"/>
                </a:solidFill>
                <a:effectLst/>
                <a:latin typeface="Arial" panose="02080604020202020204" pitchFamily="34" charset="0"/>
              </a:rPr>
              <a:t>}</a:t>
            </a:r>
            <a:endParaRPr kumimoji="0" lang="en-US" altLang="en-US" sz="1800" b="0" i="0" u="none" strike="noStrike" cap="none" normalizeH="0" baseline="0" dirty="0">
              <a:ln>
                <a:noFill/>
              </a:ln>
              <a:solidFill>
                <a:schemeClr val="tx1"/>
              </a:solidFill>
              <a:effectLst/>
              <a:latin typeface="Arial" panose="02080604020202020204" pitchFamily="34" charset="0"/>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18351"/>
          </a:xfrm>
        </p:spPr>
        <p:txBody>
          <a:bodyPr>
            <a:normAutofit fontScale="90000"/>
          </a:bodyPr>
          <a:lstStyle/>
          <a:p>
            <a:r>
              <a:rPr lang="en-US" sz="3600" dirty="0"/>
              <a:t>Kubernetes CSI</a:t>
            </a:r>
            <a:r>
              <a:rPr lang="zh-CN" altLang="en-US" sz="3600" dirty="0"/>
              <a:t>架构 </a:t>
            </a:r>
            <a:r>
              <a:rPr lang="en-US" altLang="zh-CN" sz="3600" dirty="0"/>
              <a:t>– </a:t>
            </a:r>
            <a:r>
              <a:rPr lang="zh-CN" altLang="en-US" sz="3600" dirty="0"/>
              <a:t>开发</a:t>
            </a:r>
            <a:r>
              <a:rPr lang="en-US" altLang="zh-CN" sz="3600" dirty="0"/>
              <a:t>CSI Driver</a:t>
            </a:r>
            <a:endParaRPr lang="en-US" sz="3600" dirty="0"/>
          </a:p>
        </p:txBody>
      </p:sp>
      <p:sp>
        <p:nvSpPr>
          <p:cNvPr id="3" name="Content Placeholder 2"/>
          <p:cNvSpPr>
            <a:spLocks noGrp="1"/>
          </p:cNvSpPr>
          <p:nvPr>
            <p:ph idx="1"/>
          </p:nvPr>
        </p:nvSpPr>
        <p:spPr>
          <a:xfrm>
            <a:off x="838200" y="840828"/>
            <a:ext cx="6361386" cy="5906813"/>
          </a:xfrm>
        </p:spPr>
        <p:txBody>
          <a:bodyPr>
            <a:normAutofit fontScale="92500" lnSpcReduction="20000"/>
          </a:bodyPr>
          <a:lstStyle/>
          <a:p>
            <a:pPr marL="0" indent="0">
              <a:buNone/>
            </a:pPr>
            <a:r>
              <a:rPr lang="en-US" altLang="zh-CN" dirty="0"/>
              <a:t>SP</a:t>
            </a:r>
            <a:r>
              <a:rPr lang="zh-CN" altLang="en-US" dirty="0"/>
              <a:t>要开发一个</a:t>
            </a:r>
            <a:r>
              <a:rPr lang="en-US" altLang="zh-CN" dirty="0"/>
              <a:t>CSI Driver</a:t>
            </a:r>
            <a:r>
              <a:rPr lang="zh-CN" altLang="en-US" dirty="0"/>
              <a:t>，要遵循以下三条：</a:t>
            </a:r>
          </a:p>
          <a:p>
            <a:r>
              <a:rPr lang="zh-CN" altLang="en-US" dirty="0"/>
              <a:t>实现</a:t>
            </a:r>
            <a:r>
              <a:rPr lang="en-US" altLang="zh-CN" dirty="0"/>
              <a:t>CSI</a:t>
            </a:r>
            <a:r>
              <a:rPr lang="zh-CN" altLang="en-US" dirty="0"/>
              <a:t>接口的功能</a:t>
            </a:r>
          </a:p>
          <a:p>
            <a:r>
              <a:rPr lang="zh-CN" altLang="en-US" dirty="0"/>
              <a:t>实现</a:t>
            </a:r>
            <a:r>
              <a:rPr lang="en-US" altLang="zh-CN" dirty="0"/>
              <a:t>CSI</a:t>
            </a:r>
            <a:r>
              <a:rPr lang="zh-CN" altLang="en-US" dirty="0"/>
              <a:t>接口的幂等性</a:t>
            </a:r>
          </a:p>
          <a:p>
            <a:r>
              <a:rPr lang="zh-CN" altLang="en-US" dirty="0"/>
              <a:t>符合</a:t>
            </a:r>
            <a:r>
              <a:rPr lang="en-US" altLang="zh-CN" dirty="0"/>
              <a:t>CSI</a:t>
            </a:r>
            <a:r>
              <a:rPr lang="zh-CN" altLang="en-US" dirty="0"/>
              <a:t>返回值规范</a:t>
            </a:r>
          </a:p>
          <a:p>
            <a:pPr marL="0" indent="0">
              <a:buNone/>
            </a:pPr>
            <a:r>
              <a:rPr lang="en-US" altLang="zh-CN" dirty="0"/>
              <a:t>SP</a:t>
            </a:r>
            <a:r>
              <a:rPr lang="zh-CN" altLang="en-US" dirty="0"/>
              <a:t>实现</a:t>
            </a:r>
            <a:r>
              <a:rPr lang="en-US" altLang="zh-CN" dirty="0"/>
              <a:t>CSI Driver</a:t>
            </a:r>
            <a:r>
              <a:rPr lang="zh-CN" altLang="en-US" dirty="0"/>
              <a:t>组件有三个：</a:t>
            </a:r>
          </a:p>
          <a:p>
            <a:r>
              <a:rPr lang="en-US" altLang="zh-CN" dirty="0"/>
              <a:t>Identity Plugin</a:t>
            </a:r>
          </a:p>
          <a:p>
            <a:r>
              <a:rPr lang="en-US" altLang="zh-CN" dirty="0"/>
              <a:t>Controller Plugin</a:t>
            </a:r>
          </a:p>
          <a:p>
            <a:r>
              <a:rPr lang="en-US" altLang="zh-CN" dirty="0"/>
              <a:t>Node Plugin</a:t>
            </a:r>
          </a:p>
          <a:p>
            <a:pPr marL="0" indent="0">
              <a:buNone/>
            </a:pPr>
            <a:r>
              <a:rPr lang="zh-CN" altLang="en-US" dirty="0"/>
              <a:t>结合这三个组件的功能，开发者有两种选择：</a:t>
            </a:r>
          </a:p>
          <a:p>
            <a:pPr marL="0" indent="0">
              <a:buNone/>
            </a:pPr>
            <a:r>
              <a:rPr lang="en-US" altLang="zh-CN" dirty="0"/>
              <a:t>1</a:t>
            </a:r>
            <a:r>
              <a:rPr lang="zh-CN" altLang="en-US" dirty="0"/>
              <a:t>、两个执行文件：</a:t>
            </a:r>
            <a:r>
              <a:rPr lang="en-US" altLang="zh-CN" dirty="0"/>
              <a:t>Controller + Identity</a:t>
            </a:r>
            <a:r>
              <a:rPr lang="zh-CN" altLang="en-US" dirty="0"/>
              <a:t>，</a:t>
            </a:r>
            <a:r>
              <a:rPr lang="en-US" altLang="zh-CN" dirty="0"/>
              <a:t>Node + Identity</a:t>
            </a:r>
          </a:p>
          <a:p>
            <a:pPr marL="0" indent="0">
              <a:buNone/>
            </a:pPr>
            <a:r>
              <a:rPr lang="en-US" altLang="zh-CN" dirty="0"/>
              <a:t>2</a:t>
            </a:r>
            <a:r>
              <a:rPr lang="zh-CN" altLang="en-US" dirty="0"/>
              <a:t>、一个执行文件：</a:t>
            </a:r>
            <a:r>
              <a:rPr lang="en-US" dirty="0"/>
              <a:t>Controller + Node + Identity</a:t>
            </a:r>
          </a:p>
        </p:txBody>
      </p:sp>
      <p:pic>
        <p:nvPicPr>
          <p:cNvPr id="5122" name="Picture 2" descr="Node and Controller plugins are running as two separate service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04386" y="889000"/>
            <a:ext cx="4687614" cy="2274614"/>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Node and Controller plugin runs in a single binary"/>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504384" y="4156949"/>
            <a:ext cx="4687615" cy="242164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18351"/>
          </a:xfrm>
        </p:spPr>
        <p:txBody>
          <a:bodyPr>
            <a:normAutofit fontScale="90000"/>
          </a:bodyPr>
          <a:lstStyle/>
          <a:p>
            <a:r>
              <a:rPr lang="en-US" sz="3600" dirty="0"/>
              <a:t>Kubernetes CSI</a:t>
            </a:r>
            <a:r>
              <a:rPr lang="zh-CN" altLang="en-US" sz="3600" dirty="0"/>
              <a:t>架构 </a:t>
            </a:r>
            <a:r>
              <a:rPr lang="en-US" altLang="zh-CN" sz="3600" dirty="0"/>
              <a:t>– </a:t>
            </a:r>
            <a:r>
              <a:rPr lang="zh-CN" altLang="en-US" sz="3600" dirty="0"/>
              <a:t>部署</a:t>
            </a:r>
            <a:r>
              <a:rPr lang="en-US" altLang="zh-CN" sz="3600" dirty="0"/>
              <a:t>CSI</a:t>
            </a:r>
            <a:r>
              <a:rPr lang="zh-CN" altLang="en-US" sz="3600" dirty="0"/>
              <a:t>组件</a:t>
            </a:r>
            <a:endParaRPr lang="en-US" sz="3600" dirty="0"/>
          </a:p>
        </p:txBody>
      </p:sp>
      <p:sp>
        <p:nvSpPr>
          <p:cNvPr id="3" name="Content Placeholder 2"/>
          <p:cNvSpPr>
            <a:spLocks noGrp="1"/>
          </p:cNvSpPr>
          <p:nvPr>
            <p:ph idx="1"/>
          </p:nvPr>
        </p:nvSpPr>
        <p:spPr>
          <a:xfrm>
            <a:off x="838200" y="840828"/>
            <a:ext cx="6361386" cy="5906813"/>
          </a:xfrm>
        </p:spPr>
        <p:txBody>
          <a:bodyPr>
            <a:normAutofit fontScale="92500" lnSpcReduction="20000"/>
          </a:bodyPr>
          <a:lstStyle/>
          <a:p>
            <a:pPr marL="0" indent="0">
              <a:lnSpc>
                <a:spcPct val="110000"/>
              </a:lnSpc>
              <a:buNone/>
            </a:pPr>
            <a:r>
              <a:rPr lang="en-US" altLang="zh-CN" dirty="0"/>
              <a:t>Controller</a:t>
            </a:r>
            <a:r>
              <a:rPr lang="zh-CN" altLang="en-US" dirty="0"/>
              <a:t>负责</a:t>
            </a:r>
            <a:r>
              <a:rPr lang="en-US" altLang="zh-CN" dirty="0"/>
              <a:t>volumes</a:t>
            </a:r>
            <a:r>
              <a:rPr lang="zh-CN" altLang="en-US" dirty="0"/>
              <a:t>的创建删除等操作，整个集群只需要部署一个；</a:t>
            </a:r>
            <a:r>
              <a:rPr lang="en-US" altLang="zh-CN" dirty="0"/>
              <a:t>Node</a:t>
            </a:r>
            <a:r>
              <a:rPr lang="zh-CN" altLang="en-US" dirty="0"/>
              <a:t>负责</a:t>
            </a:r>
            <a:r>
              <a:rPr lang="en-US" altLang="zh-CN" dirty="0"/>
              <a:t>volume</a:t>
            </a:r>
            <a:r>
              <a:rPr lang="zh-CN" altLang="en-US" dirty="0"/>
              <a:t>的</a:t>
            </a:r>
            <a:r>
              <a:rPr lang="en-US" altLang="zh-CN" dirty="0"/>
              <a:t>attach</a:t>
            </a:r>
            <a:r>
              <a:rPr lang="zh-CN" altLang="en-US" dirty="0"/>
              <a:t>、</a:t>
            </a:r>
            <a:r>
              <a:rPr lang="en-US" altLang="zh-CN" dirty="0"/>
              <a:t>detach</a:t>
            </a:r>
            <a:r>
              <a:rPr lang="zh-CN" altLang="en-US" dirty="0"/>
              <a:t>等操作，需要在每个节点部署一个，则</a:t>
            </a:r>
            <a:r>
              <a:rPr lang="en-US" altLang="zh-CN" dirty="0"/>
              <a:t>Kubernetes</a:t>
            </a:r>
            <a:r>
              <a:rPr lang="zh-CN" altLang="en-US" dirty="0"/>
              <a:t>的推荐部署方式为：</a:t>
            </a:r>
            <a:endParaRPr lang="en-US" altLang="zh-CN" dirty="0"/>
          </a:p>
          <a:p>
            <a:pPr>
              <a:lnSpc>
                <a:spcPct val="110000"/>
              </a:lnSpc>
            </a:pPr>
            <a:r>
              <a:rPr lang="en-US" altLang="zh-CN" dirty="0"/>
              <a:t>Controller plugin</a:t>
            </a:r>
            <a:r>
              <a:rPr lang="zh-CN" altLang="en-US" dirty="0"/>
              <a:t>：</a:t>
            </a:r>
            <a:r>
              <a:rPr lang="en-US" altLang="zh-CN" dirty="0" err="1"/>
              <a:t>StatefulSet</a:t>
            </a:r>
            <a:r>
              <a:rPr lang="zh-CN" altLang="en-US" dirty="0"/>
              <a:t>，</a:t>
            </a:r>
            <a:r>
              <a:rPr lang="en-US" altLang="zh-CN" dirty="0"/>
              <a:t>replicas</a:t>
            </a:r>
            <a:r>
              <a:rPr lang="zh-CN" altLang="en-US" dirty="0"/>
              <a:t>设为</a:t>
            </a:r>
            <a:r>
              <a:rPr lang="en-US" altLang="zh-CN" dirty="0"/>
              <a:t>1</a:t>
            </a:r>
          </a:p>
          <a:p>
            <a:pPr>
              <a:lnSpc>
                <a:spcPct val="110000"/>
              </a:lnSpc>
            </a:pPr>
            <a:r>
              <a:rPr lang="en-US" altLang="zh-CN" dirty="0"/>
              <a:t>Node plugin</a:t>
            </a:r>
            <a:r>
              <a:rPr lang="zh-CN" altLang="en-US" dirty="0"/>
              <a:t>：</a:t>
            </a:r>
            <a:r>
              <a:rPr lang="en-US" altLang="zh-CN" dirty="0" err="1"/>
              <a:t>DaemonSet</a:t>
            </a:r>
            <a:endParaRPr lang="en-US" altLang="zh-CN" dirty="0"/>
          </a:p>
          <a:p>
            <a:pPr marL="0" indent="0">
              <a:lnSpc>
                <a:spcPct val="110000"/>
              </a:lnSpc>
              <a:buNone/>
            </a:pPr>
            <a:r>
              <a:rPr lang="zh-CN" altLang="en-US" dirty="0"/>
              <a:t>部署</a:t>
            </a:r>
            <a:r>
              <a:rPr lang="en-US" altLang="zh-CN" dirty="0"/>
              <a:t>Kubernetes</a:t>
            </a:r>
            <a:r>
              <a:rPr lang="zh-CN" altLang="en-US" dirty="0"/>
              <a:t>扩展组件</a:t>
            </a:r>
          </a:p>
          <a:p>
            <a:pPr>
              <a:lnSpc>
                <a:spcPct val="110000"/>
              </a:lnSpc>
            </a:pPr>
            <a:r>
              <a:rPr lang="zh-CN" altLang="en-US" dirty="0"/>
              <a:t>单纯的开发完</a:t>
            </a:r>
            <a:r>
              <a:rPr lang="en-US" altLang="zh-CN" dirty="0"/>
              <a:t>CSI Driver</a:t>
            </a:r>
            <a:r>
              <a:rPr lang="zh-CN" altLang="en-US" dirty="0"/>
              <a:t>后，还需要</a:t>
            </a:r>
            <a:r>
              <a:rPr lang="en-US" altLang="zh-CN" dirty="0"/>
              <a:t>CO</a:t>
            </a:r>
            <a:r>
              <a:rPr lang="zh-CN" altLang="en-US" dirty="0"/>
              <a:t>提供对应的扩展插件来支持</a:t>
            </a:r>
            <a:r>
              <a:rPr lang="en-US" altLang="zh-CN" dirty="0"/>
              <a:t>CSI</a:t>
            </a:r>
            <a:r>
              <a:rPr lang="zh-CN" altLang="en-US" dirty="0"/>
              <a:t>，这样</a:t>
            </a:r>
            <a:r>
              <a:rPr lang="en-US" altLang="zh-CN" dirty="0"/>
              <a:t>CO</a:t>
            </a:r>
            <a:r>
              <a:rPr lang="zh-CN" altLang="en-US" dirty="0"/>
              <a:t>系统才能正常的使用</a:t>
            </a:r>
            <a:r>
              <a:rPr lang="en-US" altLang="zh-CN" dirty="0"/>
              <a:t>CSI</a:t>
            </a:r>
            <a:r>
              <a:rPr lang="zh-CN" altLang="en-US" dirty="0"/>
              <a:t>的方式调用存储。在</a:t>
            </a:r>
            <a:r>
              <a:rPr lang="en-US" altLang="zh-CN" dirty="0"/>
              <a:t>Kubernetes</a:t>
            </a:r>
            <a:r>
              <a:rPr lang="zh-CN" altLang="en-US" dirty="0"/>
              <a:t>系统里，扩容插件和</a:t>
            </a:r>
            <a:r>
              <a:rPr lang="en-US" altLang="zh-CN" dirty="0"/>
              <a:t>CSI</a:t>
            </a:r>
            <a:r>
              <a:rPr lang="zh-CN" altLang="en-US" dirty="0"/>
              <a:t>的部署可以按照如下方式</a:t>
            </a:r>
            <a:r>
              <a:rPr lang="en-US" altLang="zh-CN" dirty="0"/>
              <a:t>:</a:t>
            </a:r>
            <a:endParaRPr lang="en-US" dirty="0"/>
          </a:p>
        </p:txBody>
      </p:sp>
      <p:pic>
        <p:nvPicPr>
          <p:cNvPr id="6146" name="Picture 2" descr="csi plugin deplo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199586" y="52554"/>
            <a:ext cx="4887311" cy="3762702"/>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deploy with kubernetes"/>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199586" y="3552496"/>
            <a:ext cx="4887311" cy="319514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507365"/>
          </a:xfrm>
        </p:spPr>
        <p:txBody>
          <a:bodyPr>
            <a:normAutofit/>
          </a:bodyPr>
          <a:lstStyle/>
          <a:p>
            <a:r>
              <a:rPr lang="en-US" sz="2800" dirty="0"/>
              <a:t>Introduction to the Container Storage Interface (CSI) of Kubernetes</a:t>
            </a:r>
          </a:p>
        </p:txBody>
      </p:sp>
      <p:sp>
        <p:nvSpPr>
          <p:cNvPr id="3" name="Content Placeholder 2"/>
          <p:cNvSpPr>
            <a:spLocks noGrp="1"/>
          </p:cNvSpPr>
          <p:nvPr>
            <p:ph idx="1"/>
          </p:nvPr>
        </p:nvSpPr>
        <p:spPr>
          <a:xfrm>
            <a:off x="838200" y="1169035"/>
            <a:ext cx="5790565" cy="5535930"/>
          </a:xfrm>
        </p:spPr>
        <p:txBody>
          <a:bodyPr>
            <a:normAutofit fontScale="87500" lnSpcReduction="20000"/>
          </a:bodyPr>
          <a:lstStyle/>
          <a:p>
            <a:pPr marL="0" indent="0" fontAlgn="auto">
              <a:lnSpc>
                <a:spcPct val="100000"/>
              </a:lnSpc>
              <a:buNone/>
            </a:pPr>
            <a:r>
              <a:rPr lang="en-US"/>
              <a:t>Why need to define CSI</a:t>
            </a:r>
          </a:p>
          <a:p>
            <a:pPr indent="0" fontAlgn="auto">
              <a:lnSpc>
                <a:spcPct val="100000"/>
              </a:lnSpc>
            </a:pPr>
            <a:r>
              <a:rPr lang="en-US"/>
              <a:t>The existing K8s volume plugin is in-tree, which means the source code of the plugin is under K8s’repository.</a:t>
            </a:r>
          </a:p>
          <a:p>
            <a:pPr indent="0" fontAlgn="auto">
              <a:lnSpc>
                <a:spcPct val="100000"/>
              </a:lnSpc>
            </a:pPr>
            <a:r>
              <a:rPr lang="en-US"/>
              <a:t>A specific volume plugin will be asked to install on K8s nodes. To use Block Device in Ceph as the volume on K8s, we need to install ceph-common on the node before mounting the RBD image.</a:t>
            </a:r>
          </a:p>
          <a:p>
            <a:pPr marL="0" indent="0" fontAlgn="auto">
              <a:lnSpc>
                <a:spcPct val="100000"/>
              </a:lnSpc>
              <a:buNone/>
            </a:pPr>
            <a:r>
              <a:rPr lang="en-US"/>
              <a:t>Goal: The ideal case is the dependency of plugin can be combined into the container. It will have the ability to mount the volume when creating the Pod.</a:t>
            </a:r>
          </a:p>
        </p:txBody>
      </p:sp>
      <p:pic>
        <p:nvPicPr>
          <p:cNvPr id="4" name="Picture 3"/>
          <p:cNvPicPr>
            <a:picLocks noChangeAspect="1"/>
          </p:cNvPicPr>
          <p:nvPr/>
        </p:nvPicPr>
        <p:blipFill>
          <a:blip r:embed="rId3"/>
          <a:stretch>
            <a:fillRect/>
          </a:stretch>
        </p:blipFill>
        <p:spPr>
          <a:xfrm>
            <a:off x="6629400" y="872490"/>
            <a:ext cx="5481320" cy="4572000"/>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71815"/>
            <a:ext cx="10515600" cy="185381"/>
          </a:xfrm>
        </p:spPr>
        <p:txBody>
          <a:bodyPr>
            <a:normAutofit fontScale="90000"/>
          </a:bodyPr>
          <a:lstStyle/>
          <a:p>
            <a:r>
              <a:rPr lang="en-US" dirty="0"/>
              <a:t>Workflow</a:t>
            </a:r>
          </a:p>
        </p:txBody>
      </p:sp>
      <p:sp>
        <p:nvSpPr>
          <p:cNvPr id="3" name="Content Placeholder 2"/>
          <p:cNvSpPr>
            <a:spLocks noGrp="1"/>
          </p:cNvSpPr>
          <p:nvPr>
            <p:ph idx="1"/>
          </p:nvPr>
        </p:nvSpPr>
        <p:spPr>
          <a:xfrm>
            <a:off x="838199" y="746449"/>
            <a:ext cx="8567057" cy="5839736"/>
          </a:xfrm>
        </p:spPr>
        <p:txBody>
          <a:bodyPr>
            <a:normAutofit fontScale="70000" lnSpcReduction="20000"/>
          </a:bodyPr>
          <a:lstStyle/>
          <a:p>
            <a:r>
              <a:rPr lang="en-US" dirty="0"/>
              <a:t>Step 1: Create a pool w/ </a:t>
            </a:r>
            <a:r>
              <a:rPr lang="en-US" dirty="0" err="1"/>
              <a:t>sudo</a:t>
            </a:r>
            <a:r>
              <a:rPr lang="en-US" dirty="0"/>
              <a:t> </a:t>
            </a:r>
            <a:r>
              <a:rPr lang="en-US" dirty="0" err="1"/>
              <a:t>ceph</a:t>
            </a:r>
            <a:r>
              <a:rPr lang="en-US" dirty="0"/>
              <a:t> </a:t>
            </a:r>
            <a:r>
              <a:rPr lang="en-US" dirty="0" err="1"/>
              <a:t>osd</a:t>
            </a:r>
            <a:r>
              <a:rPr lang="en-US" dirty="0"/>
              <a:t> pool create </a:t>
            </a:r>
            <a:r>
              <a:rPr lang="en-US" dirty="0" err="1"/>
              <a:t>pool_name</a:t>
            </a:r>
            <a:r>
              <a:rPr lang="en-US" dirty="0"/>
              <a:t>;</a:t>
            </a:r>
          </a:p>
          <a:p>
            <a:r>
              <a:rPr lang="en-US" dirty="0"/>
              <a:t>Step 2: Initialize the created pool w/ </a:t>
            </a:r>
            <a:r>
              <a:rPr lang="en-US" dirty="0" err="1"/>
              <a:t>sudo</a:t>
            </a:r>
            <a:r>
              <a:rPr lang="en-US" dirty="0"/>
              <a:t> </a:t>
            </a:r>
            <a:r>
              <a:rPr lang="en-US" dirty="0" err="1"/>
              <a:t>rbd</a:t>
            </a:r>
            <a:r>
              <a:rPr lang="en-US" dirty="0"/>
              <a:t> pool </a:t>
            </a:r>
            <a:r>
              <a:rPr lang="en-US" dirty="0" err="1"/>
              <a:t>init</a:t>
            </a:r>
            <a:r>
              <a:rPr lang="en-US" dirty="0"/>
              <a:t> </a:t>
            </a:r>
            <a:r>
              <a:rPr lang="en-US" dirty="0" err="1"/>
              <a:t>pool_name</a:t>
            </a:r>
            <a:r>
              <a:rPr lang="en-US" dirty="0"/>
              <a:t> due to </a:t>
            </a:r>
            <a:r>
              <a:rPr lang="en-US" dirty="0" err="1"/>
              <a:t>ceph-csi</a:t>
            </a:r>
            <a:r>
              <a:rPr lang="en-US" dirty="0"/>
              <a:t> uses the RBD kernel module by default;</a:t>
            </a:r>
          </a:p>
          <a:p>
            <a:r>
              <a:rPr lang="en-US" dirty="0"/>
              <a:t>Step 3: Create authenticated user for k8s &amp; </a:t>
            </a:r>
            <a:r>
              <a:rPr lang="en-US" dirty="0" err="1"/>
              <a:t>ceph-csi</a:t>
            </a:r>
            <a:r>
              <a:rPr lang="en-US" dirty="0"/>
              <a:t> to access </a:t>
            </a:r>
            <a:r>
              <a:rPr lang="en-US" dirty="0" err="1"/>
              <a:t>ceph</a:t>
            </a:r>
            <a:r>
              <a:rPr lang="en-US" dirty="0"/>
              <a:t> cluster w/ </a:t>
            </a:r>
            <a:r>
              <a:rPr lang="en-US" dirty="0" err="1"/>
              <a:t>ceph</a:t>
            </a:r>
            <a:r>
              <a:rPr lang="en-US" dirty="0"/>
              <a:t> auth get-or-create </a:t>
            </a:r>
            <a:r>
              <a:rPr lang="en-US" dirty="0" err="1"/>
              <a:t>client.kubernetes</a:t>
            </a:r>
            <a:r>
              <a:rPr lang="en-US" dirty="0"/>
              <a:t> </a:t>
            </a:r>
            <a:r>
              <a:rPr lang="en-US" dirty="0" err="1"/>
              <a:t>mon</a:t>
            </a:r>
            <a:r>
              <a:rPr lang="en-US" dirty="0"/>
              <a:t> 'profile </a:t>
            </a:r>
            <a:r>
              <a:rPr lang="en-US" dirty="0" err="1"/>
              <a:t>rbd</a:t>
            </a:r>
            <a:r>
              <a:rPr lang="en-US" dirty="0"/>
              <a:t>' </a:t>
            </a:r>
            <a:r>
              <a:rPr lang="en-US" dirty="0" err="1"/>
              <a:t>osd</a:t>
            </a:r>
            <a:r>
              <a:rPr lang="en-US" dirty="0"/>
              <a:t> 'profile </a:t>
            </a:r>
            <a:r>
              <a:rPr lang="en-US" dirty="0" err="1"/>
              <a:t>rbd</a:t>
            </a:r>
            <a:r>
              <a:rPr lang="en-US" dirty="0"/>
              <a:t> pool=</a:t>
            </a:r>
            <a:r>
              <a:rPr lang="en-US" dirty="0" err="1"/>
              <a:t>kubernetes</a:t>
            </a:r>
            <a:r>
              <a:rPr lang="en-US" dirty="0"/>
              <a:t>' </a:t>
            </a:r>
            <a:r>
              <a:rPr lang="en-US" dirty="0" err="1"/>
              <a:t>mgr</a:t>
            </a:r>
            <a:r>
              <a:rPr lang="en-US" dirty="0"/>
              <a:t> 'profile </a:t>
            </a:r>
            <a:r>
              <a:rPr lang="en-US" dirty="0" err="1"/>
              <a:t>rbd</a:t>
            </a:r>
            <a:r>
              <a:rPr lang="en-US" dirty="0"/>
              <a:t> pool=</a:t>
            </a:r>
            <a:r>
              <a:rPr lang="en-US" dirty="0" err="1"/>
              <a:t>kubernetes</a:t>
            </a:r>
            <a:r>
              <a:rPr lang="en-US" dirty="0"/>
              <a:t>’;</a:t>
            </a:r>
          </a:p>
          <a:p>
            <a:r>
              <a:rPr lang="en-US" dirty="0"/>
              <a:t>Step 4: </a:t>
            </a:r>
            <a:r>
              <a:rPr lang="en-US" dirty="0" err="1"/>
              <a:t>ceph-csi</a:t>
            </a:r>
            <a:r>
              <a:rPr lang="en-US" dirty="0"/>
              <a:t> feeds </a:t>
            </a:r>
            <a:r>
              <a:rPr lang="en-US" dirty="0" err="1"/>
              <a:t>ConfigMap</a:t>
            </a:r>
            <a:r>
              <a:rPr lang="en-US" dirty="0"/>
              <a:t> to store </a:t>
            </a:r>
            <a:r>
              <a:rPr lang="en-US" dirty="0" err="1"/>
              <a:t>mon’s</a:t>
            </a:r>
            <a:r>
              <a:rPr lang="en-US" dirty="0"/>
              <a:t> IPs and </a:t>
            </a:r>
            <a:r>
              <a:rPr lang="en-US" dirty="0" err="1"/>
              <a:t>ceph</a:t>
            </a:r>
            <a:r>
              <a:rPr lang="en-US" dirty="0"/>
              <a:t> cluster ID so create corresponding </a:t>
            </a:r>
            <a:r>
              <a:rPr lang="en-US" dirty="0" err="1"/>
              <a:t>ConfigMap</a:t>
            </a:r>
            <a:r>
              <a:rPr lang="en-US" dirty="0"/>
              <a:t>;</a:t>
            </a:r>
          </a:p>
          <a:p>
            <a:r>
              <a:rPr lang="en-US" dirty="0"/>
              <a:t>Step 5: </a:t>
            </a:r>
            <a:r>
              <a:rPr lang="en-US" dirty="0" err="1"/>
              <a:t>ceph-csi</a:t>
            </a:r>
            <a:r>
              <a:rPr lang="en-US" dirty="0"/>
              <a:t> needs an additional </a:t>
            </a:r>
            <a:r>
              <a:rPr lang="en-US" dirty="0" err="1"/>
              <a:t>ConfigMap</a:t>
            </a:r>
            <a:r>
              <a:rPr lang="en-US" dirty="0"/>
              <a:t> to define Key Management </a:t>
            </a:r>
            <a:r>
              <a:rPr lang="en-US" dirty="0" err="1"/>
              <a:t>Servcie</a:t>
            </a:r>
            <a:r>
              <a:rPr lang="en-US" dirty="0"/>
              <a:t> (KMS) provider;</a:t>
            </a:r>
          </a:p>
          <a:p>
            <a:r>
              <a:rPr lang="en-US" dirty="0"/>
              <a:t>Step 6: </a:t>
            </a:r>
            <a:r>
              <a:rPr lang="en-US" dirty="0" err="1"/>
              <a:t>ceph-csi</a:t>
            </a:r>
            <a:r>
              <a:rPr lang="en-US" dirty="0"/>
              <a:t> requires “</a:t>
            </a:r>
            <a:r>
              <a:rPr lang="en-US" dirty="0" err="1"/>
              <a:t>cephx</a:t>
            </a:r>
            <a:r>
              <a:rPr lang="en-US" dirty="0"/>
              <a:t>” credentials for communicating w/ </a:t>
            </a:r>
            <a:r>
              <a:rPr lang="en-US" dirty="0" err="1"/>
              <a:t>ceph</a:t>
            </a:r>
            <a:r>
              <a:rPr lang="en-US" dirty="0"/>
              <a:t> cluster, so claim </a:t>
            </a:r>
            <a:r>
              <a:rPr lang="en-US" dirty="0" err="1"/>
              <a:t>userID</a:t>
            </a:r>
            <a:r>
              <a:rPr lang="en-US" dirty="0"/>
              <a:t> &amp; </a:t>
            </a:r>
            <a:r>
              <a:rPr lang="en-US" dirty="0" err="1"/>
              <a:t>userKey</a:t>
            </a:r>
            <a:r>
              <a:rPr lang="en-US" dirty="0"/>
              <a:t> in </a:t>
            </a:r>
            <a:r>
              <a:rPr lang="en-US" dirty="0" err="1"/>
              <a:t>csi-rbd-secret.yaml</a:t>
            </a:r>
            <a:r>
              <a:rPr lang="en-US" dirty="0"/>
              <a:t>;</a:t>
            </a:r>
          </a:p>
          <a:p>
            <a:r>
              <a:rPr lang="en-US" dirty="0"/>
              <a:t>Step 7: Configure </a:t>
            </a:r>
            <a:r>
              <a:rPr lang="en-US" dirty="0" err="1"/>
              <a:t>ceph-csi</a:t>
            </a:r>
            <a:r>
              <a:rPr lang="en-US" dirty="0"/>
              <a:t> plugins w/resources at </a:t>
            </a:r>
            <a:r>
              <a:rPr lang="en-US" dirty="0">
                <a:hlinkClick r:id="rId3"/>
              </a:rPr>
              <a:t>https://raw.githubusercontent.com/ceph/ceph-csi/master/deploy/rbd/Kubernetes</a:t>
            </a:r>
            <a:r>
              <a:rPr lang="en-US" dirty="0"/>
              <a:t>;</a:t>
            </a:r>
          </a:p>
          <a:p>
            <a:r>
              <a:rPr lang="en-US" dirty="0"/>
              <a:t>Step 8: Create a </a:t>
            </a:r>
            <a:r>
              <a:rPr lang="en-US" dirty="0" err="1"/>
              <a:t>StorageClass</a:t>
            </a:r>
            <a:r>
              <a:rPr lang="en-US" dirty="0"/>
              <a:t> per different QoS levels (i.e. HDD vs </a:t>
            </a:r>
            <a:r>
              <a:rPr lang="en-US" dirty="0" err="1"/>
              <a:t>NVMe</a:t>
            </a:r>
            <a:r>
              <a:rPr lang="en-US" dirty="0"/>
              <a:t>);</a:t>
            </a:r>
          </a:p>
          <a:p>
            <a:r>
              <a:rPr lang="en-US" dirty="0"/>
              <a:t>Step 9: Create PVC &amp; reference PODs</a:t>
            </a:r>
          </a:p>
          <a:p>
            <a:endParaRPr lang="en-US" dirty="0"/>
          </a:p>
        </p:txBody>
      </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41278" y="628650"/>
            <a:ext cx="2844208" cy="28003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725931"/>
            <a:ext cx="12192000" cy="5632311"/>
          </a:xfrm>
          <a:prstGeom prst="rect">
            <a:avLst/>
          </a:prstGeom>
          <a:noFill/>
        </p:spPr>
        <p:txBody>
          <a:bodyPr wrap="square">
            <a:spAutoFit/>
          </a:bodyPr>
          <a:lstStyle/>
          <a:p>
            <a:r>
              <a:rPr lang="en-US" altLang="zh-CN" dirty="0" err="1"/>
              <a:t>fio</a:t>
            </a:r>
            <a:r>
              <a:rPr lang="zh-CN" altLang="en-US" dirty="0"/>
              <a:t>测试报告分析</a:t>
            </a:r>
            <a:endParaRPr lang="en-US" altLang="zh-CN" dirty="0"/>
          </a:p>
          <a:p>
            <a:r>
              <a:rPr lang="zh-CN" altLang="en-US" dirty="0"/>
              <a:t>下面是每个执行的数据方向的</a:t>
            </a:r>
            <a:r>
              <a:rPr lang="en-US" altLang="zh-CN" dirty="0"/>
              <a:t>I/O</a:t>
            </a:r>
            <a:r>
              <a:rPr lang="zh-CN" altLang="en-US" dirty="0"/>
              <a:t>统计数据信息的代表值含义</a:t>
            </a:r>
            <a:endParaRPr lang="en-US" altLang="zh-CN" dirty="0"/>
          </a:p>
          <a:p>
            <a:r>
              <a:rPr lang="en-US" altLang="zh-CN" dirty="0"/>
              <a:t>read/write</a:t>
            </a:r>
            <a:r>
              <a:rPr lang="zh-CN" altLang="en-US" dirty="0"/>
              <a:t>： 读</a:t>
            </a:r>
            <a:r>
              <a:rPr lang="en-US" altLang="zh-CN" dirty="0"/>
              <a:t>/</a:t>
            </a:r>
            <a:r>
              <a:rPr lang="zh-CN" altLang="en-US" dirty="0"/>
              <a:t>写的</a:t>
            </a:r>
            <a:r>
              <a:rPr lang="en-US" altLang="zh-CN" dirty="0"/>
              <a:t>IO</a:t>
            </a:r>
            <a:r>
              <a:rPr lang="zh-CN" altLang="en-US" dirty="0"/>
              <a:t>操作（还有一个</a:t>
            </a:r>
            <a:r>
              <a:rPr lang="en-US" altLang="zh-CN" dirty="0"/>
              <a:t>trim</a:t>
            </a:r>
            <a:r>
              <a:rPr lang="zh-CN" altLang="en-US" dirty="0"/>
              <a:t>没用过）</a:t>
            </a:r>
            <a:endParaRPr lang="en-US" altLang="zh-CN" dirty="0"/>
          </a:p>
          <a:p>
            <a:r>
              <a:rPr lang="en-US" altLang="zh-CN" dirty="0"/>
              <a:t>slat</a:t>
            </a:r>
            <a:r>
              <a:rPr lang="zh-CN" altLang="en-US" dirty="0"/>
              <a:t>： 提交延迟，这是提交</a:t>
            </a:r>
            <a:r>
              <a:rPr lang="en-US" altLang="zh-CN" dirty="0"/>
              <a:t>I/O</a:t>
            </a:r>
            <a:r>
              <a:rPr lang="zh-CN" altLang="en-US" dirty="0"/>
              <a:t>所花费的时间（</a:t>
            </a:r>
            <a:r>
              <a:rPr lang="en-US" altLang="zh-CN" dirty="0"/>
              <a:t>min:</a:t>
            </a:r>
            <a:r>
              <a:rPr lang="zh-CN" altLang="en-US" dirty="0"/>
              <a:t>最小值，</a:t>
            </a:r>
            <a:r>
              <a:rPr lang="en-US" altLang="zh-CN" dirty="0"/>
              <a:t>max:</a:t>
            </a:r>
            <a:r>
              <a:rPr lang="zh-CN" altLang="en-US" dirty="0"/>
              <a:t>最大值，</a:t>
            </a:r>
            <a:r>
              <a:rPr lang="en-US" altLang="zh-CN" dirty="0"/>
              <a:t>avg:</a:t>
            </a:r>
            <a:r>
              <a:rPr lang="zh-CN" altLang="en-US" dirty="0"/>
              <a:t>平均值，</a:t>
            </a:r>
            <a:r>
              <a:rPr lang="en-US" altLang="zh-CN" dirty="0" err="1"/>
              <a:t>stdev</a:t>
            </a:r>
            <a:r>
              <a:rPr lang="en-US" altLang="zh-CN" dirty="0"/>
              <a:t>:</a:t>
            </a:r>
            <a:r>
              <a:rPr lang="zh-CN" altLang="en-US" dirty="0"/>
              <a:t>标准偏差）</a:t>
            </a:r>
            <a:endParaRPr lang="en-US" altLang="zh-CN" dirty="0"/>
          </a:p>
          <a:p>
            <a:r>
              <a:rPr lang="en-US" altLang="zh-CN" dirty="0" err="1"/>
              <a:t>clat</a:t>
            </a:r>
            <a:r>
              <a:rPr lang="zh-CN" altLang="en-US" dirty="0"/>
              <a:t>： 完成延迟，表示从提交到完成</a:t>
            </a:r>
            <a:r>
              <a:rPr lang="en-US" altLang="zh-CN" dirty="0"/>
              <a:t>I/O</a:t>
            </a:r>
            <a:r>
              <a:rPr lang="zh-CN" altLang="en-US" dirty="0"/>
              <a:t>部分的时间</a:t>
            </a:r>
            <a:r>
              <a:rPr lang="en-US" altLang="zh-CN" dirty="0" err="1"/>
              <a:t>lat</a:t>
            </a:r>
            <a:r>
              <a:rPr lang="zh-CN" altLang="en-US" dirty="0"/>
              <a:t>： 相应时间，表示从</a:t>
            </a:r>
            <a:r>
              <a:rPr lang="en-US" altLang="zh-CN" dirty="0" err="1"/>
              <a:t>fio</a:t>
            </a:r>
            <a:r>
              <a:rPr lang="zh-CN" altLang="en-US" dirty="0"/>
              <a:t>创建</a:t>
            </a:r>
            <a:r>
              <a:rPr lang="en-US" altLang="zh-CN" dirty="0"/>
              <a:t>I/O</a:t>
            </a:r>
            <a:r>
              <a:rPr lang="zh-CN" altLang="en-US" dirty="0"/>
              <a:t>单元到完成</a:t>
            </a:r>
            <a:r>
              <a:rPr lang="en-US" altLang="zh-CN" dirty="0"/>
              <a:t>I/O</a:t>
            </a:r>
            <a:r>
              <a:rPr lang="zh-CN" altLang="en-US" dirty="0"/>
              <a:t>操作的时间</a:t>
            </a:r>
            <a:endParaRPr lang="en-US" altLang="zh-CN" dirty="0"/>
          </a:p>
          <a:p>
            <a:r>
              <a:rPr lang="en-US" altLang="zh-CN" dirty="0" err="1"/>
              <a:t>bw</a:t>
            </a:r>
            <a:r>
              <a:rPr lang="zh-CN" altLang="en-US" dirty="0"/>
              <a:t>： 带宽统计</a:t>
            </a:r>
            <a:endParaRPr lang="en-US" altLang="zh-CN" dirty="0"/>
          </a:p>
          <a:p>
            <a:r>
              <a:rPr lang="en-US" altLang="zh-CN" dirty="0" err="1"/>
              <a:t>iops</a:t>
            </a:r>
            <a:r>
              <a:rPr lang="zh-CN" altLang="en-US" dirty="0"/>
              <a:t>： </a:t>
            </a:r>
            <a:r>
              <a:rPr lang="en-US" altLang="zh-CN" dirty="0"/>
              <a:t>IOPS</a:t>
            </a:r>
            <a:r>
              <a:rPr lang="zh-CN" altLang="en-US" dirty="0"/>
              <a:t>统计</a:t>
            </a:r>
            <a:endParaRPr lang="en-US" altLang="zh-CN" dirty="0"/>
          </a:p>
          <a:p>
            <a:r>
              <a:rPr lang="en-US" altLang="zh-CN" dirty="0" err="1"/>
              <a:t>lat</a:t>
            </a:r>
            <a:r>
              <a:rPr lang="en-US" altLang="zh-CN" dirty="0"/>
              <a:t>(</a:t>
            </a:r>
            <a:r>
              <a:rPr lang="en-US" altLang="zh-CN" dirty="0" err="1"/>
              <a:t>nsec</a:t>
            </a:r>
            <a:r>
              <a:rPr lang="en-US" altLang="zh-CN" dirty="0"/>
              <a:t>/</a:t>
            </a:r>
            <a:r>
              <a:rPr lang="en-US" altLang="zh-CN" dirty="0" err="1"/>
              <a:t>usec</a:t>
            </a:r>
            <a:r>
              <a:rPr lang="en-US" altLang="zh-CN" dirty="0"/>
              <a:t>/msec)</a:t>
            </a:r>
            <a:r>
              <a:rPr lang="zh-CN" altLang="en-US" dirty="0"/>
              <a:t>： </a:t>
            </a:r>
            <a:r>
              <a:rPr lang="en-US" altLang="zh-CN" dirty="0"/>
              <a:t>I/O</a:t>
            </a:r>
            <a:r>
              <a:rPr lang="zh-CN" altLang="en-US" dirty="0"/>
              <a:t>完成延迟的分布。这是从</a:t>
            </a:r>
            <a:r>
              <a:rPr lang="en-US" altLang="zh-CN" dirty="0"/>
              <a:t>I/O</a:t>
            </a:r>
            <a:r>
              <a:rPr lang="zh-CN" altLang="en-US" dirty="0"/>
              <a:t>离开</a:t>
            </a:r>
            <a:r>
              <a:rPr lang="en-US" altLang="zh-CN" dirty="0" err="1"/>
              <a:t>fio</a:t>
            </a:r>
            <a:r>
              <a:rPr lang="zh-CN" altLang="en-US" dirty="0"/>
              <a:t>到它完成的时间。与上面单独的读</a:t>
            </a:r>
            <a:r>
              <a:rPr lang="en-US" altLang="zh-CN" dirty="0"/>
              <a:t>/</a:t>
            </a:r>
            <a:r>
              <a:rPr lang="zh-CN" altLang="en-US" dirty="0"/>
              <a:t>写</a:t>
            </a:r>
            <a:r>
              <a:rPr lang="en-US" altLang="zh-CN" dirty="0"/>
              <a:t>/</a:t>
            </a:r>
            <a:r>
              <a:rPr lang="zh-CN" altLang="en-US" dirty="0"/>
              <a:t>修剪部分不同，这里和其余部分的数据适用于报告组的所有</a:t>
            </a:r>
            <a:r>
              <a:rPr lang="en-US" altLang="zh-CN" dirty="0"/>
              <a:t>I/ o</a:t>
            </a:r>
            <a:r>
              <a:rPr lang="zh-CN" altLang="en-US" dirty="0"/>
              <a:t>。</a:t>
            </a:r>
            <a:r>
              <a:rPr lang="en-US" altLang="zh-CN" dirty="0"/>
              <a:t>10=0.01%</a:t>
            </a:r>
            <a:r>
              <a:rPr lang="zh-CN" altLang="en-US" dirty="0"/>
              <a:t>意味着</a:t>
            </a:r>
            <a:r>
              <a:rPr lang="en-US" altLang="zh-CN" dirty="0"/>
              <a:t>0.01%</a:t>
            </a:r>
            <a:r>
              <a:rPr lang="zh-CN" altLang="en-US" dirty="0"/>
              <a:t>的</a:t>
            </a:r>
            <a:r>
              <a:rPr lang="en-US" altLang="zh-CN" dirty="0"/>
              <a:t>I/O</a:t>
            </a:r>
            <a:r>
              <a:rPr lang="zh-CN" altLang="en-US" dirty="0"/>
              <a:t>在</a:t>
            </a:r>
            <a:r>
              <a:rPr lang="en-US" altLang="zh-CN" dirty="0"/>
              <a:t>250us</a:t>
            </a:r>
            <a:r>
              <a:rPr lang="zh-CN" altLang="en-US" dirty="0"/>
              <a:t>以下完成。</a:t>
            </a:r>
            <a:r>
              <a:rPr lang="en-US" altLang="zh-CN" dirty="0"/>
              <a:t>250=0.02%</a:t>
            </a:r>
            <a:r>
              <a:rPr lang="zh-CN" altLang="en-US" dirty="0"/>
              <a:t>意味着</a:t>
            </a:r>
            <a:r>
              <a:rPr lang="en-US" altLang="zh-CN" dirty="0"/>
              <a:t>0.02%</a:t>
            </a:r>
            <a:r>
              <a:rPr lang="zh-CN" altLang="en-US" dirty="0"/>
              <a:t>的</a:t>
            </a:r>
            <a:r>
              <a:rPr lang="en-US" altLang="zh-CN" dirty="0"/>
              <a:t>I/O</a:t>
            </a:r>
            <a:r>
              <a:rPr lang="zh-CN" altLang="en-US" dirty="0"/>
              <a:t>需要</a:t>
            </a:r>
            <a:r>
              <a:rPr lang="en-US" altLang="zh-CN" dirty="0"/>
              <a:t>10</a:t>
            </a:r>
            <a:r>
              <a:rPr lang="zh-CN" altLang="en-US" dirty="0"/>
              <a:t>到</a:t>
            </a:r>
            <a:r>
              <a:rPr lang="en-US" altLang="zh-CN" dirty="0"/>
              <a:t>250us</a:t>
            </a:r>
            <a:r>
              <a:rPr lang="zh-CN" altLang="en-US" dirty="0"/>
              <a:t>才能完成。</a:t>
            </a:r>
            <a:endParaRPr lang="en-US" altLang="zh-CN" dirty="0"/>
          </a:p>
          <a:p>
            <a:r>
              <a:rPr lang="en-US" altLang="zh-CN" dirty="0" err="1"/>
              <a:t>cpu</a:t>
            </a:r>
            <a:r>
              <a:rPr lang="zh-CN" altLang="en-US" dirty="0"/>
              <a:t>： </a:t>
            </a:r>
            <a:r>
              <a:rPr lang="en-US" altLang="zh-CN" dirty="0" err="1"/>
              <a:t>cpu</a:t>
            </a:r>
            <a:r>
              <a:rPr lang="zh-CN" altLang="en-US" dirty="0"/>
              <a:t>使用率</a:t>
            </a:r>
            <a:endParaRPr lang="en-US" altLang="zh-CN" dirty="0"/>
          </a:p>
          <a:p>
            <a:r>
              <a:rPr lang="en-US" altLang="zh-CN" dirty="0"/>
              <a:t>IO depths</a:t>
            </a:r>
            <a:r>
              <a:rPr lang="zh-CN" altLang="en-US" dirty="0"/>
              <a:t>： </a:t>
            </a:r>
            <a:r>
              <a:rPr lang="en-US" altLang="zh-CN" dirty="0"/>
              <a:t>I/O</a:t>
            </a:r>
            <a:r>
              <a:rPr lang="zh-CN" altLang="en-US" dirty="0"/>
              <a:t>深度在作业生命周期中的分布</a:t>
            </a:r>
            <a:endParaRPr lang="en-US" altLang="zh-CN" dirty="0"/>
          </a:p>
          <a:p>
            <a:r>
              <a:rPr lang="en-US" altLang="zh-CN" dirty="0"/>
              <a:t>IO submit</a:t>
            </a:r>
            <a:r>
              <a:rPr lang="zh-CN" altLang="en-US" dirty="0"/>
              <a:t>： 在一个提交调用中提交了多少个</a:t>
            </a:r>
            <a:r>
              <a:rPr lang="en-US" altLang="zh-CN" dirty="0"/>
              <a:t>I/O</a:t>
            </a:r>
            <a:r>
              <a:rPr lang="zh-CN" altLang="en-US" dirty="0"/>
              <a:t>。每一个分录表示该数额及其以下，直到上一分录为止</a:t>
            </a:r>
            <a:r>
              <a:rPr lang="en-US" altLang="zh-CN" dirty="0"/>
              <a:t>——</a:t>
            </a:r>
            <a:r>
              <a:rPr lang="zh-CN" altLang="en-US" dirty="0"/>
              <a:t>例如，</a:t>
            </a:r>
            <a:r>
              <a:rPr lang="en-US" altLang="zh-CN" dirty="0"/>
              <a:t>4=100%</a:t>
            </a:r>
            <a:r>
              <a:rPr lang="zh-CN" altLang="en-US" dirty="0"/>
              <a:t>意味着我们每次提交</a:t>
            </a:r>
            <a:r>
              <a:rPr lang="en-US" altLang="zh-CN" dirty="0"/>
              <a:t>0</a:t>
            </a:r>
            <a:r>
              <a:rPr lang="zh-CN" altLang="en-US" dirty="0"/>
              <a:t>到</a:t>
            </a:r>
            <a:r>
              <a:rPr lang="en-US" altLang="zh-CN" dirty="0"/>
              <a:t>4</a:t>
            </a:r>
            <a:r>
              <a:rPr lang="zh-CN" altLang="en-US" dirty="0"/>
              <a:t>个</a:t>
            </a:r>
            <a:r>
              <a:rPr lang="en-US" altLang="zh-CN" dirty="0"/>
              <a:t>I/O</a:t>
            </a:r>
            <a:r>
              <a:rPr lang="zh-CN" altLang="en-US" dirty="0"/>
              <a:t>调用</a:t>
            </a:r>
            <a:r>
              <a:rPr lang="en-US" altLang="zh-CN" dirty="0"/>
              <a:t>IO complete</a:t>
            </a:r>
            <a:r>
              <a:rPr lang="zh-CN" altLang="en-US" dirty="0"/>
              <a:t>： 和上边的</a:t>
            </a:r>
            <a:r>
              <a:rPr lang="en-US" altLang="zh-CN" dirty="0"/>
              <a:t>submit</a:t>
            </a:r>
            <a:r>
              <a:rPr lang="zh-CN" altLang="en-US" dirty="0"/>
              <a:t>一样，不过这个是完成了多少个</a:t>
            </a:r>
            <a:r>
              <a:rPr lang="en-US" altLang="zh-CN" dirty="0"/>
              <a:t>IO issued </a:t>
            </a:r>
            <a:r>
              <a:rPr lang="en-US" altLang="zh-CN" dirty="0" err="1"/>
              <a:t>rwt</a:t>
            </a:r>
            <a:r>
              <a:rPr lang="zh-CN" altLang="en-US" dirty="0"/>
              <a:t>： 发出的</a:t>
            </a:r>
            <a:r>
              <a:rPr lang="en-US" altLang="zh-CN" dirty="0"/>
              <a:t>read/write/trim</a:t>
            </a:r>
            <a:r>
              <a:rPr lang="zh-CN" altLang="en-US" dirty="0"/>
              <a:t>请求的数量，以及其中有多少请求被缩短或删除</a:t>
            </a:r>
            <a:r>
              <a:rPr lang="en-US" altLang="zh-CN" dirty="0"/>
              <a:t>IO latency</a:t>
            </a:r>
            <a:r>
              <a:rPr lang="zh-CN" altLang="en-US" dirty="0"/>
              <a:t>： 满足指定延迟目标所需的</a:t>
            </a:r>
            <a:r>
              <a:rPr lang="en-US" altLang="zh-CN" dirty="0"/>
              <a:t>I/O</a:t>
            </a:r>
            <a:r>
              <a:rPr lang="zh-CN" altLang="en-US" dirty="0"/>
              <a:t>深度下面是</a:t>
            </a:r>
            <a:r>
              <a:rPr lang="en-US" altLang="zh-CN" dirty="0"/>
              <a:t>Run status group 0 (all jobs) </a:t>
            </a:r>
            <a:r>
              <a:rPr lang="zh-CN" altLang="en-US" dirty="0"/>
              <a:t>全部任务汇总信息的代表值含义：</a:t>
            </a:r>
            <a:r>
              <a:rPr lang="en-US" altLang="zh-CN" dirty="0" err="1"/>
              <a:t>bw</a:t>
            </a:r>
            <a:r>
              <a:rPr lang="zh-CN" altLang="en-US" dirty="0"/>
              <a:t>： 总带宽以及最小和最大带宽</a:t>
            </a:r>
            <a:r>
              <a:rPr lang="en-US" altLang="zh-CN" dirty="0"/>
              <a:t>io</a:t>
            </a:r>
            <a:r>
              <a:rPr lang="zh-CN" altLang="en-US" dirty="0"/>
              <a:t>： 该组中所有线程执行的累计</a:t>
            </a:r>
            <a:r>
              <a:rPr lang="en-US" altLang="zh-CN" dirty="0"/>
              <a:t>I/</a:t>
            </a:r>
            <a:r>
              <a:rPr lang="en-US" altLang="zh-CN" dirty="0" err="1"/>
              <a:t>Orun</a:t>
            </a:r>
            <a:r>
              <a:rPr lang="zh-CN" altLang="en-US" dirty="0"/>
              <a:t>： 这组线程中最小和最长的运行时。最后是</a:t>
            </a:r>
            <a:r>
              <a:rPr lang="en-US" altLang="zh-CN" dirty="0"/>
              <a:t>Linux</a:t>
            </a:r>
            <a:r>
              <a:rPr lang="zh-CN" altLang="en-US" dirty="0"/>
              <a:t>中特有的磁盘状态统计信息的代表值含义：</a:t>
            </a:r>
            <a:r>
              <a:rPr lang="en-US" altLang="zh-CN" dirty="0" err="1"/>
              <a:t>ios</a:t>
            </a:r>
            <a:r>
              <a:rPr lang="zh-CN" altLang="en-US" dirty="0"/>
              <a:t>： 所有组的</a:t>
            </a:r>
            <a:r>
              <a:rPr lang="en-US" altLang="zh-CN" dirty="0"/>
              <a:t>I/ o</a:t>
            </a:r>
            <a:r>
              <a:rPr lang="zh-CN" altLang="en-US" dirty="0"/>
              <a:t>个数</a:t>
            </a:r>
            <a:r>
              <a:rPr lang="en-US" altLang="zh-CN" dirty="0"/>
              <a:t>merge</a:t>
            </a:r>
            <a:r>
              <a:rPr lang="zh-CN" altLang="en-US" dirty="0"/>
              <a:t>： </a:t>
            </a:r>
            <a:r>
              <a:rPr lang="en-US" altLang="zh-CN" dirty="0"/>
              <a:t>I/O</a:t>
            </a:r>
            <a:r>
              <a:rPr lang="zh-CN" altLang="en-US" dirty="0"/>
              <a:t>调度器执行的总合并数</a:t>
            </a:r>
            <a:r>
              <a:rPr lang="en-US" altLang="zh-CN" dirty="0"/>
              <a:t>ticks</a:t>
            </a:r>
            <a:r>
              <a:rPr lang="zh-CN" altLang="en-US" dirty="0"/>
              <a:t>： 使磁盘繁忙的滴答数（仅供参考，原文是</a:t>
            </a:r>
            <a:r>
              <a:rPr lang="en-US" altLang="zh-CN" dirty="0"/>
              <a:t>Number of ticks we kept the disk busy</a:t>
            </a:r>
            <a:r>
              <a:rPr lang="zh-CN" altLang="en-US" dirty="0"/>
              <a:t>）</a:t>
            </a:r>
            <a:r>
              <a:rPr lang="en-US" altLang="zh-CN" dirty="0" err="1"/>
              <a:t>in_queue</a:t>
            </a:r>
            <a:r>
              <a:rPr lang="zh-CN" altLang="en-US" dirty="0"/>
              <a:t>： 在磁盘队列中花费的总时间</a:t>
            </a:r>
            <a:r>
              <a:rPr lang="en-US" altLang="zh-CN" dirty="0"/>
              <a:t>util</a:t>
            </a:r>
            <a:r>
              <a:rPr lang="zh-CN" altLang="en-US" dirty="0"/>
              <a:t>： 磁盘利用率。值为</a:t>
            </a:r>
            <a:r>
              <a:rPr lang="en-US" altLang="zh-CN" dirty="0"/>
              <a:t>100%</a:t>
            </a:r>
            <a:r>
              <a:rPr lang="zh-CN" altLang="en-US" dirty="0"/>
              <a:t>意味着我们保留了磁盘，如果一直很忙，那么</a:t>
            </a:r>
            <a:r>
              <a:rPr lang="en-US" altLang="zh-CN" dirty="0"/>
              <a:t>50%</a:t>
            </a:r>
            <a:r>
              <a:rPr lang="zh-CN" altLang="en-US" dirty="0"/>
              <a:t>的时间磁盘就会闲置一半的时间</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p:cNvGraphicFramePr>
            <a:graphicFrameLocks noGrp="1"/>
          </p:cNvGraphicFramePr>
          <p:nvPr/>
        </p:nvGraphicFramePr>
        <p:xfrm>
          <a:off x="499730" y="0"/>
          <a:ext cx="11461899" cy="11145309"/>
        </p:xfrm>
        <a:graphic>
          <a:graphicData uri="http://schemas.openxmlformats.org/drawingml/2006/table">
            <a:tbl>
              <a:tblPr firstRow="1" bandRow="1">
                <a:tableStyleId>{5C22544A-7EE6-4342-B048-85BDC9FD1C3A}</a:tableStyleId>
              </a:tblPr>
              <a:tblGrid>
                <a:gridCol w="590348">
                  <a:extLst>
                    <a:ext uri="{9D8B030D-6E8A-4147-A177-3AD203B41FA5}">
                      <a16:colId xmlns:a16="http://schemas.microsoft.com/office/drawing/2014/main" val="20000"/>
                    </a:ext>
                  </a:extLst>
                </a:gridCol>
                <a:gridCol w="1552694">
                  <a:extLst>
                    <a:ext uri="{9D8B030D-6E8A-4147-A177-3AD203B41FA5}">
                      <a16:colId xmlns:a16="http://schemas.microsoft.com/office/drawing/2014/main" val="20001"/>
                    </a:ext>
                  </a:extLst>
                </a:gridCol>
                <a:gridCol w="3587909">
                  <a:extLst>
                    <a:ext uri="{9D8B030D-6E8A-4147-A177-3AD203B41FA5}">
                      <a16:colId xmlns:a16="http://schemas.microsoft.com/office/drawing/2014/main" val="20002"/>
                    </a:ext>
                  </a:extLst>
                </a:gridCol>
                <a:gridCol w="2865474">
                  <a:extLst>
                    <a:ext uri="{9D8B030D-6E8A-4147-A177-3AD203B41FA5}">
                      <a16:colId xmlns:a16="http://schemas.microsoft.com/office/drawing/2014/main" val="20003"/>
                    </a:ext>
                  </a:extLst>
                </a:gridCol>
                <a:gridCol w="2865474">
                  <a:extLst>
                    <a:ext uri="{9D8B030D-6E8A-4147-A177-3AD203B41FA5}">
                      <a16:colId xmlns:a16="http://schemas.microsoft.com/office/drawing/2014/main" val="20004"/>
                    </a:ext>
                  </a:extLst>
                </a:gridCol>
              </a:tblGrid>
              <a:tr h="350807">
                <a:tc gridSpan="2">
                  <a:txBody>
                    <a:bodyPr/>
                    <a:lstStyle/>
                    <a:p>
                      <a:r>
                        <a:rPr lang="en-US" dirty="0"/>
                        <a:t>Test Case</a:t>
                      </a:r>
                    </a:p>
                  </a:txBody>
                  <a:tcPr/>
                </a:tc>
                <a:tc hMerge="1">
                  <a:txBody>
                    <a:bodyPr/>
                    <a:lstStyle/>
                    <a:p>
                      <a:endParaRPr lang="en-US"/>
                    </a:p>
                  </a:txBody>
                  <a:tcPr/>
                </a:tc>
                <a:tc rowSpan="2">
                  <a:txBody>
                    <a:bodyPr/>
                    <a:lstStyle/>
                    <a:p>
                      <a:r>
                        <a:rPr lang="en-US" dirty="0" err="1"/>
                        <a:t>fio</a:t>
                      </a:r>
                      <a:endParaRPr lang="en-US" dirty="0"/>
                    </a:p>
                  </a:txBody>
                  <a:tcPr/>
                </a:tc>
                <a:tc rowSpan="2">
                  <a:txBody>
                    <a:bodyPr/>
                    <a:lstStyle/>
                    <a:p>
                      <a:r>
                        <a:rPr lang="en-US" dirty="0" err="1"/>
                        <a:t>rbd</a:t>
                      </a:r>
                      <a:endParaRPr lang="en-US" dirty="0"/>
                    </a:p>
                  </a:txBody>
                  <a:tcPr/>
                </a:tc>
                <a:tc rowSpan="2">
                  <a:txBody>
                    <a:bodyPr/>
                    <a:lstStyle/>
                    <a:p>
                      <a:r>
                        <a:rPr lang="en-US" dirty="0" err="1"/>
                        <a:t>rados</a:t>
                      </a:r>
                      <a:endParaRPr lang="en-US" dirty="0"/>
                    </a:p>
                  </a:txBody>
                  <a:tcPr/>
                </a:tc>
                <a:extLst>
                  <a:ext uri="{0D108BD9-81ED-4DB2-BD59-A6C34878D82A}">
                    <a16:rowId xmlns:a16="http://schemas.microsoft.com/office/drawing/2014/main" val="10000"/>
                  </a:ext>
                </a:extLst>
              </a:tr>
              <a:tr h="613912">
                <a:tc>
                  <a:txBody>
                    <a:bodyPr/>
                    <a:lstStyle/>
                    <a:p>
                      <a:r>
                        <a:rPr lang="zh-CN" altLang="en-US" dirty="0"/>
                        <a:t>块大小</a:t>
                      </a:r>
                      <a:endParaRPr lang="en-US" dirty="0"/>
                    </a:p>
                  </a:txBody>
                  <a:tcPr/>
                </a:tc>
                <a:tc>
                  <a:txBody>
                    <a:bodyPr/>
                    <a:lstStyle/>
                    <a:p>
                      <a:r>
                        <a:rPr lang="zh-CN" altLang="en-US" dirty="0"/>
                        <a:t>读写模式</a:t>
                      </a:r>
                      <a:endParaRPr lang="en-US" dirty="0"/>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01"/>
                  </a:ext>
                </a:extLst>
              </a:tr>
              <a:tr h="359691">
                <a:tc rowSpan="3">
                  <a:txBody>
                    <a:bodyPr/>
                    <a:lstStyle/>
                    <a:p>
                      <a:r>
                        <a:rPr lang="en-US" dirty="0"/>
                        <a:t>4K</a:t>
                      </a:r>
                    </a:p>
                  </a:txBody>
                  <a:tcPr/>
                </a:tc>
                <a:tc>
                  <a:txBody>
                    <a:bodyPr/>
                    <a:lstStyle/>
                    <a:p>
                      <a:r>
                        <a:rPr lang="zh-CN" altLang="en-US" dirty="0"/>
                        <a:t>随机写</a:t>
                      </a:r>
                      <a:endParaRPr lang="en-US" dirty="0"/>
                    </a:p>
                  </a:txBody>
                  <a:tcPr/>
                </a:tc>
                <a:tc>
                  <a:txBody>
                    <a:bodyPr/>
                    <a:lstStyle/>
                    <a:p>
                      <a:endParaRPr lang="en-US" dirty="0"/>
                    </a:p>
                  </a:txBody>
                  <a:tcPr/>
                </a:tc>
                <a:tc>
                  <a:txBody>
                    <a:bodyPr/>
                    <a:lstStyle/>
                    <a:p>
                      <a:r>
                        <a:rPr lang="en-US" dirty="0" err="1"/>
                        <a:t>rbd</a:t>
                      </a:r>
                      <a:r>
                        <a:rPr lang="en-US" dirty="0"/>
                        <a:t> bench --io-type write rbd01 --pool=</a:t>
                      </a:r>
                      <a:r>
                        <a:rPr lang="en-US" dirty="0" err="1"/>
                        <a:t>cephrbd_data</a:t>
                      </a:r>
                      <a:r>
                        <a:rPr lang="en-US" dirty="0"/>
                        <a:t> --io-size 4K --io-pattern rand</a:t>
                      </a:r>
                    </a:p>
                    <a:p>
                      <a:r>
                        <a:rPr lang="en-US" dirty="0"/>
                        <a:t>ops/sec: 15238.3   bytes/sec: 60 MiB/s</a:t>
                      </a:r>
                    </a:p>
                  </a:txBody>
                  <a:tcPr/>
                </a:tc>
                <a:tc>
                  <a:txBody>
                    <a:bodyPr/>
                    <a:lstStyle/>
                    <a:p>
                      <a:r>
                        <a:rPr lang="en-US" dirty="0"/>
                        <a:t>N/A</a:t>
                      </a:r>
                    </a:p>
                  </a:txBody>
                  <a:tcPr/>
                </a:tc>
                <a:extLst>
                  <a:ext uri="{0D108BD9-81ED-4DB2-BD59-A6C34878D82A}">
                    <a16:rowId xmlns:a16="http://schemas.microsoft.com/office/drawing/2014/main" val="10002"/>
                  </a:ext>
                </a:extLst>
              </a:tr>
              <a:tr h="359691">
                <a:tc vMerge="1">
                  <a:txBody>
                    <a:bodyPr/>
                    <a:lstStyle/>
                    <a:p>
                      <a:endParaRPr lang="en-US"/>
                    </a:p>
                  </a:txBody>
                  <a:tcPr/>
                </a:tc>
                <a:tc>
                  <a:txBody>
                    <a:bodyPr/>
                    <a:lstStyle/>
                    <a:p>
                      <a:r>
                        <a:rPr lang="zh-CN" altLang="en-US" dirty="0"/>
                        <a:t>随机读</a:t>
                      </a:r>
                      <a:endParaRPr lang="en-US" dirty="0"/>
                    </a:p>
                  </a:txBody>
                  <a:tcPr/>
                </a:tc>
                <a:tc>
                  <a:txBody>
                    <a:bodyPr/>
                    <a:lstStyle/>
                    <a:p>
                      <a:endParaRPr lang="en-US"/>
                    </a:p>
                  </a:txBody>
                  <a:tcPr/>
                </a:tc>
                <a:tc>
                  <a:txBody>
                    <a:bodyPr/>
                    <a:lstStyle/>
                    <a:p>
                      <a:r>
                        <a:rPr lang="en-US" dirty="0" err="1"/>
                        <a:t>rbd</a:t>
                      </a:r>
                      <a:r>
                        <a:rPr lang="en-US" dirty="0"/>
                        <a:t> bench --io-type read rbd01 --pool=</a:t>
                      </a:r>
                      <a:r>
                        <a:rPr lang="en-US" dirty="0" err="1"/>
                        <a:t>cephrbd_data</a:t>
                      </a:r>
                      <a:r>
                        <a:rPr lang="en-US" dirty="0"/>
                        <a:t> --io-size 4K --io-pattern rand</a:t>
                      </a:r>
                    </a:p>
                    <a:p>
                      <a:r>
                        <a:rPr lang="en-US" dirty="0"/>
                        <a:t>ops/sec: 22586.9   bytes/sec: 88 MiB/s</a:t>
                      </a:r>
                    </a:p>
                  </a:txBody>
                  <a:tcPr/>
                </a:tc>
                <a:tc>
                  <a:txBody>
                    <a:bodyPr/>
                    <a:lstStyle/>
                    <a:p>
                      <a:r>
                        <a:rPr lang="en-US" dirty="0"/>
                        <a:t>N/A</a:t>
                      </a:r>
                    </a:p>
                  </a:txBody>
                  <a:tcPr/>
                </a:tc>
                <a:extLst>
                  <a:ext uri="{0D108BD9-81ED-4DB2-BD59-A6C34878D82A}">
                    <a16:rowId xmlns:a16="http://schemas.microsoft.com/office/drawing/2014/main" val="10003"/>
                  </a:ext>
                </a:extLst>
              </a:tr>
              <a:tr h="359691">
                <a:tc vMerge="1">
                  <a:txBody>
                    <a:bodyPr/>
                    <a:lstStyle/>
                    <a:p>
                      <a:endParaRPr lang="en-US"/>
                    </a:p>
                  </a:txBody>
                  <a:tcPr/>
                </a:tc>
                <a:tc>
                  <a:txBody>
                    <a:bodyPr/>
                    <a:lstStyle/>
                    <a:p>
                      <a:r>
                        <a:rPr lang="zh-CN" altLang="en-US" dirty="0"/>
                        <a:t>随机读写</a:t>
                      </a:r>
                      <a:endParaRPr lang="en-US" altLang="zh-CN" dirty="0"/>
                    </a:p>
                    <a:p>
                      <a:r>
                        <a:rPr lang="en-US" dirty="0"/>
                        <a:t>(70% Read)</a:t>
                      </a:r>
                    </a:p>
                  </a:txBody>
                  <a:tcPr/>
                </a:tc>
                <a:tc>
                  <a:txBody>
                    <a:bodyPr/>
                    <a:lstStyle/>
                    <a:p>
                      <a:endParaRPr lang="en-US" dirty="0"/>
                    </a:p>
                  </a:txBody>
                  <a:tcPr/>
                </a:tc>
                <a:tc>
                  <a:txBody>
                    <a:bodyPr/>
                    <a:lstStyle/>
                    <a:p>
                      <a:r>
                        <a:rPr lang="en-US" dirty="0" err="1"/>
                        <a:t>rbd</a:t>
                      </a:r>
                      <a:r>
                        <a:rPr lang="en-US" dirty="0"/>
                        <a:t> bench --io-type </a:t>
                      </a:r>
                      <a:r>
                        <a:rPr lang="en-US" dirty="0" err="1"/>
                        <a:t>readwrite</a:t>
                      </a:r>
                      <a:r>
                        <a:rPr lang="en-US" dirty="0"/>
                        <a:t> rbd01 --pool=</a:t>
                      </a:r>
                      <a:r>
                        <a:rPr lang="en-US" dirty="0" err="1"/>
                        <a:t>cephrbd_data</a:t>
                      </a:r>
                      <a:r>
                        <a:rPr lang="en-US" dirty="0"/>
                        <a:t> --io-size 4K --io-pattern rand --</a:t>
                      </a:r>
                      <a:r>
                        <a:rPr lang="en-US" dirty="0" err="1"/>
                        <a:t>rw</a:t>
                      </a:r>
                      <a:r>
                        <a:rPr lang="en-US" dirty="0"/>
                        <a:t>-mix-read 70</a:t>
                      </a:r>
                    </a:p>
                    <a:p>
                      <a:r>
                        <a:rPr lang="en-US" dirty="0" err="1"/>
                        <a:t>read_ops</a:t>
                      </a:r>
                      <a:r>
                        <a:rPr lang="en-US" dirty="0"/>
                        <a:t>/sec: 8363.22   </a:t>
                      </a:r>
                      <a:r>
                        <a:rPr lang="en-US" dirty="0" err="1"/>
                        <a:t>read_bytes</a:t>
                      </a:r>
                      <a:r>
                        <a:rPr lang="en-US" dirty="0"/>
                        <a:t>/sec: 33 MiB/s</a:t>
                      </a:r>
                    </a:p>
                    <a:p>
                      <a:r>
                        <a:rPr lang="en-US" dirty="0" err="1"/>
                        <a:t>write_ops</a:t>
                      </a:r>
                      <a:r>
                        <a:rPr lang="en-US" dirty="0"/>
                        <a:t>/sec: 3573.04   </a:t>
                      </a:r>
                      <a:r>
                        <a:rPr lang="en-US" dirty="0" err="1"/>
                        <a:t>write_bytes</a:t>
                      </a:r>
                      <a:r>
                        <a:rPr lang="en-US" dirty="0"/>
                        <a:t>/sec: 14 MiB/s</a:t>
                      </a:r>
                    </a:p>
                  </a:txBody>
                  <a:tcPr/>
                </a:tc>
                <a:tc>
                  <a:txBody>
                    <a:bodyPr/>
                    <a:lstStyle/>
                    <a:p>
                      <a:r>
                        <a:rPr lang="en-US" dirty="0"/>
                        <a:t>N/A</a:t>
                      </a:r>
                    </a:p>
                  </a:txBody>
                  <a:tcPr/>
                </a:tc>
                <a:extLst>
                  <a:ext uri="{0D108BD9-81ED-4DB2-BD59-A6C34878D82A}">
                    <a16:rowId xmlns:a16="http://schemas.microsoft.com/office/drawing/2014/main" val="10004"/>
                  </a:ext>
                </a:extLst>
              </a:tr>
              <a:tr h="359691">
                <a:tc rowSpan="3">
                  <a:txBody>
                    <a:bodyPr/>
                    <a:lstStyle/>
                    <a:p>
                      <a:r>
                        <a:rPr lang="en-US" dirty="0"/>
                        <a:t>8K</a:t>
                      </a:r>
                    </a:p>
                  </a:txBody>
                  <a:tcPr/>
                </a:tc>
                <a:tc>
                  <a:txBody>
                    <a:bodyPr/>
                    <a:lstStyle/>
                    <a:p>
                      <a:r>
                        <a:rPr lang="zh-CN" altLang="en-US" dirty="0"/>
                        <a:t>随机写</a:t>
                      </a:r>
                      <a:endParaRPr lang="en-US" dirty="0"/>
                    </a:p>
                  </a:txBody>
                  <a:tcPr/>
                </a:tc>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5"/>
                  </a:ext>
                </a:extLst>
              </a:tr>
              <a:tr h="359691">
                <a:tc vMerge="1">
                  <a:txBody>
                    <a:bodyPr/>
                    <a:lstStyle/>
                    <a:p>
                      <a:endParaRPr lang="en-US"/>
                    </a:p>
                  </a:txBody>
                  <a:tcPr/>
                </a:tc>
                <a:tc>
                  <a:txBody>
                    <a:bodyPr/>
                    <a:lstStyle/>
                    <a:p>
                      <a:r>
                        <a:rPr lang="zh-CN" altLang="en-US" dirty="0"/>
                        <a:t>随机读</a:t>
                      </a:r>
                      <a:endParaRPr lang="en-US" dirty="0"/>
                    </a:p>
                  </a:txBody>
                  <a:tcPr/>
                </a:tc>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6"/>
                  </a:ext>
                </a:extLst>
              </a:tr>
              <a:tr h="359691">
                <a:tc vMerge="1">
                  <a:txBody>
                    <a:bodyPr/>
                    <a:lstStyle/>
                    <a:p>
                      <a:endParaRPr lang="en-US"/>
                    </a:p>
                  </a:txBody>
                  <a:tcPr/>
                </a:tc>
                <a:tc>
                  <a:txBody>
                    <a:bodyPr/>
                    <a:lstStyle/>
                    <a:p>
                      <a:r>
                        <a:rPr lang="zh-CN" altLang="en-US" dirty="0"/>
                        <a:t>随机读写</a:t>
                      </a:r>
                      <a:endParaRPr lang="en-US" dirty="0"/>
                    </a:p>
                  </a:txBody>
                  <a:tcPr/>
                </a:tc>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7"/>
                  </a:ext>
                </a:extLst>
              </a:tr>
              <a:tr h="359691">
                <a:tc rowSpan="3">
                  <a:txBody>
                    <a:bodyPr/>
                    <a:lstStyle/>
                    <a:p>
                      <a:r>
                        <a:rPr lang="en-US" dirty="0"/>
                        <a:t>32K</a:t>
                      </a:r>
                    </a:p>
                  </a:txBody>
                  <a:tcPr/>
                </a:tc>
                <a:tc>
                  <a:txBody>
                    <a:bodyPr/>
                    <a:lstStyle/>
                    <a:p>
                      <a:r>
                        <a:rPr lang="zh-CN" altLang="en-US" dirty="0"/>
                        <a:t>随机写</a:t>
                      </a:r>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8"/>
                  </a:ext>
                </a:extLst>
              </a:tr>
              <a:tr h="359691">
                <a:tc vMerge="1">
                  <a:txBody>
                    <a:bodyPr/>
                    <a:lstStyle/>
                    <a:p>
                      <a:endParaRPr lang="en-US"/>
                    </a:p>
                  </a:txBody>
                  <a:tcPr/>
                </a:tc>
                <a:tc>
                  <a:txBody>
                    <a:bodyPr/>
                    <a:lstStyle/>
                    <a:p>
                      <a:r>
                        <a:rPr lang="zh-CN" altLang="en-US" dirty="0"/>
                        <a:t>随机读</a:t>
                      </a:r>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9"/>
                  </a:ext>
                </a:extLst>
              </a:tr>
              <a:tr h="359691">
                <a:tc vMerge="1">
                  <a:txBody>
                    <a:bodyPr/>
                    <a:lstStyle/>
                    <a:p>
                      <a:endParaRPr lang="en-US"/>
                    </a:p>
                  </a:txBody>
                  <a:tcPr/>
                </a:tc>
                <a:tc>
                  <a:txBody>
                    <a:bodyPr/>
                    <a:lstStyle/>
                    <a:p>
                      <a:r>
                        <a:rPr lang="zh-CN" altLang="en-US" dirty="0"/>
                        <a:t>随机读写</a:t>
                      </a:r>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10"/>
                  </a:ext>
                </a:extLst>
              </a:tr>
              <a:tr h="359691">
                <a:tc rowSpan="3">
                  <a:txBody>
                    <a:bodyPr/>
                    <a:lstStyle/>
                    <a:p>
                      <a:r>
                        <a:rPr lang="en-US" altLang="zh-CN" dirty="0"/>
                        <a:t>1M</a:t>
                      </a:r>
                      <a:endParaRPr lang="en-US" dirty="0"/>
                    </a:p>
                  </a:txBody>
                  <a:tcPr/>
                </a:tc>
                <a:tc>
                  <a:txBody>
                    <a:bodyPr/>
                    <a:lstStyle/>
                    <a:p>
                      <a:r>
                        <a:rPr lang="zh-CN" altLang="en-US" dirty="0"/>
                        <a:t>随机写</a:t>
                      </a:r>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11"/>
                  </a:ext>
                </a:extLst>
              </a:tr>
              <a:tr h="359691">
                <a:tc vMerge="1">
                  <a:txBody>
                    <a:bodyPr/>
                    <a:lstStyle/>
                    <a:p>
                      <a:endParaRPr lang="en-US"/>
                    </a:p>
                  </a:txBody>
                  <a:tcPr/>
                </a:tc>
                <a:tc>
                  <a:txBody>
                    <a:bodyPr/>
                    <a:lstStyle/>
                    <a:p>
                      <a:r>
                        <a:rPr lang="zh-CN" altLang="en-US" dirty="0"/>
                        <a:t>随机读</a:t>
                      </a:r>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12"/>
                  </a:ext>
                </a:extLst>
              </a:tr>
              <a:tr h="359691">
                <a:tc vMerge="1">
                  <a:txBody>
                    <a:bodyPr/>
                    <a:lstStyle/>
                    <a:p>
                      <a:endParaRPr lang="en-US"/>
                    </a:p>
                  </a:txBody>
                  <a:tcPr/>
                </a:tc>
                <a:tc>
                  <a:txBody>
                    <a:bodyPr/>
                    <a:lstStyle/>
                    <a:p>
                      <a:r>
                        <a:rPr lang="zh-CN" altLang="en-US" dirty="0"/>
                        <a:t>随机读写</a:t>
                      </a:r>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13"/>
                  </a:ext>
                </a:extLst>
              </a:tr>
              <a:tr h="359691">
                <a:tc rowSpan="3">
                  <a:txBody>
                    <a:bodyPr/>
                    <a:lstStyle/>
                    <a:p>
                      <a:r>
                        <a:rPr lang="en-US" altLang="zh-CN" dirty="0"/>
                        <a:t>4M</a:t>
                      </a:r>
                      <a:endParaRPr lang="en-US" dirty="0"/>
                    </a:p>
                  </a:txBody>
                  <a:tcPr/>
                </a:tc>
                <a:tc>
                  <a:txBody>
                    <a:bodyPr/>
                    <a:lstStyle/>
                    <a:p>
                      <a:r>
                        <a:rPr lang="zh-CN" altLang="en-US" dirty="0"/>
                        <a:t>随机写</a:t>
                      </a:r>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14"/>
                  </a:ext>
                </a:extLst>
              </a:tr>
              <a:tr h="359691">
                <a:tc vMerge="1">
                  <a:txBody>
                    <a:bodyPr/>
                    <a:lstStyle/>
                    <a:p>
                      <a:endParaRPr lang="en-US"/>
                    </a:p>
                  </a:txBody>
                  <a:tcPr/>
                </a:tc>
                <a:tc>
                  <a:txBody>
                    <a:bodyPr/>
                    <a:lstStyle/>
                    <a:p>
                      <a:r>
                        <a:rPr lang="zh-CN" altLang="en-US" dirty="0"/>
                        <a:t>随机读</a:t>
                      </a:r>
                      <a:endParaRPr lang="en-US" dirty="0"/>
                    </a:p>
                  </a:txBody>
                  <a:tcPr/>
                </a:tc>
                <a:tc>
                  <a:txBody>
                    <a:bodyPr/>
                    <a:lstStyle/>
                    <a:p>
                      <a:endParaRPr lang="en-US" dirty="0"/>
                    </a:p>
                  </a:txBody>
                  <a:tcPr/>
                </a:tc>
                <a:tc>
                  <a:txBody>
                    <a:bodyPr/>
                    <a:lstStyle/>
                    <a:p>
                      <a:endParaRPr lang="en-US" dirty="0"/>
                    </a:p>
                  </a:txBody>
                  <a:tcPr/>
                </a:tc>
                <a:tc>
                  <a:txBody>
                    <a:bodyPr/>
                    <a:lstStyle/>
                    <a:p>
                      <a:r>
                        <a:rPr lang="en-US" dirty="0" err="1"/>
                        <a:t>rados</a:t>
                      </a:r>
                      <a:r>
                        <a:rPr lang="en-US" dirty="0"/>
                        <a:t> bench -p </a:t>
                      </a:r>
                      <a:r>
                        <a:rPr lang="en-US" dirty="0" err="1"/>
                        <a:t>cephrbd_data</a:t>
                      </a:r>
                      <a:r>
                        <a:rPr lang="en-US" dirty="0"/>
                        <a:t> 100 rand</a:t>
                      </a:r>
                    </a:p>
                    <a:p>
                      <a:r>
                        <a:rPr lang="en-US" dirty="0"/>
                        <a:t>Average IOPS:         28</a:t>
                      </a:r>
                    </a:p>
                    <a:p>
                      <a:r>
                        <a:rPr lang="en-US" dirty="0"/>
                        <a:t>Average Latency(s):   0.568482</a:t>
                      </a:r>
                    </a:p>
                  </a:txBody>
                  <a:tcPr/>
                </a:tc>
                <a:extLst>
                  <a:ext uri="{0D108BD9-81ED-4DB2-BD59-A6C34878D82A}">
                    <a16:rowId xmlns:a16="http://schemas.microsoft.com/office/drawing/2014/main" val="10015"/>
                  </a:ext>
                </a:extLst>
              </a:tr>
              <a:tr h="359691">
                <a:tc vMerge="1">
                  <a:txBody>
                    <a:bodyPr/>
                    <a:lstStyle/>
                    <a:p>
                      <a:endParaRPr lang="en-US"/>
                    </a:p>
                  </a:txBody>
                  <a:tcPr/>
                </a:tc>
                <a:tc>
                  <a:txBody>
                    <a:bodyPr/>
                    <a:lstStyle/>
                    <a:p>
                      <a:r>
                        <a:rPr lang="zh-CN" altLang="en-US" dirty="0"/>
                        <a:t>随机读写</a:t>
                      </a:r>
                      <a:endParaRPr lang="en-US" dirty="0"/>
                    </a:p>
                  </a:txBody>
                  <a:tcPr/>
                </a:tc>
                <a:tc>
                  <a:txBody>
                    <a:bodyPr/>
                    <a:lstStyle/>
                    <a:p>
                      <a:endParaRPr lang="en-US" dirty="0"/>
                    </a:p>
                  </a:txBody>
                  <a:tcPr/>
                </a:tc>
                <a:tc>
                  <a:txBody>
                    <a:bodyPr/>
                    <a:lstStyle/>
                    <a:p>
                      <a:r>
                        <a:rPr lang="en-US" dirty="0" err="1"/>
                        <a:t>rbd</a:t>
                      </a:r>
                      <a:r>
                        <a:rPr lang="en-US" dirty="0"/>
                        <a:t> bench --io-type </a:t>
                      </a:r>
                      <a:r>
                        <a:rPr lang="en-US" dirty="0" err="1"/>
                        <a:t>readwrite</a:t>
                      </a:r>
                      <a:r>
                        <a:rPr lang="en-US" dirty="0"/>
                        <a:t> rbd01 --pool=</a:t>
                      </a:r>
                      <a:r>
                        <a:rPr lang="en-US" dirty="0" err="1"/>
                        <a:t>cephrbd_data</a:t>
                      </a:r>
                      <a:r>
                        <a:rPr lang="en-US" dirty="0"/>
                        <a:t> --io-size 4M --io-pattern rand --</a:t>
                      </a:r>
                      <a:r>
                        <a:rPr lang="en-US" dirty="0" err="1"/>
                        <a:t>rw</a:t>
                      </a:r>
                      <a:r>
                        <a:rPr lang="en-US" dirty="0"/>
                        <a:t>-mix-read 70</a:t>
                      </a:r>
                    </a:p>
                    <a:p>
                      <a:r>
                        <a:rPr lang="en-US" dirty="0" err="1"/>
                        <a:t>read_ops</a:t>
                      </a:r>
                      <a:r>
                        <a:rPr lang="en-US" dirty="0"/>
                        <a:t>/sec: 31.6019   </a:t>
                      </a:r>
                      <a:r>
                        <a:rPr lang="en-US" dirty="0" err="1"/>
                        <a:t>read_bytes</a:t>
                      </a:r>
                      <a:r>
                        <a:rPr lang="en-US" dirty="0"/>
                        <a:t>/sec: 126 MiB/s</a:t>
                      </a:r>
                    </a:p>
                    <a:p>
                      <a:r>
                        <a:rPr lang="en-US" dirty="0" err="1"/>
                        <a:t>write_ops</a:t>
                      </a:r>
                      <a:r>
                        <a:rPr lang="en-US" dirty="0"/>
                        <a:t>/sec: 14.8928   </a:t>
                      </a:r>
                      <a:r>
                        <a:rPr lang="en-US" dirty="0" err="1"/>
                        <a:t>write_bytes</a:t>
                      </a:r>
                      <a:r>
                        <a:rPr lang="en-US" dirty="0"/>
                        <a:t>/sec: 60 MiB/s</a:t>
                      </a:r>
                    </a:p>
                  </a:txBody>
                  <a:tcPr/>
                </a:tc>
                <a:tc>
                  <a:txBody>
                    <a:bodyPr/>
                    <a:lstStyle/>
                    <a:p>
                      <a:endParaRPr lang="en-US" dirty="0"/>
                    </a:p>
                  </a:txBody>
                  <a:tcPr/>
                </a:tc>
                <a:extLst>
                  <a:ext uri="{0D108BD9-81ED-4DB2-BD59-A6C34878D82A}">
                    <a16:rowId xmlns:a16="http://schemas.microsoft.com/office/drawing/2014/main" val="10016"/>
                  </a:ext>
                </a:extLst>
              </a:tr>
              <a:tr h="359691">
                <a:tc gridSpan="2">
                  <a:txBody>
                    <a:bodyPr/>
                    <a:lstStyle/>
                    <a:p>
                      <a:r>
                        <a:rPr lang="en-US" dirty="0"/>
                        <a:t>4M</a:t>
                      </a:r>
                      <a:r>
                        <a:rPr lang="zh-CN" altLang="en-US" dirty="0"/>
                        <a:t>顺序写</a:t>
                      </a:r>
                      <a:endParaRPr lang="en-US" dirty="0"/>
                    </a:p>
                  </a:txBody>
                  <a:tcPr/>
                </a:tc>
                <a:tc hMerge="1">
                  <a:txBody>
                    <a:bodyPr/>
                    <a:lstStyle/>
                    <a:p>
                      <a:endParaRPr lang="en-US"/>
                    </a:p>
                  </a:txBody>
                  <a:tcPr/>
                </a:tc>
                <a:tc>
                  <a:txBody>
                    <a:bodyPr/>
                    <a:lstStyle/>
                    <a:p>
                      <a:endParaRPr lang="en-US" dirty="0"/>
                    </a:p>
                  </a:txBody>
                  <a:tcPr/>
                </a:tc>
                <a:tc>
                  <a:txBody>
                    <a:bodyPr/>
                    <a:lstStyle/>
                    <a:p>
                      <a:r>
                        <a:rPr lang="it-IT" dirty="0"/>
                        <a:t>rbd bench --io-type write rbd01 --pool=cephrbd_data --io-size 4M --io-pattern seq</a:t>
                      </a:r>
                      <a:endParaRPr lang="en-US" dirty="0"/>
                    </a:p>
                    <a:p>
                      <a:r>
                        <a:rPr lang="en-US" dirty="0"/>
                        <a:t>ops/sec: 20.8945   bytes/sec: 84 MiB/s</a:t>
                      </a:r>
                    </a:p>
                  </a:txBody>
                  <a:tcPr/>
                </a:tc>
                <a:tc>
                  <a:txBody>
                    <a:bodyPr/>
                    <a:lstStyle/>
                    <a:p>
                      <a:r>
                        <a:rPr lang="en-US" dirty="0" err="1"/>
                        <a:t>rados</a:t>
                      </a:r>
                      <a:r>
                        <a:rPr lang="en-US" dirty="0"/>
                        <a:t> bench -p </a:t>
                      </a:r>
                      <a:r>
                        <a:rPr lang="en-US" dirty="0" err="1"/>
                        <a:t>cephrbd_data</a:t>
                      </a:r>
                      <a:r>
                        <a:rPr lang="en-US" dirty="0"/>
                        <a:t> 100 write --no-cleanup</a:t>
                      </a:r>
                    </a:p>
                    <a:p>
                      <a:r>
                        <a:rPr lang="en-US" dirty="0"/>
                        <a:t>Bandwidth (MB/sec):     56.5159</a:t>
                      </a:r>
                    </a:p>
                    <a:p>
                      <a:r>
                        <a:rPr lang="en-US" dirty="0"/>
                        <a:t>Average Latency(s):     1.13239</a:t>
                      </a:r>
                    </a:p>
                    <a:p>
                      <a:r>
                        <a:rPr lang="en-US" dirty="0" err="1"/>
                        <a:t>rados</a:t>
                      </a:r>
                      <a:r>
                        <a:rPr lang="en-US" dirty="0"/>
                        <a:t> bench -p </a:t>
                      </a:r>
                      <a:r>
                        <a:rPr lang="en-US" dirty="0" err="1"/>
                        <a:t>cephfs_data</a:t>
                      </a:r>
                      <a:r>
                        <a:rPr lang="en-US" dirty="0"/>
                        <a:t> 100 write --no-cleanup</a:t>
                      </a:r>
                    </a:p>
                    <a:p>
                      <a:r>
                        <a:rPr lang="en-US" dirty="0"/>
                        <a:t>Bandwidth (MB/sec):     26.3486</a:t>
                      </a:r>
                    </a:p>
                    <a:p>
                      <a:r>
                        <a:rPr lang="en-US" dirty="0"/>
                        <a:t>Average Latency(s):     2.4289</a:t>
                      </a:r>
                    </a:p>
                  </a:txBody>
                  <a:tcPr/>
                </a:tc>
                <a:extLst>
                  <a:ext uri="{0D108BD9-81ED-4DB2-BD59-A6C34878D82A}">
                    <a16:rowId xmlns:a16="http://schemas.microsoft.com/office/drawing/2014/main" val="10017"/>
                  </a:ext>
                </a:extLst>
              </a:tr>
              <a:tr h="359691">
                <a:tc gridSpan="2">
                  <a:txBody>
                    <a:bodyPr/>
                    <a:lstStyle/>
                    <a:p>
                      <a:r>
                        <a:rPr lang="en-US" dirty="0"/>
                        <a:t>4M</a:t>
                      </a:r>
                      <a:r>
                        <a:rPr lang="zh-CN" altLang="en-US" dirty="0"/>
                        <a:t>顺序读</a:t>
                      </a:r>
                      <a:endParaRPr lang="en-US" dirty="0"/>
                    </a:p>
                  </a:txBody>
                  <a:tcPr/>
                </a:tc>
                <a:tc hMerge="1">
                  <a:txBody>
                    <a:bodyPr/>
                    <a:lstStyle/>
                    <a:p>
                      <a:endParaRPr lang="en-US"/>
                    </a:p>
                  </a:txBody>
                  <a:tcPr/>
                </a:tc>
                <a:tc>
                  <a:txBody>
                    <a:bodyPr/>
                    <a:lstStyle/>
                    <a:p>
                      <a:endParaRPr lang="en-US" dirty="0"/>
                    </a:p>
                  </a:txBody>
                  <a:tcPr/>
                </a:tc>
                <a:tc>
                  <a:txBody>
                    <a:bodyPr/>
                    <a:lstStyle/>
                    <a:p>
                      <a:r>
                        <a:rPr lang="it-IT" dirty="0"/>
                        <a:t>rbd bench --io-type read rbd01 --pool=cephrbd_data --io-size 4M --io-pattern seq</a:t>
                      </a:r>
                      <a:endParaRPr lang="en-US" dirty="0"/>
                    </a:p>
                    <a:p>
                      <a:r>
                        <a:rPr lang="en-US" dirty="0"/>
                        <a:t>ops/sec: 27.972   bytes/sec: 112 MiB/s</a:t>
                      </a:r>
                    </a:p>
                  </a:txBody>
                  <a:tcPr/>
                </a:tc>
                <a:tc>
                  <a:txBody>
                    <a:bodyPr/>
                    <a:lstStyle/>
                    <a:p>
                      <a:r>
                        <a:rPr lang="pt-BR" dirty="0"/>
                        <a:t>rados bench -p cephfs_data 100 seq</a:t>
                      </a:r>
                    </a:p>
                    <a:p>
                      <a:r>
                        <a:rPr lang="en-US" dirty="0"/>
                        <a:t>Bandwidth (MB/sec):   112.113</a:t>
                      </a:r>
                    </a:p>
                    <a:p>
                      <a:r>
                        <a:rPr lang="en-US" dirty="0"/>
                        <a:t>Average Latency(s):   0.56433</a:t>
                      </a:r>
                    </a:p>
                    <a:p>
                      <a:r>
                        <a:rPr lang="pt-BR" dirty="0"/>
                        <a:t>rados bench -p cephrbd_data 100 seq</a:t>
                      </a:r>
                    </a:p>
                    <a:p>
                      <a:r>
                        <a:rPr lang="en-US" dirty="0"/>
                        <a:t>Bandwidth (MB/sec):   112.144</a:t>
                      </a:r>
                    </a:p>
                    <a:p>
                      <a:r>
                        <a:rPr lang="en-US" dirty="0"/>
                        <a:t>Average Latency(s):   0.567191</a:t>
                      </a:r>
                    </a:p>
                  </a:txBody>
                  <a:tcPr/>
                </a:tc>
                <a:extLst>
                  <a:ext uri="{0D108BD9-81ED-4DB2-BD59-A6C34878D82A}">
                    <a16:rowId xmlns:a16="http://schemas.microsoft.com/office/drawing/2014/main" val="10018"/>
                  </a:ext>
                </a:extLst>
              </a:tr>
            </a:tbl>
          </a:graphicData>
        </a:graphic>
      </p:graphicFrame>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A9B97C-57E3-4991-B981-C8FE8D36563A}"/>
              </a:ext>
            </a:extLst>
          </p:cNvPr>
          <p:cNvSpPr>
            <a:spLocks noGrp="1"/>
          </p:cNvSpPr>
          <p:nvPr>
            <p:ph type="title"/>
          </p:nvPr>
        </p:nvSpPr>
        <p:spPr>
          <a:xfrm>
            <a:off x="838200" y="152469"/>
            <a:ext cx="10515600" cy="315912"/>
          </a:xfrm>
        </p:spPr>
        <p:txBody>
          <a:bodyPr>
            <a:normAutofit fontScale="90000"/>
          </a:bodyPr>
          <a:lstStyle/>
          <a:p>
            <a:r>
              <a:rPr lang="en-US" dirty="0"/>
              <a:t>CEPHFS CLIENT CAPABILITIES</a:t>
            </a:r>
          </a:p>
        </p:txBody>
      </p:sp>
      <p:sp>
        <p:nvSpPr>
          <p:cNvPr id="3" name="Content Placeholder 2">
            <a:extLst>
              <a:ext uri="{FF2B5EF4-FFF2-40B4-BE49-F238E27FC236}">
                <a16:creationId xmlns:a16="http://schemas.microsoft.com/office/drawing/2014/main" id="{8BDC56B0-390E-4045-B9F0-482DC10DA747}"/>
              </a:ext>
            </a:extLst>
          </p:cNvPr>
          <p:cNvSpPr>
            <a:spLocks noGrp="1"/>
          </p:cNvSpPr>
          <p:nvPr>
            <p:ph idx="1"/>
          </p:nvPr>
        </p:nvSpPr>
        <p:spPr>
          <a:xfrm>
            <a:off x="838200" y="754912"/>
            <a:ext cx="10515600" cy="5422051"/>
          </a:xfrm>
        </p:spPr>
        <p:txBody>
          <a:bodyPr/>
          <a:lstStyle/>
          <a:p>
            <a:r>
              <a:rPr lang="en-US" dirty="0"/>
              <a:t>PATH RESTRICTION</a:t>
            </a:r>
          </a:p>
          <a:p>
            <a:pPr lvl="1"/>
            <a:r>
              <a:rPr lang="en-US" dirty="0"/>
              <a:t>To restrict clients to only mount and work within a certain directory, use path-based MDS authentication capabilities.</a:t>
            </a:r>
          </a:p>
          <a:p>
            <a:pPr lvl="1"/>
            <a:endParaRPr lang="en-US" dirty="0"/>
          </a:p>
        </p:txBody>
      </p:sp>
    </p:spTree>
    <p:extLst>
      <p:ext uri="{BB962C8B-B14F-4D97-AF65-F5344CB8AC3E}">
        <p14:creationId xmlns:p14="http://schemas.microsoft.com/office/powerpoint/2010/main" val="41432491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221284"/>
          </a:xfrm>
        </p:spPr>
        <p:txBody>
          <a:bodyPr>
            <a:noAutofit/>
          </a:bodyPr>
          <a:lstStyle/>
          <a:p>
            <a:r>
              <a:rPr lang="en-US" sz="3600" dirty="0" err="1"/>
              <a:t>盘点软件定义存储领域的专有名词</a:t>
            </a:r>
            <a:endParaRPr lang="en-US" sz="3600" dirty="0"/>
          </a:p>
        </p:txBody>
      </p:sp>
      <p:sp>
        <p:nvSpPr>
          <p:cNvPr id="3" name="Content Placeholder 2"/>
          <p:cNvSpPr>
            <a:spLocks noGrp="1"/>
          </p:cNvSpPr>
          <p:nvPr>
            <p:ph idx="1"/>
          </p:nvPr>
        </p:nvSpPr>
        <p:spPr>
          <a:xfrm>
            <a:off x="838200" y="954156"/>
            <a:ext cx="10515600" cy="5538717"/>
          </a:xfrm>
        </p:spPr>
        <p:txBody>
          <a:bodyPr>
            <a:normAutofit/>
          </a:bodyPr>
          <a:lstStyle/>
          <a:p>
            <a:pPr>
              <a:lnSpc>
                <a:spcPct val="110000"/>
              </a:lnSpc>
            </a:pPr>
            <a:r>
              <a:rPr lang="en-US" dirty="0">
                <a:latin typeface="Bell MT" panose="02020503060305020303" pitchFamily="18" charset="0"/>
              </a:rPr>
              <a:t>SDS:</a:t>
            </a:r>
            <a:r>
              <a:rPr lang="zh-CN" altLang="en-US" dirty="0">
                <a:latin typeface="Bell MT" panose="02020503060305020303" pitchFamily="18" charset="0"/>
              </a:rPr>
              <a:t> </a:t>
            </a:r>
            <a:r>
              <a:rPr lang="en-US" dirty="0">
                <a:latin typeface="Bell MT" panose="02020503060305020303" pitchFamily="18" charset="0"/>
              </a:rPr>
              <a:t>Software-Defined </a:t>
            </a:r>
            <a:r>
              <a:rPr lang="en-US" dirty="0" err="1">
                <a:latin typeface="Bell MT" panose="02020503060305020303" pitchFamily="18" charset="0"/>
              </a:rPr>
              <a:t>Storage，软件定义存储。数据中心中的存储等资源可以通过软件进行定义，并且能够自动分配这些资源</a:t>
            </a:r>
            <a:r>
              <a:rPr lang="en-US" dirty="0">
                <a:latin typeface="Bell MT" panose="02020503060305020303" pitchFamily="18" charset="0"/>
              </a:rPr>
              <a:t>。</a:t>
            </a:r>
          </a:p>
          <a:p>
            <a:pPr>
              <a:lnSpc>
                <a:spcPct val="110000"/>
              </a:lnSpc>
            </a:pPr>
            <a:r>
              <a:rPr lang="en-US" dirty="0">
                <a:latin typeface="Bell MT" panose="02020503060305020303" pitchFamily="18" charset="0"/>
              </a:rPr>
              <a:t>HCI: Hyper-Converged Infrastructure，超融合架构，在同一套单元设备（x86 服务器）中具备计算、网络、存储和服务器虚拟化等资源和技术，多节点可以通过网络聚合起来，实现模块化的无缝横向扩展（scale-out），</a:t>
            </a:r>
            <a:r>
              <a:rPr lang="en-US" dirty="0" err="1">
                <a:latin typeface="Bell MT" panose="02020503060305020303" pitchFamily="18" charset="0"/>
              </a:rPr>
              <a:t>形成统一的资源池。HCI</a:t>
            </a:r>
            <a:r>
              <a:rPr lang="zh-CN" altLang="en-US" dirty="0">
                <a:latin typeface="Bell MT" panose="02020503060305020303" pitchFamily="18" charset="0"/>
              </a:rPr>
              <a:t>更像是一个市场趋势的宣传，即号召所有能生产标准主板的供应商进入原来专有硬件供应商的地盘。</a:t>
            </a:r>
            <a:endParaRPr lang="en-US" altLang="zh-CN" dirty="0">
              <a:latin typeface="Bell MT" panose="02020503060305020303" pitchFamily="18" charset="0"/>
            </a:endParaRPr>
          </a:p>
          <a:p>
            <a:pPr>
              <a:lnSpc>
                <a:spcPct val="110000"/>
              </a:lnSpc>
            </a:pPr>
            <a:r>
              <a:rPr lang="en-US" altLang="zh-CN" dirty="0">
                <a:latin typeface="Bell MT" panose="02020503060305020303" pitchFamily="18" charset="0"/>
              </a:rPr>
              <a:t>NFV</a:t>
            </a:r>
            <a:r>
              <a:rPr lang="zh-CN" altLang="en-US" dirty="0">
                <a:latin typeface="Bell MT" panose="02020503060305020303" pitchFamily="18" charset="0"/>
              </a:rPr>
              <a:t>的目标是通过通用化的硬件，网络功能软件化，采用云计算相关的资源虚拟化技术和业务编排、运维技术，实现运营商网络的重构。</a:t>
            </a:r>
            <a:endParaRPr lang="en-US" dirty="0">
              <a:latin typeface="Bell MT" panose="02020503060305020303" pitchFamily="18" charset="0"/>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45858"/>
            <a:ext cx="10515600" cy="280334"/>
          </a:xfrm>
        </p:spPr>
        <p:txBody>
          <a:bodyPr>
            <a:normAutofit fontScale="90000"/>
          </a:bodyPr>
          <a:lstStyle/>
          <a:p>
            <a:r>
              <a:rPr lang="en-US" dirty="0"/>
              <a:t>Rook</a:t>
            </a:r>
          </a:p>
        </p:txBody>
      </p:sp>
      <p:sp>
        <p:nvSpPr>
          <p:cNvPr id="3" name="Content Placeholder 2"/>
          <p:cNvSpPr>
            <a:spLocks noGrp="1"/>
          </p:cNvSpPr>
          <p:nvPr>
            <p:ph idx="1"/>
          </p:nvPr>
        </p:nvSpPr>
        <p:spPr>
          <a:xfrm>
            <a:off x="838200" y="795130"/>
            <a:ext cx="10515600" cy="5968741"/>
          </a:xfrm>
        </p:spPr>
        <p:txBody>
          <a:bodyPr>
            <a:normAutofit fontScale="92500" lnSpcReduction="20000"/>
          </a:bodyPr>
          <a:lstStyle/>
          <a:p>
            <a:pPr>
              <a:lnSpc>
                <a:spcPct val="120000"/>
              </a:lnSpc>
            </a:pPr>
            <a:r>
              <a:rPr lang="en-US" altLang="zh-CN" dirty="0" err="1"/>
              <a:t>Ceph</a:t>
            </a:r>
            <a:r>
              <a:rPr lang="zh-CN" altLang="en-US" dirty="0"/>
              <a:t>集群是有状态应用，如果使用</a:t>
            </a:r>
            <a:r>
              <a:rPr lang="en-US" altLang="zh-CN" dirty="0" err="1"/>
              <a:t>StatefulSet</a:t>
            </a:r>
            <a:r>
              <a:rPr lang="zh-CN" altLang="en-US" dirty="0"/>
              <a:t>控制器部署则需要复杂的逻辑实现，而</a:t>
            </a:r>
            <a:r>
              <a:rPr lang="en-US" altLang="zh-CN" dirty="0"/>
              <a:t>rook</a:t>
            </a:r>
            <a:r>
              <a:rPr lang="zh-CN" altLang="en-US" dirty="0"/>
              <a:t>则是使用</a:t>
            </a:r>
            <a:r>
              <a:rPr lang="en-US" altLang="zh-CN" dirty="0"/>
              <a:t>Operator</a:t>
            </a:r>
            <a:r>
              <a:rPr lang="zh-CN" altLang="en-US" dirty="0"/>
              <a:t>控制器实现的；</a:t>
            </a:r>
            <a:endParaRPr lang="en-US" altLang="zh-CN" dirty="0"/>
          </a:p>
          <a:p>
            <a:pPr>
              <a:lnSpc>
                <a:spcPct val="120000"/>
              </a:lnSpc>
            </a:pPr>
            <a:r>
              <a:rPr lang="en-US" altLang="zh-CN" dirty="0"/>
              <a:t>Rook</a:t>
            </a:r>
            <a:r>
              <a:rPr lang="zh-CN" altLang="en-US" dirty="0"/>
              <a:t>是</a:t>
            </a:r>
            <a:r>
              <a:rPr lang="en-US" altLang="zh-CN" dirty="0"/>
              <a:t>Storage Operators for Kubernetes</a:t>
            </a:r>
            <a:r>
              <a:rPr lang="zh-CN" altLang="en-US" dirty="0"/>
              <a:t>，它将存储软件转变为自我管理、自我扩展和自我修复的存储服务，它通过自动化部署、引导、配置、置备、扩展、升级、迁移、灾难恢复、监控和资源管理来实现此目的；</a:t>
            </a:r>
            <a:endParaRPr lang="en-US" altLang="zh-CN" dirty="0"/>
          </a:p>
          <a:p>
            <a:pPr>
              <a:lnSpc>
                <a:spcPct val="120000"/>
              </a:lnSpc>
            </a:pPr>
            <a:r>
              <a:rPr lang="en-US" altLang="zh-CN" dirty="0"/>
              <a:t>Rook</a:t>
            </a:r>
            <a:r>
              <a:rPr lang="zh-CN" altLang="en-US" dirty="0"/>
              <a:t>使用底层容器管理、调度和编排平台提供的工具来实现它自身的功能；</a:t>
            </a:r>
            <a:endParaRPr lang="en-US" altLang="zh-CN" dirty="0"/>
          </a:p>
          <a:p>
            <a:pPr>
              <a:lnSpc>
                <a:spcPct val="120000"/>
              </a:lnSpc>
            </a:pPr>
            <a:r>
              <a:rPr lang="en-US" dirty="0"/>
              <a:t>Rook</a:t>
            </a:r>
            <a:r>
              <a:rPr lang="zh-CN" altLang="en-US" dirty="0"/>
              <a:t>目前不仅支持</a:t>
            </a:r>
            <a:r>
              <a:rPr lang="en-US" dirty="0" err="1"/>
              <a:t>Ceph</a:t>
            </a:r>
            <a:r>
              <a:rPr lang="en-US" dirty="0"/>
              <a:t>，</a:t>
            </a:r>
            <a:r>
              <a:rPr lang="zh-CN" altLang="en-US" dirty="0"/>
              <a:t>还支持</a:t>
            </a:r>
            <a:r>
              <a:rPr lang="en-US" dirty="0" err="1"/>
              <a:t>NFS、Minio</a:t>
            </a:r>
            <a:r>
              <a:rPr lang="en-US" dirty="0"/>
              <a:t> Object Store</a:t>
            </a:r>
            <a:r>
              <a:rPr lang="zh-CN" altLang="en-US" dirty="0"/>
              <a:t>和</a:t>
            </a:r>
            <a:r>
              <a:rPr lang="en-US" dirty="0" err="1"/>
              <a:t>CockroachDB</a:t>
            </a:r>
            <a:r>
              <a:rPr lang="zh-CN" altLang="en-US" dirty="0"/>
              <a:t>等存储；</a:t>
            </a:r>
            <a:endParaRPr lang="en-US" altLang="zh-CN" dirty="0"/>
          </a:p>
          <a:p>
            <a:pPr>
              <a:lnSpc>
                <a:spcPct val="120000"/>
              </a:lnSpc>
            </a:pPr>
            <a:r>
              <a:rPr lang="en-US" dirty="0"/>
              <a:t>Rook</a:t>
            </a:r>
            <a:r>
              <a:rPr lang="zh-CN" altLang="en-US" dirty="0"/>
              <a:t>的核心组件</a:t>
            </a:r>
            <a:r>
              <a:rPr lang="en-US" altLang="zh-CN" dirty="0"/>
              <a:t>: Rook Operator, Rook Agent, and Rook Discover.</a:t>
            </a:r>
          </a:p>
          <a:p>
            <a:pPr>
              <a:lnSpc>
                <a:spcPct val="120000"/>
              </a:lnSpc>
            </a:pPr>
            <a:r>
              <a:rPr lang="en-US" dirty="0"/>
              <a:t>Rook also deploys MON, OSD and MGR daemons for the </a:t>
            </a:r>
            <a:r>
              <a:rPr lang="en-US" dirty="0" err="1"/>
              <a:t>Ceph</a:t>
            </a:r>
            <a:r>
              <a:rPr lang="en-US" dirty="0"/>
              <a:t> clusters as Kubernetes pods.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69429"/>
            <a:ext cx="10515600" cy="166720"/>
          </a:xfrm>
        </p:spPr>
        <p:txBody>
          <a:bodyPr>
            <a:noAutofit/>
          </a:bodyPr>
          <a:lstStyle/>
          <a:p>
            <a:r>
              <a:rPr lang="en-US" sz="3200" dirty="0" err="1"/>
              <a:t>Ceph</a:t>
            </a:r>
            <a:r>
              <a:rPr lang="en-US" sz="3200" dirty="0"/>
              <a:t> Cluster </a:t>
            </a:r>
            <a:r>
              <a:rPr lang="zh-CN" altLang="en-US" sz="3200" dirty="0"/>
              <a:t>逻辑视图</a:t>
            </a:r>
            <a:endParaRPr lang="en-US" sz="3200" dirty="0"/>
          </a:p>
        </p:txBody>
      </p:sp>
      <p:pic>
        <p:nvPicPr>
          <p:cNvPr id="1026" name="Picture 2" descr="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765545"/>
            <a:ext cx="10386527" cy="598048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Rook</a:t>
            </a:r>
            <a:r>
              <a:rPr lang="zh-CN" altLang="en-US" dirty="0"/>
              <a:t>架构</a:t>
            </a:r>
            <a:endParaRPr lang="en-US" dirty="0"/>
          </a:p>
        </p:txBody>
      </p:sp>
      <p:pic>
        <p:nvPicPr>
          <p:cNvPr id="1026" name="Picture 2" descr="rook-architectur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4825" y="1505526"/>
            <a:ext cx="11182350" cy="516586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Kubernetes Extensions</a:t>
            </a:r>
          </a:p>
        </p:txBody>
      </p:sp>
      <p:sp>
        <p:nvSpPr>
          <p:cNvPr id="3" name="Content Placeholder 2"/>
          <p:cNvSpPr>
            <a:spLocks noGrp="1"/>
          </p:cNvSpPr>
          <p:nvPr>
            <p:ph idx="1"/>
          </p:nvPr>
        </p:nvSpPr>
        <p:spPr/>
        <p:txBody>
          <a:bodyPr>
            <a:normAutofit fontScale="92500"/>
          </a:bodyPr>
          <a:lstStyle/>
          <a:p>
            <a:r>
              <a:rPr lang="zh-CN" altLang="en-US" dirty="0"/>
              <a:t>扩展（</a:t>
            </a:r>
            <a:r>
              <a:rPr lang="en-US" dirty="0"/>
              <a:t>Extensions）</a:t>
            </a:r>
            <a:r>
              <a:rPr lang="zh-CN" altLang="en-US" dirty="0"/>
              <a:t>是一些扩充 </a:t>
            </a:r>
            <a:r>
              <a:rPr lang="en-US" dirty="0"/>
              <a:t>Kubernetes </a:t>
            </a:r>
            <a:r>
              <a:rPr lang="zh-CN" altLang="en-US" dirty="0"/>
              <a:t>能力并与之深度集成的软件组件。 它们调整 </a:t>
            </a:r>
            <a:r>
              <a:rPr lang="en-US" dirty="0"/>
              <a:t>Kubernetes </a:t>
            </a:r>
            <a:r>
              <a:rPr lang="zh-CN" altLang="en-US" dirty="0"/>
              <a:t>的工作方式使之支持新的类型和新的硬件种类。</a:t>
            </a:r>
            <a:endParaRPr lang="en-US" altLang="zh-CN" dirty="0"/>
          </a:p>
          <a:p>
            <a:r>
              <a:rPr lang="zh-CN" altLang="en-US" dirty="0"/>
              <a:t>几种</a:t>
            </a:r>
            <a:r>
              <a:rPr lang="en-US" altLang="zh-CN" dirty="0"/>
              <a:t>Extensions</a:t>
            </a:r>
            <a:r>
              <a:rPr lang="zh-CN" altLang="en-US" dirty="0"/>
              <a:t>方式</a:t>
            </a:r>
            <a:endParaRPr lang="en-US" altLang="zh-CN" dirty="0"/>
          </a:p>
          <a:p>
            <a:pPr lvl="1"/>
            <a:r>
              <a:rPr lang="en-US" altLang="zh-CN" dirty="0"/>
              <a:t>API </a:t>
            </a:r>
            <a:r>
              <a:rPr lang="zh-CN" altLang="en-US" dirty="0"/>
              <a:t>服务器中的几种扩展点能够使用户对请求执行身份认证、 基于其内容阻止请求、编辑请求内容、处理删除操作等等。 这些扩展点在 </a:t>
            </a:r>
            <a:r>
              <a:rPr lang="en-US" altLang="zh-CN" dirty="0"/>
              <a:t>API </a:t>
            </a:r>
            <a:r>
              <a:rPr lang="zh-CN" altLang="en-US" dirty="0"/>
              <a:t>访问扩展 节详述。</a:t>
            </a:r>
            <a:endParaRPr lang="en-US" altLang="zh-CN" dirty="0"/>
          </a:p>
          <a:p>
            <a:pPr lvl="1"/>
            <a:r>
              <a:rPr lang="zh-CN" altLang="en-US" dirty="0"/>
              <a:t>添加自己定义的或者其他项目所定义的称作自定义资源（</a:t>
            </a:r>
            <a:r>
              <a:rPr lang="en-US" altLang="zh-CN" dirty="0"/>
              <a:t>Custom Resources</a:t>
            </a:r>
            <a:r>
              <a:rPr lang="zh-CN" altLang="en-US" dirty="0"/>
              <a:t>） 的资源，正如自定义资源节所描述的那样。 自定义资源通常与 </a:t>
            </a:r>
            <a:r>
              <a:rPr lang="en-US" altLang="zh-CN" dirty="0"/>
              <a:t>API </a:t>
            </a:r>
            <a:r>
              <a:rPr lang="zh-CN" altLang="en-US" dirty="0"/>
              <a:t>访问扩展点结合使用。</a:t>
            </a:r>
            <a:endParaRPr lang="en-US" altLang="zh-CN" dirty="0"/>
          </a:p>
          <a:p>
            <a:pPr lvl="1"/>
            <a:r>
              <a:rPr lang="en-US" altLang="zh-CN" dirty="0"/>
              <a:t>Kubernetes </a:t>
            </a:r>
            <a:r>
              <a:rPr lang="zh-CN" altLang="en-US" dirty="0"/>
              <a:t>调度器负责决定 </a:t>
            </a:r>
            <a:r>
              <a:rPr lang="en-US" altLang="zh-CN" dirty="0"/>
              <a:t>Pod </a:t>
            </a:r>
            <a:r>
              <a:rPr lang="zh-CN" altLang="en-US" dirty="0"/>
              <a:t>要放置到哪些节点上执行。 有几种方式来扩展调度行为。这些方法将在 调度器扩展节中展开。</a:t>
            </a:r>
            <a:endParaRPr lang="en-US" altLang="zh-CN" dirty="0"/>
          </a:p>
          <a:p>
            <a:pPr lvl="1"/>
            <a:r>
              <a:rPr lang="en-US" altLang="zh-CN" dirty="0"/>
              <a:t>Kubernetes </a:t>
            </a:r>
            <a:r>
              <a:rPr lang="zh-CN" altLang="en-US" dirty="0"/>
              <a:t>中的很多行为都是通过称为控制器（</a:t>
            </a:r>
            <a:r>
              <a:rPr lang="en-US" altLang="zh-CN" dirty="0"/>
              <a:t>Controllers</a:t>
            </a:r>
            <a:r>
              <a:rPr lang="zh-CN" altLang="en-US" dirty="0"/>
              <a:t>）的程序来实现的，这些程序也都是 </a:t>
            </a:r>
            <a:r>
              <a:rPr lang="en-US" altLang="zh-CN" dirty="0"/>
              <a:t>API </a:t>
            </a:r>
            <a:r>
              <a:rPr lang="zh-CN" altLang="en-US" dirty="0"/>
              <a:t>服务器 的客户端。控制器常常与自定义资源结合使用。</a:t>
            </a:r>
            <a:endParaRPr lang="en-US"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17982"/>
            <a:ext cx="10515600" cy="349578"/>
          </a:xfrm>
        </p:spPr>
        <p:txBody>
          <a:bodyPr>
            <a:normAutofit fontScale="90000"/>
          </a:bodyPr>
          <a:lstStyle/>
          <a:p>
            <a:r>
              <a:rPr lang="zh-CN" altLang="en-US" dirty="0"/>
              <a:t>选择扩展的判断流程图</a:t>
            </a:r>
            <a:endParaRPr lang="en-US" dirty="0"/>
          </a:p>
        </p:txBody>
      </p:sp>
      <p:pic>
        <p:nvPicPr>
          <p:cNvPr id="1026" name="Picture 2" descr="扩展流程图"/>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840828"/>
            <a:ext cx="9829800" cy="601717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14111A-F010-412B-8D08-61A08F72B889}"/>
              </a:ext>
            </a:extLst>
          </p:cNvPr>
          <p:cNvSpPr>
            <a:spLocks noGrp="1"/>
          </p:cNvSpPr>
          <p:nvPr>
            <p:ph type="title"/>
          </p:nvPr>
        </p:nvSpPr>
        <p:spPr>
          <a:xfrm>
            <a:off x="838200" y="109936"/>
            <a:ext cx="10515600" cy="421684"/>
          </a:xfrm>
        </p:spPr>
        <p:txBody>
          <a:bodyPr>
            <a:noAutofit/>
          </a:bodyPr>
          <a:lstStyle/>
          <a:p>
            <a:r>
              <a:rPr lang="en-US" altLang="zh-CN" sz="3200" dirty="0"/>
              <a:t>HDFS </a:t>
            </a:r>
            <a:r>
              <a:rPr lang="zh-CN" altLang="en-US" sz="3200" dirty="0"/>
              <a:t>及其组成框架</a:t>
            </a:r>
            <a:endParaRPr lang="en-US" sz="3200" dirty="0"/>
          </a:p>
        </p:txBody>
      </p:sp>
      <p:sp>
        <p:nvSpPr>
          <p:cNvPr id="3" name="Content Placeholder 2">
            <a:extLst>
              <a:ext uri="{FF2B5EF4-FFF2-40B4-BE49-F238E27FC236}">
                <a16:creationId xmlns:a16="http://schemas.microsoft.com/office/drawing/2014/main" id="{5880BCB4-FF87-4CFA-B30A-6D73E9FA15D3}"/>
              </a:ext>
            </a:extLst>
          </p:cNvPr>
          <p:cNvSpPr>
            <a:spLocks noGrp="1"/>
          </p:cNvSpPr>
          <p:nvPr>
            <p:ph idx="1"/>
          </p:nvPr>
        </p:nvSpPr>
        <p:spPr>
          <a:xfrm>
            <a:off x="838201" y="648586"/>
            <a:ext cx="4350026" cy="6056946"/>
          </a:xfrm>
        </p:spPr>
        <p:txBody>
          <a:bodyPr>
            <a:normAutofit fontScale="92500"/>
          </a:bodyPr>
          <a:lstStyle/>
          <a:p>
            <a:pPr>
              <a:lnSpc>
                <a:spcPct val="110000"/>
              </a:lnSpc>
            </a:pPr>
            <a:r>
              <a:rPr lang="en-US" altLang="zh-CN" sz="2400" dirty="0"/>
              <a:t>HDFS</a:t>
            </a:r>
            <a:r>
              <a:rPr lang="zh-CN" altLang="en-US" sz="2400" dirty="0"/>
              <a:t>是</a:t>
            </a:r>
            <a:r>
              <a:rPr lang="en-US" altLang="zh-CN" sz="2400" dirty="0"/>
              <a:t>Google</a:t>
            </a:r>
            <a:r>
              <a:rPr lang="zh-CN" altLang="en-US" sz="2400" dirty="0"/>
              <a:t>公司的 </a:t>
            </a:r>
            <a:r>
              <a:rPr lang="en-US" altLang="zh-CN" sz="2400" dirty="0"/>
              <a:t>GFS</a:t>
            </a:r>
            <a:r>
              <a:rPr lang="zh-CN" altLang="en-US" sz="2400" dirty="0"/>
              <a:t>论文 思想的实现，它由</a:t>
            </a:r>
            <a:r>
              <a:rPr lang="en-US" altLang="zh-CN" sz="2400" dirty="0" err="1"/>
              <a:t>NameNode</a:t>
            </a:r>
            <a:r>
              <a:rPr lang="zh-CN" altLang="en-US" sz="2400" dirty="0"/>
              <a:t>（名称节点）、</a:t>
            </a:r>
            <a:r>
              <a:rPr lang="en-US" altLang="zh-CN" sz="2400" dirty="0" err="1"/>
              <a:t>DataNode</a:t>
            </a:r>
            <a:r>
              <a:rPr lang="zh-CN" altLang="en-US" sz="2400" dirty="0"/>
              <a:t>（数据节点）、</a:t>
            </a:r>
            <a:r>
              <a:rPr lang="en-US" altLang="zh-CN" sz="2400" dirty="0" err="1"/>
              <a:t>SecondaryNameNode</a:t>
            </a:r>
            <a:r>
              <a:rPr lang="zh-CN" altLang="en-US" sz="2400" dirty="0"/>
              <a:t>（第二名称节点）组成。其中， </a:t>
            </a:r>
            <a:r>
              <a:rPr lang="en-US" altLang="zh-CN" sz="2400" dirty="0" err="1"/>
              <a:t>NameNode</a:t>
            </a:r>
            <a:r>
              <a:rPr lang="en-US" altLang="zh-CN" sz="2400" dirty="0"/>
              <a:t> </a:t>
            </a:r>
            <a:r>
              <a:rPr lang="zh-CN" altLang="en-US" sz="2400" dirty="0"/>
              <a:t>相当于论文中的 </a:t>
            </a:r>
            <a:r>
              <a:rPr lang="en-US" altLang="zh-CN" sz="2400" dirty="0"/>
              <a:t>GFS Master </a:t>
            </a:r>
            <a:r>
              <a:rPr lang="zh-CN" altLang="en-US" sz="2400" dirty="0"/>
              <a:t>， </a:t>
            </a:r>
            <a:r>
              <a:rPr lang="en-US" altLang="zh-CN" sz="2400" dirty="0" err="1"/>
              <a:t>DataNode</a:t>
            </a:r>
            <a:r>
              <a:rPr lang="en-US" altLang="zh-CN" sz="2400" dirty="0"/>
              <a:t> </a:t>
            </a:r>
            <a:r>
              <a:rPr lang="zh-CN" altLang="en-US" sz="2400" dirty="0"/>
              <a:t>相当于论文中的 </a:t>
            </a:r>
            <a:r>
              <a:rPr lang="en-US" altLang="zh-CN" sz="2400" dirty="0"/>
              <a:t>GFS Chunk Server </a:t>
            </a:r>
            <a:r>
              <a:rPr lang="zh-CN" altLang="en-US" sz="2400" dirty="0"/>
              <a:t>。</a:t>
            </a:r>
            <a:r>
              <a:rPr lang="en-US" altLang="zh-CN" sz="2400" dirty="0"/>
              <a:t>HDFS</a:t>
            </a:r>
            <a:r>
              <a:rPr lang="zh-CN" altLang="en-US" sz="2400" dirty="0"/>
              <a:t>是基于 流数据 访问模式的 分布式文件系统 ，其设计建立在 “一次写入、多次读取” 的基础上，提供高吞吐量、高容错性的数据访问，能很好地解决海量数据的存储问题。</a:t>
            </a:r>
            <a:endParaRPr lang="en-US" altLang="zh-CN" sz="2400" dirty="0"/>
          </a:p>
          <a:p>
            <a:pPr>
              <a:lnSpc>
                <a:spcPct val="110000"/>
              </a:lnSpc>
            </a:pPr>
            <a:r>
              <a:rPr lang="zh-CN" altLang="en-US" sz="2400" dirty="0"/>
              <a:t>在</a:t>
            </a:r>
            <a:r>
              <a:rPr lang="en-US" altLang="zh-CN" sz="2400" dirty="0"/>
              <a:t>Hadoop</a:t>
            </a:r>
            <a:r>
              <a:rPr lang="zh-CN" altLang="en-US" sz="2400" dirty="0"/>
              <a:t>生态圈中，</a:t>
            </a:r>
            <a:r>
              <a:rPr lang="en-US" altLang="zh-CN" sz="2400" dirty="0"/>
              <a:t>HDFS</a:t>
            </a:r>
            <a:r>
              <a:rPr lang="zh-CN" altLang="en-US" sz="2400" dirty="0"/>
              <a:t>属于底层基础，负责存储文件。</a:t>
            </a:r>
          </a:p>
        </p:txBody>
      </p:sp>
      <p:pic>
        <p:nvPicPr>
          <p:cNvPr id="1026" name="Picture 2" descr="在这里插入图片描述">
            <a:extLst>
              <a:ext uri="{FF2B5EF4-FFF2-40B4-BE49-F238E27FC236}">
                <a16:creationId xmlns:a16="http://schemas.microsoft.com/office/drawing/2014/main" id="{FA554337-A9E4-4157-A735-12B43B24BD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88227" y="574152"/>
            <a:ext cx="6846727" cy="61266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835062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7F42C7-7DE7-4393-BC70-57A6F05BDE21}"/>
              </a:ext>
            </a:extLst>
          </p:cNvPr>
          <p:cNvSpPr>
            <a:spLocks noGrp="1"/>
          </p:cNvSpPr>
          <p:nvPr>
            <p:ph type="title"/>
          </p:nvPr>
        </p:nvSpPr>
        <p:spPr>
          <a:xfrm>
            <a:off x="838200" y="136529"/>
            <a:ext cx="10515600" cy="315912"/>
          </a:xfrm>
        </p:spPr>
        <p:txBody>
          <a:bodyPr>
            <a:normAutofit fontScale="90000"/>
          </a:bodyPr>
          <a:lstStyle/>
          <a:p>
            <a:r>
              <a:rPr lang="en-US" dirty="0" err="1"/>
              <a:t>Redhat</a:t>
            </a:r>
            <a:r>
              <a:rPr lang="en-US" dirty="0"/>
              <a:t> 10 billion objects performance test</a:t>
            </a:r>
          </a:p>
        </p:txBody>
      </p:sp>
      <p:sp>
        <p:nvSpPr>
          <p:cNvPr id="3" name="Content Placeholder 2">
            <a:extLst>
              <a:ext uri="{FF2B5EF4-FFF2-40B4-BE49-F238E27FC236}">
                <a16:creationId xmlns:a16="http://schemas.microsoft.com/office/drawing/2014/main" id="{24C2E46C-F9C5-424F-ACBF-81256ABA1470}"/>
              </a:ext>
            </a:extLst>
          </p:cNvPr>
          <p:cNvSpPr>
            <a:spLocks noGrp="1"/>
          </p:cNvSpPr>
          <p:nvPr>
            <p:ph idx="1"/>
          </p:nvPr>
        </p:nvSpPr>
        <p:spPr>
          <a:xfrm>
            <a:off x="278296" y="3945836"/>
            <a:ext cx="11618843" cy="2663686"/>
          </a:xfrm>
        </p:spPr>
        <p:txBody>
          <a:bodyPr>
            <a:normAutofit fontScale="77500" lnSpcReduction="20000"/>
          </a:bodyPr>
          <a:lstStyle/>
          <a:p>
            <a:r>
              <a:rPr lang="en-US" dirty="0"/>
              <a:t>Storage Array: 3 x Seagate JBOD@106 x 16TB HDD = 5PB raw capacity.</a:t>
            </a:r>
          </a:p>
          <a:p>
            <a:r>
              <a:rPr lang="en-US" dirty="0"/>
              <a:t>OSD Server: Each object server had dual Xeon 18-core CL-6154 processors, 384GB of DRAM, six Intel DC P4610 </a:t>
            </a:r>
            <a:r>
              <a:rPr lang="en-US" dirty="0" err="1"/>
              <a:t>NVMe</a:t>
            </a:r>
            <a:r>
              <a:rPr lang="en-US" dirty="0"/>
              <a:t> 7.6TB write-</a:t>
            </a:r>
            <a:r>
              <a:rPr lang="en-US" dirty="0" err="1"/>
              <a:t>optimised</a:t>
            </a:r>
            <a:r>
              <a:rPr lang="en-US" dirty="0"/>
              <a:t> NAND SSDs for metadata caching.</a:t>
            </a:r>
          </a:p>
          <a:p>
            <a:r>
              <a:rPr lang="en-US" dirty="0"/>
              <a:t>Test Client: 6 Workload Client@44 cores w/ 256 GB</a:t>
            </a:r>
          </a:p>
          <a:p>
            <a:r>
              <a:rPr lang="en-US" dirty="0" err="1"/>
              <a:t>Ceph</a:t>
            </a:r>
            <a:r>
              <a:rPr lang="en-US" dirty="0"/>
              <a:t> best practice recommends not exceeding 80 per cent capacity and so the system was sized to provide 4.5PB of usable </a:t>
            </a:r>
            <a:r>
              <a:rPr lang="en-US" dirty="0" err="1"/>
              <a:t>Ceph</a:t>
            </a:r>
            <a:r>
              <a:rPr lang="en-US" dirty="0"/>
              <a:t> capacity. Each 64KB object required about 10KB of metadata, meaning around 95TB of metadata for the total of 10 billion objects.</a:t>
            </a:r>
          </a:p>
        </p:txBody>
      </p:sp>
      <p:pic>
        <p:nvPicPr>
          <p:cNvPr id="1026" name="Picture 2">
            <a:extLst>
              <a:ext uri="{FF2B5EF4-FFF2-40B4-BE49-F238E27FC236}">
                <a16:creationId xmlns:a16="http://schemas.microsoft.com/office/drawing/2014/main" id="{90283FEE-26F0-4BA2-B80C-A160D88F28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71625" y="606288"/>
            <a:ext cx="9048750" cy="33395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515342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E04EC2-E39D-4EE0-A398-B113892E3D1B}"/>
              </a:ext>
            </a:extLst>
          </p:cNvPr>
          <p:cNvSpPr>
            <a:spLocks noGrp="1"/>
          </p:cNvSpPr>
          <p:nvPr>
            <p:ph type="title"/>
          </p:nvPr>
        </p:nvSpPr>
        <p:spPr>
          <a:xfrm>
            <a:off x="838200" y="265735"/>
            <a:ext cx="10515600" cy="72197"/>
          </a:xfrm>
        </p:spPr>
        <p:txBody>
          <a:bodyPr>
            <a:noAutofit/>
          </a:bodyPr>
          <a:lstStyle/>
          <a:p>
            <a:r>
              <a:rPr lang="en-US" sz="3600" dirty="0"/>
              <a:t>RBD - Concept Explanation</a:t>
            </a:r>
          </a:p>
        </p:txBody>
      </p:sp>
      <p:sp>
        <p:nvSpPr>
          <p:cNvPr id="3" name="Content Placeholder 2">
            <a:extLst>
              <a:ext uri="{FF2B5EF4-FFF2-40B4-BE49-F238E27FC236}">
                <a16:creationId xmlns:a16="http://schemas.microsoft.com/office/drawing/2014/main" id="{EFC19812-B3A6-4964-9BAB-681A50D9B941}"/>
              </a:ext>
            </a:extLst>
          </p:cNvPr>
          <p:cNvSpPr>
            <a:spLocks noGrp="1"/>
          </p:cNvSpPr>
          <p:nvPr>
            <p:ph idx="1"/>
          </p:nvPr>
        </p:nvSpPr>
        <p:spPr>
          <a:xfrm>
            <a:off x="838200" y="805070"/>
            <a:ext cx="10515600" cy="5371893"/>
          </a:xfrm>
        </p:spPr>
        <p:txBody>
          <a:bodyPr>
            <a:normAutofit fontScale="92500" lnSpcReduction="10000"/>
          </a:bodyPr>
          <a:lstStyle/>
          <a:p>
            <a:pPr marL="0" indent="0">
              <a:buNone/>
            </a:pPr>
            <a:r>
              <a:rPr lang="en-US" dirty="0"/>
              <a:t>RADOS Block Device (RBD): Provides a thin-provisioned block device to the clients. </a:t>
            </a:r>
          </a:p>
          <a:p>
            <a:r>
              <a:rPr lang="en-US" dirty="0"/>
              <a:t>A block device represents a consecutive sequence of bytes and </a:t>
            </a:r>
            <a:r>
              <a:rPr lang="en-US" dirty="0" err="1"/>
              <a:t>Ceph</a:t>
            </a:r>
            <a:r>
              <a:rPr lang="en-US" dirty="0"/>
              <a:t> divides it into a set of objects of equal size. When a client modifies a region of the RBD, the corresponding objects are automatically stripped and replicated over the entire </a:t>
            </a:r>
            <a:r>
              <a:rPr lang="en-US" dirty="0" err="1"/>
              <a:t>Ceph</a:t>
            </a:r>
            <a:r>
              <a:rPr lang="en-US" dirty="0"/>
              <a:t> cluster system. The size of objects is set to 4MiB by default. </a:t>
            </a:r>
          </a:p>
          <a:p>
            <a:r>
              <a:rPr lang="en-US" dirty="0"/>
              <a:t>Two types of RBD: </a:t>
            </a:r>
            <a:r>
              <a:rPr lang="en-US" dirty="0" err="1"/>
              <a:t>librbd</a:t>
            </a:r>
            <a:r>
              <a:rPr lang="en-US" dirty="0"/>
              <a:t> and </a:t>
            </a:r>
            <a:r>
              <a:rPr lang="en-US" dirty="0" err="1"/>
              <a:t>krbd</a:t>
            </a:r>
            <a:r>
              <a:rPr lang="en-US" dirty="0"/>
              <a:t>. </a:t>
            </a:r>
            <a:r>
              <a:rPr lang="en-US" dirty="0" err="1"/>
              <a:t>librbd</a:t>
            </a:r>
            <a:r>
              <a:rPr lang="en-US" dirty="0"/>
              <a:t> is a user-level library implementation which is widely used as a primary block storage for virtual machines in the cloud computing platforms such as OpenStack which shall bring about any interference from hypervisor or other virtual machines. </a:t>
            </a:r>
            <a:r>
              <a:rPr lang="en-US" dirty="0" err="1"/>
              <a:t>krbd</a:t>
            </a:r>
            <a:r>
              <a:rPr lang="en-US" dirty="0"/>
              <a:t> is implemented as a kernel module which exports device files directly to the kernel so that clients can mount them just like conventional disks.</a:t>
            </a:r>
          </a:p>
          <a:p>
            <a:endParaRPr lang="en-US" dirty="0"/>
          </a:p>
        </p:txBody>
      </p:sp>
    </p:spTree>
    <p:extLst>
      <p:ext uri="{BB962C8B-B14F-4D97-AF65-F5344CB8AC3E}">
        <p14:creationId xmlns:p14="http://schemas.microsoft.com/office/powerpoint/2010/main" val="95687761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E04EC2-E39D-4EE0-A398-B113892E3D1B}"/>
              </a:ext>
            </a:extLst>
          </p:cNvPr>
          <p:cNvSpPr>
            <a:spLocks noGrp="1"/>
          </p:cNvSpPr>
          <p:nvPr>
            <p:ph type="title"/>
          </p:nvPr>
        </p:nvSpPr>
        <p:spPr>
          <a:xfrm>
            <a:off x="838200" y="265735"/>
            <a:ext cx="10515600" cy="72197"/>
          </a:xfrm>
        </p:spPr>
        <p:txBody>
          <a:bodyPr>
            <a:noAutofit/>
          </a:bodyPr>
          <a:lstStyle/>
          <a:p>
            <a:r>
              <a:rPr lang="en-US" sz="3600" dirty="0"/>
              <a:t>OSD - Concept Explanation</a:t>
            </a:r>
          </a:p>
        </p:txBody>
      </p:sp>
      <p:sp>
        <p:nvSpPr>
          <p:cNvPr id="3" name="Content Placeholder 2">
            <a:extLst>
              <a:ext uri="{FF2B5EF4-FFF2-40B4-BE49-F238E27FC236}">
                <a16:creationId xmlns:a16="http://schemas.microsoft.com/office/drawing/2014/main" id="{EFC19812-B3A6-4964-9BAB-681A50D9B941}"/>
              </a:ext>
            </a:extLst>
          </p:cNvPr>
          <p:cNvSpPr>
            <a:spLocks noGrp="1"/>
          </p:cNvSpPr>
          <p:nvPr>
            <p:ph idx="1"/>
          </p:nvPr>
        </p:nvSpPr>
        <p:spPr>
          <a:xfrm>
            <a:off x="838200" y="805070"/>
            <a:ext cx="10515600" cy="5371893"/>
          </a:xfrm>
        </p:spPr>
        <p:txBody>
          <a:bodyPr>
            <a:normAutofit fontScale="70000" lnSpcReduction="20000"/>
          </a:bodyPr>
          <a:lstStyle/>
          <a:p>
            <a:pPr marL="0" indent="0">
              <a:buNone/>
            </a:pPr>
            <a:r>
              <a:rPr lang="en-US" dirty="0"/>
              <a:t>Object Storage Device (OSD):  The </a:t>
            </a:r>
            <a:r>
              <a:rPr lang="en-US" dirty="0" err="1"/>
              <a:t>Ceph</a:t>
            </a:r>
            <a:r>
              <a:rPr lang="en-US" dirty="0"/>
              <a:t> OSD daemon consists of many functional modules in order to support SDS service. Inside OSD </a:t>
            </a:r>
            <a:r>
              <a:rPr lang="en-US" dirty="0" err="1"/>
              <a:t>Deamon</a:t>
            </a:r>
            <a:r>
              <a:rPr lang="en-US" dirty="0"/>
              <a:t>:</a:t>
            </a:r>
          </a:p>
          <a:p>
            <a:r>
              <a:rPr lang="en-US" dirty="0"/>
              <a:t>Core module: </a:t>
            </a:r>
            <a:r>
              <a:rPr lang="en-US" dirty="0" err="1"/>
              <a:t>ObjectStore</a:t>
            </a:r>
            <a:r>
              <a:rPr lang="en-US" dirty="0"/>
              <a:t> which is responsible for how objects are stored and managed. In particular, </a:t>
            </a:r>
            <a:r>
              <a:rPr lang="en-US" dirty="0" err="1"/>
              <a:t>Ceph</a:t>
            </a:r>
            <a:r>
              <a:rPr lang="en-US" dirty="0"/>
              <a:t> is designed to support multiple storage engines by registering them as different backends for </a:t>
            </a:r>
            <a:r>
              <a:rPr lang="en-US" dirty="0" err="1"/>
              <a:t>ObjectStore</a:t>
            </a:r>
            <a:r>
              <a:rPr lang="en-US" dirty="0"/>
              <a:t>. Currently supports three kinds of storage backends: </a:t>
            </a:r>
            <a:r>
              <a:rPr lang="en-US" dirty="0" err="1"/>
              <a:t>FileStore</a:t>
            </a:r>
            <a:r>
              <a:rPr lang="en-US" dirty="0"/>
              <a:t>, </a:t>
            </a:r>
            <a:r>
              <a:rPr lang="en-US" dirty="0" err="1"/>
              <a:t>KStore</a:t>
            </a:r>
            <a:r>
              <a:rPr lang="en-US" dirty="0"/>
              <a:t> and </a:t>
            </a:r>
            <a:r>
              <a:rPr lang="en-US" dirty="0" err="1"/>
              <a:t>BlueStore</a:t>
            </a:r>
            <a:r>
              <a:rPr lang="en-US" dirty="0"/>
              <a:t>. </a:t>
            </a:r>
          </a:p>
          <a:p>
            <a:r>
              <a:rPr lang="en-US" dirty="0" err="1"/>
              <a:t>FileStore</a:t>
            </a:r>
            <a:r>
              <a:rPr lang="en-US" dirty="0"/>
              <a:t>: Each object is stored as a separate file in the underlying local file systems such as XFS, BTRFS and ZFS. Using </a:t>
            </a:r>
            <a:r>
              <a:rPr lang="en-US" dirty="0" err="1"/>
              <a:t>FileStore</a:t>
            </a:r>
            <a:r>
              <a:rPr lang="en-US" dirty="0"/>
              <a:t>, </a:t>
            </a:r>
            <a:r>
              <a:rPr lang="en-US" dirty="0" err="1"/>
              <a:t>Ceph</a:t>
            </a:r>
            <a:r>
              <a:rPr lang="en-US" dirty="0"/>
              <a:t> mandates to use an external </a:t>
            </a:r>
            <a:r>
              <a:rPr lang="en-US" dirty="0" err="1"/>
              <a:t>Ceph</a:t>
            </a:r>
            <a:r>
              <a:rPr lang="en-US" dirty="0"/>
              <a:t> journal for ensuring consistency, many systems employ SSDs as the journal devices. XFS is the only file system officially recommended by </a:t>
            </a:r>
            <a:r>
              <a:rPr lang="en-US" dirty="0" err="1"/>
              <a:t>Ceph</a:t>
            </a:r>
            <a:r>
              <a:rPr lang="en-US" dirty="0"/>
              <a:t> developers so far.</a:t>
            </a:r>
          </a:p>
          <a:p>
            <a:r>
              <a:rPr lang="en-US" dirty="0" err="1"/>
              <a:t>KStore</a:t>
            </a:r>
            <a:r>
              <a:rPr lang="en-US" dirty="0"/>
              <a:t>: </a:t>
            </a:r>
            <a:r>
              <a:rPr lang="en-US" dirty="0" err="1"/>
              <a:t>KStore</a:t>
            </a:r>
            <a:r>
              <a:rPr lang="en-US" dirty="0"/>
              <a:t> is to encapsulate everything from object data to their metadata as key-value pairs and put them into key-value stores. </a:t>
            </a:r>
            <a:r>
              <a:rPr lang="en-US" dirty="0" err="1"/>
              <a:t>LevelDB</a:t>
            </a:r>
            <a:r>
              <a:rPr lang="en-US" dirty="0"/>
              <a:t>, </a:t>
            </a:r>
            <a:r>
              <a:rPr lang="en-US" dirty="0" err="1"/>
              <a:t>RocksDB</a:t>
            </a:r>
            <a:r>
              <a:rPr lang="en-US" dirty="0"/>
              <a:t> and </a:t>
            </a:r>
            <a:r>
              <a:rPr lang="en-US" dirty="0" err="1"/>
              <a:t>KineticStorage</a:t>
            </a:r>
            <a:r>
              <a:rPr lang="en-US" dirty="0"/>
              <a:t> for </a:t>
            </a:r>
            <a:r>
              <a:rPr lang="en-US" dirty="0" err="1"/>
              <a:t>KStore</a:t>
            </a:r>
            <a:r>
              <a:rPr lang="en-US" dirty="0"/>
              <a:t>.</a:t>
            </a:r>
          </a:p>
          <a:p>
            <a:r>
              <a:rPr lang="en-US" dirty="0" err="1"/>
              <a:t>BlueStore</a:t>
            </a:r>
            <a:r>
              <a:rPr lang="en-US" dirty="0"/>
              <a:t>: Saves object data in a raw block device directly, while managing their metadata with </a:t>
            </a:r>
            <a:r>
              <a:rPr lang="en-US" dirty="0" err="1"/>
              <a:t>RocksDB</a:t>
            </a:r>
            <a:r>
              <a:rPr lang="en-US" dirty="0"/>
              <a:t>. In order to accommodate </a:t>
            </a:r>
            <a:r>
              <a:rPr lang="en-US" dirty="0" err="1"/>
              <a:t>RocksDB</a:t>
            </a:r>
            <a:r>
              <a:rPr lang="en-US" dirty="0"/>
              <a:t>, </a:t>
            </a:r>
            <a:r>
              <a:rPr lang="en-US" dirty="0" err="1"/>
              <a:t>BlueStore</a:t>
            </a:r>
            <a:r>
              <a:rPr lang="en-US" dirty="0"/>
              <a:t> internally has a tiny user-level file system named </a:t>
            </a:r>
            <a:r>
              <a:rPr lang="en-US" dirty="0" err="1"/>
              <a:t>BlueFS</a:t>
            </a:r>
            <a:r>
              <a:rPr lang="en-US" dirty="0"/>
              <a:t>. Using </a:t>
            </a:r>
            <a:r>
              <a:rPr lang="en-US" dirty="0" err="1"/>
              <a:t>RocksDB</a:t>
            </a:r>
            <a:r>
              <a:rPr lang="en-US" dirty="0"/>
              <a:t> is that </a:t>
            </a:r>
            <a:r>
              <a:rPr lang="en-US" dirty="0" err="1"/>
              <a:t>Ceph</a:t>
            </a:r>
            <a:r>
              <a:rPr lang="en-US" dirty="0"/>
              <a:t> can simply retrieve and enumerate all objects stored in the system.</a:t>
            </a:r>
          </a:p>
          <a:p>
            <a:r>
              <a:rPr lang="en-US" dirty="0"/>
              <a:t>For performance consideration, </a:t>
            </a:r>
            <a:r>
              <a:rPr lang="en-US" dirty="0" err="1"/>
              <a:t>NVMe</a:t>
            </a:r>
            <a:r>
              <a:rPr lang="en-US" dirty="0"/>
              <a:t> SSDs are used for external journaling in </a:t>
            </a:r>
            <a:r>
              <a:rPr lang="en-US" dirty="0" err="1"/>
              <a:t>FileStore</a:t>
            </a:r>
            <a:r>
              <a:rPr lang="en-US" dirty="0"/>
              <a:t> and WAL (Write-Ahead Logging) in </a:t>
            </a:r>
            <a:r>
              <a:rPr lang="en-US" dirty="0" err="1"/>
              <a:t>BlueStore</a:t>
            </a:r>
            <a:r>
              <a:rPr lang="en-US" dirty="0"/>
              <a:t>.</a:t>
            </a:r>
          </a:p>
        </p:txBody>
      </p:sp>
    </p:spTree>
    <p:extLst>
      <p:ext uri="{BB962C8B-B14F-4D97-AF65-F5344CB8AC3E}">
        <p14:creationId xmlns:p14="http://schemas.microsoft.com/office/powerpoint/2010/main" val="68227907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82E308-495C-4E8E-92EB-B06862C98E9C}"/>
              </a:ext>
            </a:extLst>
          </p:cNvPr>
          <p:cNvSpPr>
            <a:spLocks noGrp="1"/>
          </p:cNvSpPr>
          <p:nvPr>
            <p:ph type="title"/>
          </p:nvPr>
        </p:nvSpPr>
        <p:spPr>
          <a:xfrm>
            <a:off x="838200" y="186223"/>
            <a:ext cx="10515600" cy="181527"/>
          </a:xfrm>
        </p:spPr>
        <p:txBody>
          <a:bodyPr>
            <a:noAutofit/>
          </a:bodyPr>
          <a:lstStyle/>
          <a:p>
            <a:r>
              <a:rPr lang="en-US" sz="3600" dirty="0" err="1"/>
              <a:t>Ceph</a:t>
            </a:r>
            <a:r>
              <a:rPr lang="en-US" sz="3600" dirty="0"/>
              <a:t> Orchestrator</a:t>
            </a:r>
          </a:p>
        </p:txBody>
      </p:sp>
      <p:sp>
        <p:nvSpPr>
          <p:cNvPr id="3" name="Content Placeholder 2">
            <a:extLst>
              <a:ext uri="{FF2B5EF4-FFF2-40B4-BE49-F238E27FC236}">
                <a16:creationId xmlns:a16="http://schemas.microsoft.com/office/drawing/2014/main" id="{0428C361-A0EF-4EE5-9B72-8525D30E247A}"/>
              </a:ext>
            </a:extLst>
          </p:cNvPr>
          <p:cNvSpPr>
            <a:spLocks noGrp="1"/>
          </p:cNvSpPr>
          <p:nvPr>
            <p:ph idx="1"/>
          </p:nvPr>
        </p:nvSpPr>
        <p:spPr>
          <a:xfrm>
            <a:off x="838200" y="755374"/>
            <a:ext cx="4956313" cy="5421589"/>
          </a:xfrm>
        </p:spPr>
        <p:txBody>
          <a:bodyPr>
            <a:normAutofit fontScale="77500" lnSpcReduction="20000"/>
          </a:bodyPr>
          <a:lstStyle/>
          <a:p>
            <a:r>
              <a:rPr lang="en-US" dirty="0"/>
              <a:t>Orchestrator CLI: These APIs also provide a common command line interface (CLI) to orchestrate </a:t>
            </a:r>
            <a:r>
              <a:rPr lang="en-US" dirty="0" err="1"/>
              <a:t>ceph-mgr</a:t>
            </a:r>
            <a:r>
              <a:rPr lang="en-US" dirty="0"/>
              <a:t> modules with external orchestration services. </a:t>
            </a:r>
          </a:p>
          <a:p>
            <a:r>
              <a:rPr lang="en-US" dirty="0" err="1"/>
              <a:t>Cephadm</a:t>
            </a:r>
            <a:r>
              <a:rPr lang="en-US" dirty="0"/>
              <a:t> Orchestrator: This is a </a:t>
            </a:r>
            <a:r>
              <a:rPr lang="en-US" dirty="0" err="1"/>
              <a:t>Ceph</a:t>
            </a:r>
            <a:r>
              <a:rPr lang="en-US" dirty="0"/>
              <a:t> Orchestrator module by establishing an SSH connection and issuing explicit management commands. </a:t>
            </a:r>
            <a:r>
              <a:rPr lang="en-US" dirty="0" err="1"/>
              <a:t>Cephadm</a:t>
            </a:r>
            <a:r>
              <a:rPr lang="en-US" dirty="0"/>
              <a:t> Orchestrator will deploy container images managed by </a:t>
            </a:r>
            <a:r>
              <a:rPr lang="en-US" dirty="0" err="1"/>
              <a:t>systemd</a:t>
            </a:r>
            <a:r>
              <a:rPr lang="en-US" dirty="0"/>
              <a:t> in order to allow independent upgrades of co-located services.</a:t>
            </a:r>
          </a:p>
          <a:p>
            <a:r>
              <a:rPr lang="en-US" dirty="0"/>
              <a:t>Rook Orchestrator: Uses the Kubernetes Rook operator (cloud-native storage operator) to manage a </a:t>
            </a:r>
            <a:r>
              <a:rPr lang="en-US" dirty="0" err="1"/>
              <a:t>Ceph</a:t>
            </a:r>
            <a:r>
              <a:rPr lang="en-US" dirty="0"/>
              <a:t> storage cluster running inside a Kubernetes cluster.</a:t>
            </a:r>
          </a:p>
        </p:txBody>
      </p:sp>
      <p:pic>
        <p:nvPicPr>
          <p:cNvPr id="1026" name="Picture 2" descr="Ceph Orchestrator">
            <a:extLst>
              <a:ext uri="{FF2B5EF4-FFF2-40B4-BE49-F238E27FC236}">
                <a16:creationId xmlns:a16="http://schemas.microsoft.com/office/drawing/2014/main" id="{9E9759F8-4E8C-4950-B92E-5705D64676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93904" y="367750"/>
            <a:ext cx="6298096" cy="6490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612145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887D2E-02A1-4952-B6EC-6563D538FAD1}"/>
              </a:ext>
            </a:extLst>
          </p:cNvPr>
          <p:cNvSpPr>
            <a:spLocks noGrp="1"/>
          </p:cNvSpPr>
          <p:nvPr>
            <p:ph type="title"/>
          </p:nvPr>
        </p:nvSpPr>
        <p:spPr>
          <a:xfrm>
            <a:off x="838200" y="474454"/>
            <a:ext cx="10515600" cy="181527"/>
          </a:xfrm>
        </p:spPr>
        <p:txBody>
          <a:bodyPr>
            <a:noAutofit/>
          </a:bodyPr>
          <a:lstStyle/>
          <a:p>
            <a:r>
              <a:rPr lang="en-US" sz="3200" dirty="0"/>
              <a:t>Compare Top Kubernetes Storage Solutions: </a:t>
            </a:r>
            <a:r>
              <a:rPr lang="en-US" sz="3200" dirty="0" err="1"/>
              <a:t>OpenEBS</a:t>
            </a:r>
            <a:r>
              <a:rPr lang="en-US" sz="3200" dirty="0"/>
              <a:t>, </a:t>
            </a:r>
            <a:r>
              <a:rPr lang="en-US" sz="3200" dirty="0" err="1"/>
              <a:t>Portworx</a:t>
            </a:r>
            <a:r>
              <a:rPr lang="en-US" sz="3200" dirty="0"/>
              <a:t>, Rook, &amp; </a:t>
            </a:r>
            <a:r>
              <a:rPr lang="en-US" sz="3200" dirty="0" err="1"/>
              <a:t>Gluster</a:t>
            </a:r>
            <a:endParaRPr lang="en-US" sz="3200" dirty="0"/>
          </a:p>
        </p:txBody>
      </p:sp>
      <p:graphicFrame>
        <p:nvGraphicFramePr>
          <p:cNvPr id="8" name="Table 7">
            <a:extLst>
              <a:ext uri="{FF2B5EF4-FFF2-40B4-BE49-F238E27FC236}">
                <a16:creationId xmlns:a16="http://schemas.microsoft.com/office/drawing/2014/main" id="{9BA3EAED-534E-41EF-A1AF-FEECE608E4C5}"/>
              </a:ext>
            </a:extLst>
          </p:cNvPr>
          <p:cNvGraphicFramePr>
            <a:graphicFrameLocks noGrp="1"/>
          </p:cNvGraphicFramePr>
          <p:nvPr/>
        </p:nvGraphicFramePr>
        <p:xfrm>
          <a:off x="838199" y="1474776"/>
          <a:ext cx="10567035" cy="5184442"/>
        </p:xfrm>
        <a:graphic>
          <a:graphicData uri="http://schemas.openxmlformats.org/drawingml/2006/table">
            <a:tbl>
              <a:tblPr/>
              <a:tblGrid>
                <a:gridCol w="2113407">
                  <a:extLst>
                    <a:ext uri="{9D8B030D-6E8A-4147-A177-3AD203B41FA5}">
                      <a16:colId xmlns:a16="http://schemas.microsoft.com/office/drawing/2014/main" val="1312541492"/>
                    </a:ext>
                  </a:extLst>
                </a:gridCol>
                <a:gridCol w="2113407">
                  <a:extLst>
                    <a:ext uri="{9D8B030D-6E8A-4147-A177-3AD203B41FA5}">
                      <a16:colId xmlns:a16="http://schemas.microsoft.com/office/drawing/2014/main" val="3469436605"/>
                    </a:ext>
                  </a:extLst>
                </a:gridCol>
                <a:gridCol w="2113407">
                  <a:extLst>
                    <a:ext uri="{9D8B030D-6E8A-4147-A177-3AD203B41FA5}">
                      <a16:colId xmlns:a16="http://schemas.microsoft.com/office/drawing/2014/main" val="427210925"/>
                    </a:ext>
                  </a:extLst>
                </a:gridCol>
                <a:gridCol w="2113407">
                  <a:extLst>
                    <a:ext uri="{9D8B030D-6E8A-4147-A177-3AD203B41FA5}">
                      <a16:colId xmlns:a16="http://schemas.microsoft.com/office/drawing/2014/main" val="1676018441"/>
                    </a:ext>
                  </a:extLst>
                </a:gridCol>
                <a:gridCol w="2113407">
                  <a:extLst>
                    <a:ext uri="{9D8B030D-6E8A-4147-A177-3AD203B41FA5}">
                      <a16:colId xmlns:a16="http://schemas.microsoft.com/office/drawing/2014/main" val="1767859846"/>
                    </a:ext>
                  </a:extLst>
                </a:gridCol>
              </a:tblGrid>
              <a:tr h="806247">
                <a:tc>
                  <a:txBody>
                    <a:bodyPr/>
                    <a:lstStyle/>
                    <a:p>
                      <a:pPr algn="just" fontAlgn="ctr"/>
                      <a:br>
                        <a:rPr lang="en-US" b="1" dirty="0">
                          <a:effectLst/>
                          <a:latin typeface="inherit"/>
                        </a:rPr>
                      </a:br>
                      <a:endParaRPr lang="en-US" b="0" dirty="0">
                        <a:effectLst/>
                        <a:latin typeface="inherit"/>
                      </a:endParaRPr>
                    </a:p>
                  </a:txBody>
                  <a:tcP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FFFFF"/>
                    </a:solidFill>
                  </a:tcPr>
                </a:tc>
                <a:tc>
                  <a:txBody>
                    <a:bodyPr/>
                    <a:lstStyle/>
                    <a:p>
                      <a:pPr algn="just" fontAlgn="ctr"/>
                      <a:r>
                        <a:rPr lang="en-US" b="1" dirty="0" err="1">
                          <a:effectLst/>
                          <a:latin typeface="inherit"/>
                        </a:rPr>
                        <a:t>OpenEBS</a:t>
                      </a:r>
                      <a:endParaRPr lang="en-US" b="0" dirty="0">
                        <a:effectLst/>
                        <a:latin typeface="inherit"/>
                      </a:endParaRPr>
                    </a:p>
                  </a:txBody>
                  <a:tcP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FFFFF"/>
                    </a:solidFill>
                  </a:tcPr>
                </a:tc>
                <a:tc>
                  <a:txBody>
                    <a:bodyPr/>
                    <a:lstStyle/>
                    <a:p>
                      <a:pPr marL="0" marR="0" lvl="0" indent="0" algn="just" defTabSz="914400" rtl="0" eaLnBrk="1" fontAlgn="ctr" latinLnBrk="0" hangingPunct="1">
                        <a:lnSpc>
                          <a:spcPct val="100000"/>
                        </a:lnSpc>
                        <a:spcBef>
                          <a:spcPts val="0"/>
                        </a:spcBef>
                        <a:spcAft>
                          <a:spcPts val="0"/>
                        </a:spcAft>
                        <a:buClrTx/>
                        <a:buSzTx/>
                        <a:buFontTx/>
                        <a:buNone/>
                        <a:tabLst/>
                        <a:defRPr/>
                      </a:pPr>
                      <a:r>
                        <a:rPr lang="en-US" b="1" dirty="0" err="1">
                          <a:effectLst/>
                          <a:latin typeface="inherit"/>
                        </a:rPr>
                        <a:t>PortWorx</a:t>
                      </a:r>
                      <a:endParaRPr lang="en-US" b="0" dirty="0">
                        <a:effectLst/>
                        <a:latin typeface="inherit"/>
                      </a:endParaRPr>
                    </a:p>
                    <a:p>
                      <a:pPr algn="just" fontAlgn="ctr"/>
                      <a:endParaRPr lang="en-US" b="0" dirty="0">
                        <a:effectLst/>
                        <a:latin typeface="inherit"/>
                      </a:endParaRPr>
                    </a:p>
                  </a:txBody>
                  <a:tcP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FFFFF"/>
                    </a:solidFill>
                  </a:tcPr>
                </a:tc>
                <a:tc>
                  <a:txBody>
                    <a:bodyPr/>
                    <a:lstStyle/>
                    <a:p>
                      <a:pPr marL="0" marR="0" lvl="0" indent="0" algn="just" defTabSz="914400" rtl="0" eaLnBrk="1" fontAlgn="ctr" latinLnBrk="0" hangingPunct="1">
                        <a:lnSpc>
                          <a:spcPct val="100000"/>
                        </a:lnSpc>
                        <a:spcBef>
                          <a:spcPts val="0"/>
                        </a:spcBef>
                        <a:spcAft>
                          <a:spcPts val="0"/>
                        </a:spcAft>
                        <a:buClrTx/>
                        <a:buSzTx/>
                        <a:buFontTx/>
                        <a:buNone/>
                        <a:tabLst/>
                        <a:defRPr/>
                      </a:pPr>
                      <a:r>
                        <a:rPr lang="en-US" b="1" dirty="0">
                          <a:effectLst/>
                          <a:latin typeface="inherit"/>
                        </a:rPr>
                        <a:t>Rook</a:t>
                      </a:r>
                      <a:endParaRPr lang="en-US" b="0" dirty="0">
                        <a:effectLst/>
                        <a:latin typeface="inherit"/>
                      </a:endParaRPr>
                    </a:p>
                    <a:p>
                      <a:pPr algn="just" fontAlgn="ctr"/>
                      <a:endParaRPr lang="en-US" b="0" dirty="0">
                        <a:effectLst/>
                        <a:latin typeface="inherit"/>
                      </a:endParaRPr>
                    </a:p>
                  </a:txBody>
                  <a:tcP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FFFFF"/>
                    </a:solidFill>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b="1" dirty="0" err="1">
                          <a:effectLst/>
                          <a:latin typeface="inherit"/>
                        </a:rPr>
                        <a:t>Gluster</a:t>
                      </a:r>
                      <a:endParaRPr lang="en-US" b="0" dirty="0">
                        <a:effectLst/>
                        <a:latin typeface="inherit"/>
                      </a:endParaRPr>
                    </a:p>
                    <a:p>
                      <a:pPr algn="just"/>
                      <a:endParaRPr lang="en-US" dirty="0"/>
                    </a:p>
                  </a:txBody>
                  <a:tcPr>
                    <a:lnL w="7620" cap="flat" cmpd="sng" algn="ctr">
                      <a:solidFill>
                        <a:srgbClr val="000000"/>
                      </a:solidFill>
                      <a:prstDash val="solid"/>
                      <a:round/>
                      <a:headEnd type="none" w="med" len="med"/>
                      <a:tailEnd type="none" w="med" len="med"/>
                    </a:lnL>
                    <a:lnB w="762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18741701"/>
                  </a:ext>
                </a:extLst>
              </a:tr>
              <a:tr h="806247">
                <a:tc>
                  <a:txBody>
                    <a:bodyPr/>
                    <a:lstStyle/>
                    <a:p>
                      <a:pPr algn="just" fontAlgn="ctr"/>
                      <a:r>
                        <a:rPr lang="en-US" b="1" dirty="0">
                          <a:effectLst/>
                          <a:latin typeface="inherit"/>
                        </a:rPr>
                        <a:t>License</a:t>
                      </a:r>
                      <a:endParaRPr lang="en-US" b="0" dirty="0">
                        <a:effectLst/>
                        <a:latin typeface="inherit"/>
                      </a:endParaRPr>
                    </a:p>
                  </a:txBody>
                  <a:tcP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FFFFF"/>
                    </a:solidFill>
                  </a:tcPr>
                </a:tc>
                <a:tc>
                  <a:txBody>
                    <a:bodyPr/>
                    <a:lstStyle/>
                    <a:p>
                      <a:pPr algn="just" fontAlgn="ctr"/>
                      <a:r>
                        <a:rPr lang="en-US" b="0" dirty="0">
                          <a:effectLst/>
                          <a:latin typeface="inherit"/>
                        </a:rPr>
                        <a:t>Open source</a:t>
                      </a:r>
                    </a:p>
                  </a:txBody>
                  <a:tcP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FFFFF"/>
                    </a:solidFill>
                  </a:tcPr>
                </a:tc>
                <a:tc>
                  <a:txBody>
                    <a:bodyPr/>
                    <a:lstStyle/>
                    <a:p>
                      <a:pPr algn="just" fontAlgn="ctr"/>
                      <a:r>
                        <a:rPr lang="en-US" b="0" dirty="0">
                          <a:effectLst/>
                          <a:latin typeface="inherit"/>
                        </a:rPr>
                        <a:t>Commercial</a:t>
                      </a:r>
                    </a:p>
                  </a:txBody>
                  <a:tcP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FFFFF"/>
                    </a:solidFill>
                  </a:tcPr>
                </a:tc>
                <a:tc>
                  <a:txBody>
                    <a:bodyPr/>
                    <a:lstStyle/>
                    <a:p>
                      <a:pPr algn="just" fontAlgn="ctr"/>
                      <a:r>
                        <a:rPr lang="en-US" b="0">
                          <a:effectLst/>
                          <a:latin typeface="inherit"/>
                        </a:rPr>
                        <a:t>Open source</a:t>
                      </a:r>
                    </a:p>
                  </a:txBody>
                  <a:tcP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FFFFF"/>
                    </a:solidFill>
                  </a:tcPr>
                </a:tc>
                <a:tc>
                  <a:txBody>
                    <a:bodyPr/>
                    <a:lstStyle/>
                    <a:p>
                      <a:pPr algn="just" fontAlgn="ctr"/>
                      <a:r>
                        <a:rPr lang="en-US" b="0">
                          <a:effectLst/>
                          <a:latin typeface="inherit"/>
                        </a:rPr>
                        <a:t>Open source / Commercial</a:t>
                      </a:r>
                    </a:p>
                  </a:txBody>
                  <a:tcP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839859671"/>
                  </a:ext>
                </a:extLst>
              </a:tr>
              <a:tr h="806247">
                <a:tc>
                  <a:txBody>
                    <a:bodyPr/>
                    <a:lstStyle/>
                    <a:p>
                      <a:pPr algn="just" fontAlgn="ctr"/>
                      <a:r>
                        <a:rPr lang="en-US" b="1">
                          <a:effectLst/>
                          <a:latin typeface="inherit"/>
                        </a:rPr>
                        <a:t>Support</a:t>
                      </a:r>
                      <a:endParaRPr lang="en-US" b="0">
                        <a:effectLst/>
                        <a:latin typeface="inherit"/>
                      </a:endParaRPr>
                    </a:p>
                  </a:txBody>
                  <a:tcP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FFFFF"/>
                    </a:solidFill>
                  </a:tcPr>
                </a:tc>
                <a:tc>
                  <a:txBody>
                    <a:bodyPr/>
                    <a:lstStyle/>
                    <a:p>
                      <a:pPr algn="just" fontAlgn="ctr"/>
                      <a:r>
                        <a:rPr lang="en-US" b="0" u="none" strike="noStrike" dirty="0">
                          <a:solidFill>
                            <a:srgbClr val="00ABE8"/>
                          </a:solidFill>
                          <a:effectLst/>
                          <a:latin typeface="inherit"/>
                          <a:hlinkClick r:id="rId3"/>
                        </a:rPr>
                        <a:t>Slack Community</a:t>
                      </a:r>
                      <a:endParaRPr lang="en-US" b="0" dirty="0">
                        <a:effectLst/>
                        <a:latin typeface="inherit"/>
                      </a:endParaRPr>
                    </a:p>
                  </a:txBody>
                  <a:tcP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FFFFF"/>
                    </a:solidFill>
                  </a:tcPr>
                </a:tc>
                <a:tc>
                  <a:txBody>
                    <a:bodyPr/>
                    <a:lstStyle/>
                    <a:p>
                      <a:pPr algn="just" fontAlgn="base"/>
                      <a:r>
                        <a:rPr lang="en-US" b="0" u="none" strike="noStrike">
                          <a:solidFill>
                            <a:srgbClr val="00ABE8"/>
                          </a:solidFill>
                          <a:effectLst/>
                          <a:latin typeface="inherit"/>
                          <a:hlinkClick r:id="rId4"/>
                        </a:rPr>
                        <a:t>Forum</a:t>
                      </a:r>
                      <a:r>
                        <a:rPr lang="en-US" b="0" u="none" strike="noStrike">
                          <a:solidFill>
                            <a:srgbClr val="00ABE8"/>
                          </a:solidFill>
                          <a:effectLst/>
                          <a:latin typeface="inherit"/>
                          <a:hlinkClick r:id="rId5"/>
                        </a:rPr>
                        <a:t>Slack</a:t>
                      </a:r>
                      <a:endParaRPr lang="en-US" b="0">
                        <a:effectLst/>
                        <a:latin typeface="inherit"/>
                      </a:endParaRPr>
                    </a:p>
                    <a:p>
                      <a:pPr algn="just" fontAlgn="base"/>
                      <a:r>
                        <a:rPr lang="en-US" b="0">
                          <a:effectLst/>
                          <a:latin typeface="inherit"/>
                        </a:rPr>
                        <a:t>Support Portal</a:t>
                      </a:r>
                    </a:p>
                  </a:txBody>
                  <a:tcP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FFFFF"/>
                    </a:solidFill>
                  </a:tcPr>
                </a:tc>
                <a:tc>
                  <a:txBody>
                    <a:bodyPr/>
                    <a:lstStyle/>
                    <a:p>
                      <a:pPr algn="just" fontAlgn="ctr"/>
                      <a:r>
                        <a:rPr lang="en-US" b="0" u="none" strike="noStrike">
                          <a:solidFill>
                            <a:srgbClr val="00ABE8"/>
                          </a:solidFill>
                          <a:effectLst/>
                          <a:latin typeface="inherit"/>
                          <a:hlinkClick r:id="rId6"/>
                        </a:rPr>
                        <a:t>Slack Community</a:t>
                      </a:r>
                      <a:endParaRPr lang="en-US" b="0">
                        <a:effectLst/>
                        <a:latin typeface="inherit"/>
                      </a:endParaRPr>
                    </a:p>
                  </a:txBody>
                  <a:tcP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FFFFF"/>
                    </a:solidFill>
                  </a:tcPr>
                </a:tc>
                <a:tc>
                  <a:txBody>
                    <a:bodyPr/>
                    <a:lstStyle/>
                    <a:p>
                      <a:pPr algn="just" fontAlgn="ctr"/>
                      <a:r>
                        <a:rPr lang="en-US" b="0">
                          <a:effectLst/>
                          <a:latin typeface="inherit"/>
                        </a:rPr>
                        <a:t>RedHat Commercial Support</a:t>
                      </a:r>
                    </a:p>
                  </a:txBody>
                  <a:tcP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655756381"/>
                  </a:ext>
                </a:extLst>
              </a:tr>
              <a:tr h="1268386">
                <a:tc>
                  <a:txBody>
                    <a:bodyPr/>
                    <a:lstStyle/>
                    <a:p>
                      <a:pPr algn="just" fontAlgn="ctr"/>
                      <a:r>
                        <a:rPr lang="en-US" b="1">
                          <a:effectLst/>
                          <a:latin typeface="inherit"/>
                        </a:rPr>
                        <a:t>Active Development</a:t>
                      </a:r>
                      <a:endParaRPr lang="en-US" b="0">
                        <a:effectLst/>
                        <a:latin typeface="inherit"/>
                      </a:endParaRPr>
                    </a:p>
                  </a:txBody>
                  <a:tcP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FFFFF"/>
                    </a:solidFill>
                  </a:tcPr>
                </a:tc>
                <a:tc>
                  <a:txBody>
                    <a:bodyPr/>
                    <a:lstStyle/>
                    <a:p>
                      <a:pPr algn="just" fontAlgn="ctr"/>
                      <a:r>
                        <a:rPr lang="en-US" b="0">
                          <a:effectLst/>
                          <a:latin typeface="inherit"/>
                        </a:rPr>
                        <a:t>Yes</a:t>
                      </a:r>
                    </a:p>
                  </a:txBody>
                  <a:tcP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FFFFF"/>
                    </a:solidFill>
                  </a:tcPr>
                </a:tc>
                <a:tc>
                  <a:txBody>
                    <a:bodyPr/>
                    <a:lstStyle/>
                    <a:p>
                      <a:pPr algn="just" fontAlgn="ctr"/>
                      <a:r>
                        <a:rPr lang="en-US" b="0" dirty="0">
                          <a:effectLst/>
                          <a:latin typeface="inherit"/>
                        </a:rPr>
                        <a:t>Yes</a:t>
                      </a:r>
                    </a:p>
                  </a:txBody>
                  <a:tcP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FFFFF"/>
                    </a:solidFill>
                  </a:tcPr>
                </a:tc>
                <a:tc>
                  <a:txBody>
                    <a:bodyPr/>
                    <a:lstStyle/>
                    <a:p>
                      <a:pPr algn="just" fontAlgn="ctr"/>
                      <a:r>
                        <a:rPr lang="en-US" b="0">
                          <a:effectLst/>
                          <a:latin typeface="inherit"/>
                        </a:rPr>
                        <a:t>Yes</a:t>
                      </a:r>
                    </a:p>
                  </a:txBody>
                  <a:tcP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FFFFF"/>
                    </a:solidFill>
                  </a:tcPr>
                </a:tc>
                <a:tc>
                  <a:txBody>
                    <a:bodyPr/>
                    <a:lstStyle/>
                    <a:p>
                      <a:pPr algn="just" fontAlgn="ctr"/>
                      <a:r>
                        <a:rPr lang="en-US" b="0">
                          <a:effectLst/>
                          <a:latin typeface="inherit"/>
                        </a:rPr>
                        <a:t>Maintenance</a:t>
                      </a:r>
                    </a:p>
                  </a:txBody>
                  <a:tcP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552769204"/>
                  </a:ext>
                </a:extLst>
              </a:tr>
              <a:tr h="1497315">
                <a:tc>
                  <a:txBody>
                    <a:bodyPr/>
                    <a:lstStyle/>
                    <a:p>
                      <a:pPr algn="just" fontAlgn="ctr"/>
                      <a:r>
                        <a:rPr lang="en-US" b="1">
                          <a:effectLst/>
                          <a:latin typeface="inherit"/>
                        </a:rPr>
                        <a:t>Supported Storage Engines</a:t>
                      </a:r>
                      <a:endParaRPr lang="en-US" b="0">
                        <a:effectLst/>
                        <a:latin typeface="inherit"/>
                      </a:endParaRPr>
                    </a:p>
                  </a:txBody>
                  <a:tcP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FFFFF"/>
                    </a:solidFill>
                  </a:tcPr>
                </a:tc>
                <a:tc>
                  <a:txBody>
                    <a:bodyPr/>
                    <a:lstStyle/>
                    <a:p>
                      <a:pPr algn="just" fontAlgn="base"/>
                      <a:r>
                        <a:rPr lang="en-US" b="0">
                          <a:effectLst/>
                          <a:latin typeface="inherit"/>
                        </a:rPr>
                        <a:t>MayastorcStor</a:t>
                      </a:r>
                    </a:p>
                    <a:p>
                      <a:pPr algn="just" fontAlgn="base"/>
                      <a:r>
                        <a:rPr lang="en-US" b="0">
                          <a:effectLst/>
                          <a:latin typeface="inherit"/>
                        </a:rPr>
                        <a:t>Jiva</a:t>
                      </a:r>
                    </a:p>
                    <a:p>
                      <a:pPr algn="just" fontAlgn="base"/>
                      <a:r>
                        <a:rPr lang="en-US" b="0">
                          <a:effectLst/>
                          <a:latin typeface="inherit"/>
                        </a:rPr>
                        <a:t>Local PV</a:t>
                      </a:r>
                    </a:p>
                  </a:txBody>
                  <a:tcP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FFFFF"/>
                    </a:solidFill>
                  </a:tcPr>
                </a:tc>
                <a:tc>
                  <a:txBody>
                    <a:bodyPr/>
                    <a:lstStyle/>
                    <a:p>
                      <a:pPr algn="just" fontAlgn="ctr"/>
                      <a:endParaRPr lang="en-US" b="0">
                        <a:effectLst/>
                        <a:latin typeface="inherit"/>
                      </a:endParaRPr>
                    </a:p>
                  </a:txBody>
                  <a:tcP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FFFFF"/>
                    </a:solidFill>
                  </a:tcPr>
                </a:tc>
                <a:tc>
                  <a:txBody>
                    <a:bodyPr/>
                    <a:lstStyle/>
                    <a:p>
                      <a:pPr algn="just" fontAlgn="base"/>
                      <a:r>
                        <a:rPr lang="en-US" b="0" dirty="0" err="1">
                          <a:effectLst/>
                          <a:latin typeface="inherit"/>
                        </a:rPr>
                        <a:t>CephCockroachDB</a:t>
                      </a:r>
                      <a:endParaRPr lang="en-US" b="0" dirty="0">
                        <a:effectLst/>
                        <a:latin typeface="inherit"/>
                      </a:endParaRPr>
                    </a:p>
                    <a:p>
                      <a:pPr algn="just" fontAlgn="base"/>
                      <a:r>
                        <a:rPr lang="en-US" b="0" dirty="0">
                          <a:effectLst/>
                          <a:latin typeface="inherit"/>
                        </a:rPr>
                        <a:t>Cassandra</a:t>
                      </a:r>
                    </a:p>
                    <a:p>
                      <a:pPr algn="just" fontAlgn="base"/>
                      <a:r>
                        <a:rPr lang="en-US" b="0" dirty="0">
                          <a:effectLst/>
                          <a:latin typeface="inherit"/>
                        </a:rPr>
                        <a:t>NFS</a:t>
                      </a:r>
                    </a:p>
                    <a:p>
                      <a:pPr algn="just" fontAlgn="base"/>
                      <a:r>
                        <a:rPr lang="en-US" b="0" dirty="0" err="1">
                          <a:effectLst/>
                          <a:latin typeface="inherit"/>
                        </a:rPr>
                        <a:t>YugabyteDB</a:t>
                      </a:r>
                      <a:endParaRPr lang="en-US" b="0" dirty="0">
                        <a:effectLst/>
                        <a:latin typeface="inherit"/>
                      </a:endParaRPr>
                    </a:p>
                  </a:txBody>
                  <a:tcP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FFFFF"/>
                    </a:solidFill>
                  </a:tcPr>
                </a:tc>
                <a:tc>
                  <a:txBody>
                    <a:bodyPr/>
                    <a:lstStyle/>
                    <a:p>
                      <a:pPr algn="just"/>
                      <a:endParaRPr lang="en-US" dirty="0"/>
                    </a:p>
                  </a:txBody>
                  <a:tcPr>
                    <a:lnL w="7620" cap="flat" cmpd="sng" algn="ctr">
                      <a:solidFill>
                        <a:srgbClr val="000000"/>
                      </a:solidFill>
                      <a:prstDash val="solid"/>
                      <a:round/>
                      <a:headEnd type="none" w="med" len="med"/>
                      <a:tailEnd type="none" w="med" len="med"/>
                    </a:lnL>
                    <a:lnT w="7620" cap="flat" cmpd="sng" algn="ctr">
                      <a:solidFill>
                        <a:srgbClr val="000000"/>
                      </a:solidFill>
                      <a:prstDash val="solid"/>
                      <a:round/>
                      <a:headEnd type="none" w="med" len="med"/>
                      <a:tailEnd type="none" w="med" len="med"/>
                    </a:lnT>
                  </a:tcPr>
                </a:tc>
                <a:extLst>
                  <a:ext uri="{0D108BD9-81ED-4DB2-BD59-A6C34878D82A}">
                    <a16:rowId xmlns:a16="http://schemas.microsoft.com/office/drawing/2014/main" val="4054691148"/>
                  </a:ext>
                </a:extLst>
              </a:tr>
            </a:tbl>
          </a:graphicData>
        </a:graphic>
      </p:graphicFrame>
    </p:spTree>
    <p:extLst>
      <p:ext uri="{BB962C8B-B14F-4D97-AF65-F5344CB8AC3E}">
        <p14:creationId xmlns:p14="http://schemas.microsoft.com/office/powerpoint/2010/main" val="99690617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4BD5C3-7275-43D5-A8A4-2D819B35EBC5}"/>
              </a:ext>
            </a:extLst>
          </p:cNvPr>
          <p:cNvSpPr>
            <a:spLocks noGrp="1"/>
          </p:cNvSpPr>
          <p:nvPr>
            <p:ph type="title"/>
          </p:nvPr>
        </p:nvSpPr>
        <p:spPr>
          <a:xfrm>
            <a:off x="571370" y="142957"/>
            <a:ext cx="11010816" cy="378411"/>
          </a:xfrm>
        </p:spPr>
        <p:txBody>
          <a:bodyPr/>
          <a:lstStyle/>
          <a:p>
            <a:r>
              <a:rPr lang="zh-CN" altLang="en-US" sz="3200" dirty="0"/>
              <a:t>需求维度分析</a:t>
            </a:r>
            <a:endParaRPr lang="en-US" sz="3200" dirty="0"/>
          </a:p>
        </p:txBody>
      </p:sp>
      <p:graphicFrame>
        <p:nvGraphicFramePr>
          <p:cNvPr id="4" name="Table 4">
            <a:extLst>
              <a:ext uri="{FF2B5EF4-FFF2-40B4-BE49-F238E27FC236}">
                <a16:creationId xmlns:a16="http://schemas.microsoft.com/office/drawing/2014/main" id="{954A4564-2766-4CD9-A921-66AB5C5E7637}"/>
              </a:ext>
            </a:extLst>
          </p:cNvPr>
          <p:cNvGraphicFramePr>
            <a:graphicFrameLocks noGrp="1"/>
          </p:cNvGraphicFramePr>
          <p:nvPr>
            <p:ph sz="quarter" idx="28"/>
          </p:nvPr>
        </p:nvGraphicFramePr>
        <p:xfrm>
          <a:off x="571500" y="755374"/>
          <a:ext cx="11494603" cy="8062594"/>
        </p:xfrm>
        <a:graphic>
          <a:graphicData uri="http://schemas.openxmlformats.org/drawingml/2006/table">
            <a:tbl>
              <a:tblPr firstRow="1" bandRow="1">
                <a:tableStyleId>{5940675A-B579-460E-94D1-54222C63F5DA}</a:tableStyleId>
              </a:tblPr>
              <a:tblGrid>
                <a:gridCol w="808044">
                  <a:extLst>
                    <a:ext uri="{9D8B030D-6E8A-4147-A177-3AD203B41FA5}">
                      <a16:colId xmlns:a16="http://schemas.microsoft.com/office/drawing/2014/main" val="2757116934"/>
                    </a:ext>
                  </a:extLst>
                </a:gridCol>
                <a:gridCol w="1357731">
                  <a:extLst>
                    <a:ext uri="{9D8B030D-6E8A-4147-A177-3AD203B41FA5}">
                      <a16:colId xmlns:a16="http://schemas.microsoft.com/office/drawing/2014/main" val="2416587878"/>
                    </a:ext>
                  </a:extLst>
                </a:gridCol>
                <a:gridCol w="1742565">
                  <a:extLst>
                    <a:ext uri="{9D8B030D-6E8A-4147-A177-3AD203B41FA5}">
                      <a16:colId xmlns:a16="http://schemas.microsoft.com/office/drawing/2014/main" val="3109900830"/>
                    </a:ext>
                  </a:extLst>
                </a:gridCol>
                <a:gridCol w="1767067">
                  <a:extLst>
                    <a:ext uri="{9D8B030D-6E8A-4147-A177-3AD203B41FA5}">
                      <a16:colId xmlns:a16="http://schemas.microsoft.com/office/drawing/2014/main" val="3775263220"/>
                    </a:ext>
                  </a:extLst>
                </a:gridCol>
                <a:gridCol w="1249072">
                  <a:extLst>
                    <a:ext uri="{9D8B030D-6E8A-4147-A177-3AD203B41FA5}">
                      <a16:colId xmlns:a16="http://schemas.microsoft.com/office/drawing/2014/main" val="1369111332"/>
                    </a:ext>
                  </a:extLst>
                </a:gridCol>
                <a:gridCol w="1595489">
                  <a:extLst>
                    <a:ext uri="{9D8B030D-6E8A-4147-A177-3AD203B41FA5}">
                      <a16:colId xmlns:a16="http://schemas.microsoft.com/office/drawing/2014/main" val="2589188449"/>
                    </a:ext>
                  </a:extLst>
                </a:gridCol>
                <a:gridCol w="2974635">
                  <a:extLst>
                    <a:ext uri="{9D8B030D-6E8A-4147-A177-3AD203B41FA5}">
                      <a16:colId xmlns:a16="http://schemas.microsoft.com/office/drawing/2014/main" val="1649146266"/>
                    </a:ext>
                  </a:extLst>
                </a:gridCol>
              </a:tblGrid>
              <a:tr h="522226">
                <a:tc>
                  <a:txBody>
                    <a:bodyPr/>
                    <a:lstStyle/>
                    <a:p>
                      <a:pPr algn="l"/>
                      <a:r>
                        <a:rPr lang="zh-CN" altLang="en-US" sz="1400" dirty="0"/>
                        <a:t>管理类型</a:t>
                      </a:r>
                      <a:endParaRPr lang="en-US" sz="1400" dirty="0"/>
                    </a:p>
                  </a:txBody>
                  <a:tcPr/>
                </a:tc>
                <a:tc>
                  <a:txBody>
                    <a:bodyPr/>
                    <a:lstStyle/>
                    <a:p>
                      <a:pPr algn="l"/>
                      <a:r>
                        <a:rPr lang="zh-CN" altLang="en-US" sz="1400" dirty="0"/>
                        <a:t>覆盖资源</a:t>
                      </a:r>
                      <a:endParaRPr lang="en-US" sz="1400" dirty="0"/>
                    </a:p>
                  </a:txBody>
                  <a:tcPr/>
                </a:tc>
                <a:tc>
                  <a:txBody>
                    <a:bodyPr/>
                    <a:lstStyle/>
                    <a:p>
                      <a:pPr algn="l"/>
                      <a:r>
                        <a:rPr lang="zh-CN" altLang="en-US" sz="1400" dirty="0"/>
                        <a:t>常见用例</a:t>
                      </a:r>
                      <a:endParaRPr lang="en-US" sz="1400" dirty="0"/>
                    </a:p>
                  </a:txBody>
                  <a:tcPr/>
                </a:tc>
                <a:tc>
                  <a:txBody>
                    <a:bodyPr/>
                    <a:lstStyle/>
                    <a:p>
                      <a:pPr algn="l"/>
                      <a:r>
                        <a:rPr lang="zh-CN" altLang="en-US" sz="1400" dirty="0"/>
                        <a:t>存储容量需求</a:t>
                      </a:r>
                      <a:endParaRPr lang="en-US" sz="1400" dirty="0"/>
                    </a:p>
                  </a:txBody>
                  <a:tcPr/>
                </a:tc>
                <a:tc>
                  <a:txBody>
                    <a:bodyPr/>
                    <a:lstStyle/>
                    <a:p>
                      <a:pPr algn="l"/>
                      <a:r>
                        <a:rPr lang="zh-CN" altLang="en-US" sz="1400" dirty="0"/>
                        <a:t>安全性、实时性要求</a:t>
                      </a:r>
                      <a:endParaRPr lang="en-US" sz="1400" dirty="0"/>
                    </a:p>
                  </a:txBody>
                  <a:tcPr/>
                </a:tc>
                <a:tc>
                  <a:txBody>
                    <a:bodyPr/>
                    <a:lstStyle/>
                    <a:p>
                      <a:pPr algn="l"/>
                      <a:r>
                        <a:rPr lang="zh-CN" altLang="en-US" sz="1400" dirty="0"/>
                        <a:t>读写模式和负载</a:t>
                      </a:r>
                      <a:endParaRPr lang="en-US" sz="1400" dirty="0"/>
                    </a:p>
                  </a:txBody>
                  <a:tcPr/>
                </a:tc>
                <a:tc>
                  <a:txBody>
                    <a:bodyPr/>
                    <a:lstStyle/>
                    <a:p>
                      <a:pPr algn="l"/>
                      <a:r>
                        <a:rPr lang="zh-CN" altLang="en-US" sz="1400" dirty="0"/>
                        <a:t>存储平台</a:t>
                      </a:r>
                      <a:endParaRPr lang="en-US" sz="1400" dirty="0"/>
                    </a:p>
                  </a:txBody>
                  <a:tcPr/>
                </a:tc>
                <a:extLst>
                  <a:ext uri="{0D108BD9-81ED-4DB2-BD59-A6C34878D82A}">
                    <a16:rowId xmlns:a16="http://schemas.microsoft.com/office/drawing/2014/main" val="946636095"/>
                  </a:ext>
                </a:extLst>
              </a:tr>
              <a:tr h="2164488">
                <a:tc>
                  <a:txBody>
                    <a:bodyPr/>
                    <a:lstStyle/>
                    <a:p>
                      <a:pPr algn="l"/>
                      <a:r>
                        <a:rPr lang="zh-CN" altLang="en-US" sz="1400" dirty="0"/>
                        <a:t>教学资源管理</a:t>
                      </a:r>
                      <a:r>
                        <a:rPr lang="en-US" altLang="zh-CN" sz="1400" dirty="0"/>
                        <a:t>/k12</a:t>
                      </a:r>
                      <a:endParaRPr lang="en-US" sz="1400" dirty="0"/>
                    </a:p>
                  </a:txBody>
                  <a:tcPr/>
                </a:tc>
                <a:tc>
                  <a:txBody>
                    <a:bodyPr/>
                    <a:lstStyle/>
                    <a:p>
                      <a:pPr algn="l"/>
                      <a:r>
                        <a:rPr lang="zh-CN" altLang="en-US" sz="1400" dirty="0"/>
                        <a:t>录播资源</a:t>
                      </a:r>
                      <a:r>
                        <a:rPr lang="en-US" altLang="zh-CN" sz="1400" dirty="0"/>
                        <a:t>(</a:t>
                      </a:r>
                      <a:r>
                        <a:rPr lang="zh-CN" altLang="en-US" sz="1400" dirty="0"/>
                        <a:t>点播、直播</a:t>
                      </a:r>
                      <a:r>
                        <a:rPr lang="en-US" altLang="zh-CN" sz="1400" dirty="0"/>
                        <a:t>)</a:t>
                      </a:r>
                    </a:p>
                    <a:p>
                      <a:pPr algn="l"/>
                      <a:r>
                        <a:rPr lang="zh-CN" altLang="en-US" sz="1400" dirty="0"/>
                        <a:t>互联网资源</a:t>
                      </a:r>
                      <a:endParaRPr lang="en-US" altLang="zh-CN" sz="1400" dirty="0"/>
                    </a:p>
                    <a:p>
                      <a:pPr algn="l"/>
                      <a:r>
                        <a:rPr lang="zh-CN" altLang="en-US" sz="1400" dirty="0"/>
                        <a:t>学校公共资源</a:t>
                      </a:r>
                      <a:endParaRPr lang="en-US" altLang="zh-CN" sz="1400" dirty="0"/>
                    </a:p>
                    <a:p>
                      <a:pPr algn="l"/>
                      <a:r>
                        <a:rPr lang="zh-CN" altLang="en-US" sz="1400" dirty="0"/>
                        <a:t>公共教学软件仓库</a:t>
                      </a:r>
                      <a:endParaRPr lang="en-US" altLang="zh-CN" sz="1400" dirty="0"/>
                    </a:p>
                    <a:p>
                      <a:pPr algn="l"/>
                      <a:r>
                        <a:rPr lang="zh-CN" altLang="en-US" sz="1400" dirty="0"/>
                        <a:t>老师个人存储</a:t>
                      </a:r>
                      <a:endParaRPr lang="en-US" altLang="zh-CN" sz="1400" dirty="0"/>
                    </a:p>
                    <a:p>
                      <a:pPr algn="l"/>
                      <a:r>
                        <a:rPr lang="zh-CN" altLang="en-US" sz="1400" dirty="0"/>
                        <a:t>学生个人存储</a:t>
                      </a:r>
                      <a:endParaRPr lang="en-US" altLang="zh-CN" sz="1400" dirty="0"/>
                    </a:p>
                    <a:p>
                      <a:pPr algn="l"/>
                      <a:r>
                        <a:rPr lang="zh-CN" altLang="en-US" sz="1400" dirty="0"/>
                        <a:t>虚拟机</a:t>
                      </a:r>
                      <a:r>
                        <a:rPr lang="en-US" altLang="zh-CN" sz="1400" dirty="0"/>
                        <a:t>Image</a:t>
                      </a:r>
                      <a:endParaRPr lang="en-US" sz="1400" dirty="0"/>
                    </a:p>
                  </a:txBody>
                  <a:tcPr/>
                </a:tc>
                <a:tc>
                  <a:txBody>
                    <a:bodyPr/>
                    <a:lstStyle/>
                    <a:p>
                      <a:pPr algn="l"/>
                      <a:r>
                        <a:rPr lang="zh-CN" altLang="en-US" sz="1400" dirty="0"/>
                        <a:t>点播、直播教学视频</a:t>
                      </a:r>
                      <a:endParaRPr lang="en-US" altLang="zh-CN" sz="1400" dirty="0"/>
                    </a:p>
                    <a:p>
                      <a:pPr algn="l"/>
                      <a:r>
                        <a:rPr lang="zh-CN" altLang="en-US" sz="1400" dirty="0"/>
                        <a:t>安装教学软件</a:t>
                      </a:r>
                      <a:endParaRPr lang="en-US" altLang="zh-CN" sz="1400" dirty="0"/>
                    </a:p>
                    <a:p>
                      <a:pPr algn="l"/>
                      <a:r>
                        <a:rPr lang="zh-CN" altLang="en-US" sz="1400" dirty="0"/>
                        <a:t>调取外部共享教学视频</a:t>
                      </a:r>
                      <a:endParaRPr lang="en-US" altLang="zh-CN" sz="1400" dirty="0"/>
                    </a:p>
                    <a:p>
                      <a:pPr algn="l"/>
                      <a:r>
                        <a:rPr lang="zh-CN" altLang="en-US" sz="1400" dirty="0"/>
                        <a:t>存取老师个人教学材料</a:t>
                      </a:r>
                      <a:endParaRPr lang="en-US" altLang="zh-CN" sz="1400" dirty="0"/>
                    </a:p>
                    <a:p>
                      <a:pPr algn="l"/>
                      <a:r>
                        <a:rPr lang="zh-CN" altLang="en-US" sz="1400" dirty="0"/>
                        <a:t>存钱学生个人材料</a:t>
                      </a:r>
                      <a:endParaRPr lang="en-US" altLang="zh-CN" sz="1400" dirty="0"/>
                    </a:p>
                    <a:p>
                      <a:pPr algn="l"/>
                      <a:r>
                        <a:rPr lang="zh-CN" altLang="en-US" sz="1400" dirty="0"/>
                        <a:t>授权、维护老师和学生虚拟机</a:t>
                      </a:r>
                      <a:r>
                        <a:rPr lang="en-US" altLang="zh-CN" sz="1400" dirty="0"/>
                        <a:t>Image</a:t>
                      </a:r>
                      <a:endParaRPr lang="en-US" sz="1400" dirty="0"/>
                    </a:p>
                  </a:txBody>
                  <a:tcPr/>
                </a:tc>
                <a:tc>
                  <a:txBody>
                    <a:bodyPr/>
                    <a:lstStyle/>
                    <a:p>
                      <a:pPr algn="l"/>
                      <a:r>
                        <a:rPr lang="zh-CN" altLang="en-US" sz="1400" dirty="0"/>
                        <a:t>视频类素材存储容量</a:t>
                      </a:r>
                      <a:r>
                        <a:rPr lang="en-US" altLang="zh-CN" sz="1400" dirty="0"/>
                        <a:t>: 100TB</a:t>
                      </a:r>
                    </a:p>
                    <a:p>
                      <a:pPr algn="l"/>
                      <a:r>
                        <a:rPr lang="zh-CN" altLang="en-US" sz="1400" dirty="0"/>
                        <a:t>软件仓库</a:t>
                      </a:r>
                      <a:r>
                        <a:rPr lang="en-US" altLang="zh-CN" sz="1400" dirty="0"/>
                        <a:t>: 10TB</a:t>
                      </a:r>
                    </a:p>
                    <a:p>
                      <a:pPr algn="l"/>
                      <a:r>
                        <a:rPr lang="zh-CN" altLang="en-US" sz="1400" dirty="0"/>
                        <a:t>外部视频本地缓存</a:t>
                      </a:r>
                      <a:r>
                        <a:rPr lang="en-US" altLang="zh-CN" sz="1400" dirty="0"/>
                        <a:t>: 100TB</a:t>
                      </a:r>
                    </a:p>
                    <a:p>
                      <a:pPr algn="l"/>
                      <a:r>
                        <a:rPr lang="zh-CN" altLang="en-US" sz="1400" dirty="0"/>
                        <a:t>老师个人存储</a:t>
                      </a:r>
                      <a:r>
                        <a:rPr lang="en-US" altLang="zh-CN" sz="1400" dirty="0"/>
                        <a:t>: 1TB</a:t>
                      </a:r>
                    </a:p>
                    <a:p>
                      <a:pPr algn="l"/>
                      <a:r>
                        <a:rPr lang="zh-CN" altLang="en-US" sz="1400" dirty="0"/>
                        <a:t>学生个人存储</a:t>
                      </a:r>
                      <a:r>
                        <a:rPr lang="en-US" altLang="zh-CN" sz="1400" dirty="0"/>
                        <a:t>: 50GB</a:t>
                      </a:r>
                      <a:endParaRPr lang="en-US" sz="1400" dirty="0"/>
                    </a:p>
                  </a:txBody>
                  <a:tcPr/>
                </a:tc>
                <a:tc>
                  <a:txBody>
                    <a:bodyPr/>
                    <a:lstStyle/>
                    <a:p>
                      <a:pPr algn="l"/>
                      <a:r>
                        <a:rPr lang="zh-CN" altLang="en-US" sz="1400" dirty="0"/>
                        <a:t>不可丢失 </a:t>
                      </a:r>
                      <a:r>
                        <a:rPr lang="en-US" altLang="zh-CN" sz="1400" dirty="0"/>
                        <a:t>+ </a:t>
                      </a:r>
                      <a:r>
                        <a:rPr lang="zh-CN" altLang="en-US" sz="1400" dirty="0"/>
                        <a:t>及时响应</a:t>
                      </a:r>
                      <a:endParaRPr lang="en-US" sz="1400" dirty="0"/>
                    </a:p>
                  </a:txBody>
                  <a:tcPr/>
                </a:tc>
                <a:tc>
                  <a:txBody>
                    <a:bodyPr/>
                    <a:lstStyle/>
                    <a:p>
                      <a:pPr algn="l"/>
                      <a:r>
                        <a:rPr lang="zh-CN" altLang="en-US" sz="1400" dirty="0"/>
                        <a:t>教学视频</a:t>
                      </a:r>
                      <a:r>
                        <a:rPr lang="en-US" altLang="zh-CN" sz="1400" dirty="0"/>
                        <a:t>: </a:t>
                      </a:r>
                      <a:r>
                        <a:rPr lang="zh-CN" altLang="en-US" sz="1400" dirty="0"/>
                        <a:t>文件存储形式，基本上是单点写，多点读使用模式；</a:t>
                      </a:r>
                      <a:endParaRPr lang="en-US" altLang="zh-CN" sz="1400" dirty="0"/>
                    </a:p>
                    <a:p>
                      <a:pPr algn="l"/>
                      <a:r>
                        <a:rPr lang="zh-CN" altLang="en-US" sz="1400" dirty="0"/>
                        <a:t>教学软件</a:t>
                      </a:r>
                      <a:r>
                        <a:rPr lang="en-US" altLang="zh-CN" sz="1400" dirty="0"/>
                        <a:t>: </a:t>
                      </a:r>
                      <a:r>
                        <a:rPr lang="zh-CN" altLang="en-US" sz="1400" dirty="0"/>
                        <a:t>对象存储形式，基本是单点写，多点读；</a:t>
                      </a:r>
                      <a:endParaRPr lang="en-US" altLang="zh-CN" sz="1400" dirty="0"/>
                    </a:p>
                    <a:p>
                      <a:pPr algn="l"/>
                      <a:r>
                        <a:rPr lang="zh-CN" altLang="en-US" sz="1400" dirty="0"/>
                        <a:t>个人信息</a:t>
                      </a:r>
                      <a:r>
                        <a:rPr lang="en-US" altLang="zh-CN" sz="1400" dirty="0"/>
                        <a:t>: </a:t>
                      </a:r>
                      <a:r>
                        <a:rPr lang="zh-CN" altLang="en-US" sz="1400" dirty="0"/>
                        <a:t>文档数据库形式，单点读</a:t>
                      </a:r>
                      <a:r>
                        <a:rPr lang="en-US" altLang="zh-CN" sz="1400" dirty="0"/>
                        <a:t>/</a:t>
                      </a:r>
                      <a:r>
                        <a:rPr lang="zh-CN" altLang="en-US" sz="1400" dirty="0"/>
                        <a:t>写</a:t>
                      </a:r>
                      <a:r>
                        <a:rPr lang="en-US" altLang="zh-CN" sz="1400" dirty="0"/>
                        <a:t>;</a:t>
                      </a:r>
                    </a:p>
                    <a:p>
                      <a:pPr algn="l"/>
                      <a:r>
                        <a:rPr lang="zh-CN" altLang="en-US" sz="1400" dirty="0"/>
                        <a:t>虚拟机</a:t>
                      </a:r>
                      <a:r>
                        <a:rPr lang="en-US" altLang="zh-CN" sz="1400" dirty="0"/>
                        <a:t>Image: </a:t>
                      </a:r>
                      <a:r>
                        <a:rPr lang="zh-CN" altLang="en-US" sz="1400" dirty="0"/>
                        <a:t>单点读写。</a:t>
                      </a:r>
                      <a:endParaRPr lang="en-US" sz="1400" dirty="0"/>
                    </a:p>
                  </a:txBody>
                  <a:tcPr/>
                </a:tc>
                <a:tc>
                  <a:txBody>
                    <a:bodyPr/>
                    <a:lstStyle/>
                    <a:p>
                      <a:pPr algn="l"/>
                      <a:r>
                        <a:rPr lang="zh-CN" altLang="en-US" sz="1400" dirty="0"/>
                        <a:t>文件存储</a:t>
                      </a:r>
                      <a:r>
                        <a:rPr lang="en-US" altLang="zh-CN" sz="1400" dirty="0"/>
                        <a:t>: HDFS, </a:t>
                      </a:r>
                      <a:r>
                        <a:rPr lang="en-US" altLang="zh-CN" sz="1400" dirty="0" err="1"/>
                        <a:t>GlusterFS</a:t>
                      </a:r>
                      <a:r>
                        <a:rPr lang="en-US" altLang="zh-CN" sz="1400" dirty="0"/>
                        <a:t> / NFS + </a:t>
                      </a:r>
                      <a:r>
                        <a:rPr lang="en-US" altLang="zh-CN" sz="1400" dirty="0" err="1"/>
                        <a:t>HeartBeat</a:t>
                      </a:r>
                      <a:r>
                        <a:rPr lang="en-US" altLang="zh-CN" sz="1400" dirty="0"/>
                        <a:t> + DRBD</a:t>
                      </a:r>
                      <a:endParaRPr lang="en-US" sz="1400" dirty="0"/>
                    </a:p>
                    <a:p>
                      <a:pPr algn="l"/>
                      <a:r>
                        <a:rPr lang="zh-CN" altLang="en-US" sz="1400" dirty="0"/>
                        <a:t>对象数据库</a:t>
                      </a:r>
                      <a:r>
                        <a:rPr lang="en-US" altLang="zh-CN" sz="1400" dirty="0"/>
                        <a:t>: MongoDB(</a:t>
                      </a:r>
                      <a:r>
                        <a:rPr lang="zh-CN" altLang="en-US" sz="1400" dirty="0"/>
                        <a:t>文档</a:t>
                      </a:r>
                      <a:r>
                        <a:rPr lang="en-US" altLang="zh-CN" sz="1400" dirty="0"/>
                        <a:t>) / Neo4J(</a:t>
                      </a:r>
                      <a:r>
                        <a:rPr lang="zh-CN" altLang="en-US" sz="1400" dirty="0"/>
                        <a:t>图</a:t>
                      </a:r>
                      <a:r>
                        <a:rPr lang="en-US" altLang="zh-CN" sz="1400" dirty="0"/>
                        <a:t>) / </a:t>
                      </a:r>
                      <a:r>
                        <a:rPr lang="en-US" altLang="zh-CN" sz="1400" dirty="0" err="1"/>
                        <a:t>EyeDB</a:t>
                      </a:r>
                      <a:r>
                        <a:rPr lang="en-US" altLang="zh-CN" sz="1400" dirty="0"/>
                        <a:t>(</a:t>
                      </a:r>
                      <a:r>
                        <a:rPr lang="zh-CN" altLang="en-US" sz="1400" dirty="0"/>
                        <a:t>对象</a:t>
                      </a:r>
                      <a:r>
                        <a:rPr lang="en-US" altLang="zh-CN" sz="1400" dirty="0"/>
                        <a:t>) etc. + </a:t>
                      </a:r>
                      <a:r>
                        <a:rPr lang="en-US" altLang="zh-CN" sz="1400" dirty="0" err="1"/>
                        <a:t>HeartBeat</a:t>
                      </a:r>
                      <a:r>
                        <a:rPr lang="en-US" altLang="zh-CN" sz="1400" dirty="0"/>
                        <a:t>/</a:t>
                      </a:r>
                      <a:r>
                        <a:rPr lang="en-US" altLang="zh-CN" sz="1400" dirty="0" err="1"/>
                        <a:t>Keepalived</a:t>
                      </a:r>
                      <a:r>
                        <a:rPr lang="en-US" altLang="zh-CN" sz="1400" dirty="0"/>
                        <a:t> + DRBD</a:t>
                      </a:r>
                    </a:p>
                    <a:p>
                      <a:pPr algn="l"/>
                      <a:r>
                        <a:rPr lang="zh-CN" altLang="en-US" sz="1400" dirty="0"/>
                        <a:t>虚拟机实例</a:t>
                      </a:r>
                      <a:r>
                        <a:rPr lang="en-US" altLang="zh-CN" sz="1400" dirty="0"/>
                        <a:t>mount</a:t>
                      </a:r>
                      <a:r>
                        <a:rPr lang="zh-CN" altLang="en-US" sz="1400" dirty="0"/>
                        <a:t>块设备</a:t>
                      </a:r>
                      <a:r>
                        <a:rPr lang="en-US" altLang="zh-CN" sz="1400" dirty="0"/>
                        <a:t>: Sheepdog / </a:t>
                      </a:r>
                      <a:r>
                        <a:rPr lang="en-US" altLang="zh-CN" sz="1400" dirty="0" err="1"/>
                        <a:t>Ceph</a:t>
                      </a:r>
                      <a:endParaRPr lang="en-US" altLang="zh-CN" sz="1400" dirty="0"/>
                    </a:p>
                    <a:p>
                      <a:pPr algn="l"/>
                      <a:endParaRPr lang="en-US" sz="1400" dirty="0"/>
                    </a:p>
                  </a:txBody>
                  <a:tcPr/>
                </a:tc>
                <a:extLst>
                  <a:ext uri="{0D108BD9-81ED-4DB2-BD59-A6C34878D82A}">
                    <a16:rowId xmlns:a16="http://schemas.microsoft.com/office/drawing/2014/main" val="980151825"/>
                  </a:ext>
                </a:extLst>
              </a:tr>
              <a:tr h="918399">
                <a:tc>
                  <a:txBody>
                    <a:bodyPr/>
                    <a:lstStyle/>
                    <a:p>
                      <a:pPr algn="l"/>
                      <a:r>
                        <a:rPr lang="zh-CN" altLang="en-US" sz="1400" dirty="0"/>
                        <a:t>教育行政管理</a:t>
                      </a:r>
                      <a:r>
                        <a:rPr lang="en-US" altLang="zh-CN" sz="1400" dirty="0"/>
                        <a:t>/k12</a:t>
                      </a:r>
                      <a:endParaRPr lang="en-US" sz="1400" dirty="0"/>
                    </a:p>
                  </a:txBody>
                  <a:tcPr/>
                </a:tc>
                <a:tc>
                  <a:txBody>
                    <a:bodyPr/>
                    <a:lstStyle/>
                    <a:p>
                      <a:pPr algn="l"/>
                      <a:r>
                        <a:rPr lang="zh-CN" altLang="en-US" sz="1400" dirty="0"/>
                        <a:t>教师、学生、课程、考试、教室</a:t>
                      </a:r>
                      <a:endParaRPr lang="en-US" sz="1400" dirty="0"/>
                    </a:p>
                  </a:txBody>
                  <a:tcPr/>
                </a:tc>
                <a:tc>
                  <a:txBody>
                    <a:bodyPr/>
                    <a:lstStyle/>
                    <a:p>
                      <a:pPr algn="l"/>
                      <a:r>
                        <a:rPr lang="zh-CN" altLang="en-US" sz="1400" dirty="0"/>
                        <a:t>以不同的维度进行统计分析</a:t>
                      </a:r>
                      <a:endParaRPr lang="en-US" altLang="zh-CN" sz="1400" dirty="0"/>
                    </a:p>
                    <a:p>
                      <a:pPr algn="l"/>
                      <a:r>
                        <a:rPr lang="zh-CN" altLang="en-US" sz="1400" dirty="0"/>
                        <a:t>对老师、学生、课程、教室组合安排</a:t>
                      </a:r>
                      <a:endParaRPr lang="en-US" sz="1400" dirty="0"/>
                    </a:p>
                  </a:txBody>
                  <a:tcPr/>
                </a:tc>
                <a:tc>
                  <a:txBody>
                    <a:bodyPr/>
                    <a:lstStyle/>
                    <a:p>
                      <a:pPr algn="l"/>
                      <a:r>
                        <a:rPr lang="zh-CN" altLang="en-US" sz="1400" dirty="0"/>
                        <a:t>关系型数据库存储容量</a:t>
                      </a:r>
                      <a:r>
                        <a:rPr lang="en-US" altLang="zh-CN" sz="1400" dirty="0"/>
                        <a:t>: 10GB</a:t>
                      </a:r>
                      <a:endParaRPr lang="en-US" sz="1400" dirty="0"/>
                    </a:p>
                  </a:txBody>
                  <a:tcPr/>
                </a:tc>
                <a:tc>
                  <a:txBody>
                    <a:bodyPr/>
                    <a:lstStyle/>
                    <a:p>
                      <a:pPr algn="l"/>
                      <a:r>
                        <a:rPr lang="zh-CN" altLang="en-US" sz="1400" dirty="0"/>
                        <a:t>不可丢失</a:t>
                      </a:r>
                      <a:endParaRPr lang="en-US" sz="1400" dirty="0"/>
                    </a:p>
                  </a:txBody>
                  <a:tcPr/>
                </a:tc>
                <a:tc>
                  <a:txBody>
                    <a:bodyPr/>
                    <a:lstStyle/>
                    <a:p>
                      <a:pPr algn="l"/>
                      <a:r>
                        <a:rPr lang="zh-CN" altLang="en-US" sz="1400" dirty="0"/>
                        <a:t>单点读</a:t>
                      </a:r>
                      <a:r>
                        <a:rPr lang="en-US" altLang="zh-CN" sz="1400" dirty="0"/>
                        <a:t>/</a:t>
                      </a:r>
                      <a:r>
                        <a:rPr lang="zh-CN" altLang="en-US" sz="1400" dirty="0"/>
                        <a:t>写。</a:t>
                      </a:r>
                      <a:endParaRPr lang="en-US" sz="1400" dirty="0"/>
                    </a:p>
                  </a:txBody>
                  <a:tcPr/>
                </a:tc>
                <a:tc>
                  <a:txBody>
                    <a:bodyPr/>
                    <a:lstStyle/>
                    <a:p>
                      <a:pPr algn="l"/>
                      <a:r>
                        <a:rPr lang="zh-CN" altLang="en-US" sz="1400" dirty="0"/>
                        <a:t>关系数据库</a:t>
                      </a:r>
                      <a:r>
                        <a:rPr lang="en-US" altLang="zh-CN" sz="1400" dirty="0"/>
                        <a:t>: MySQL / PostgreSQL + </a:t>
                      </a:r>
                      <a:r>
                        <a:rPr lang="en-US" altLang="zh-CN" sz="1400" dirty="0" err="1"/>
                        <a:t>HeartBeat</a:t>
                      </a:r>
                      <a:r>
                        <a:rPr lang="en-US" altLang="zh-CN" sz="1400" dirty="0"/>
                        <a:t> + DRBD</a:t>
                      </a:r>
                      <a:endParaRPr lang="en-US" sz="1400" dirty="0"/>
                    </a:p>
                  </a:txBody>
                  <a:tcPr/>
                </a:tc>
                <a:extLst>
                  <a:ext uri="{0D108BD9-81ED-4DB2-BD59-A6C34878D82A}">
                    <a16:rowId xmlns:a16="http://schemas.microsoft.com/office/drawing/2014/main" val="79784871"/>
                  </a:ext>
                </a:extLst>
              </a:tr>
              <a:tr h="1100834">
                <a:tc>
                  <a:txBody>
                    <a:bodyPr/>
                    <a:lstStyle/>
                    <a:p>
                      <a:pPr algn="l"/>
                      <a:r>
                        <a:rPr lang="zh-CN" altLang="en-US" sz="1400" dirty="0"/>
                        <a:t>学校信息服务</a:t>
                      </a:r>
                      <a:r>
                        <a:rPr lang="en-US" altLang="zh-CN" sz="1400" dirty="0"/>
                        <a:t>/k12</a:t>
                      </a:r>
                      <a:endParaRPr lang="en-US" sz="1400" dirty="0"/>
                    </a:p>
                  </a:txBody>
                  <a:tcPr/>
                </a:tc>
                <a:tc>
                  <a:txBody>
                    <a:bodyPr/>
                    <a:lstStyle/>
                    <a:p>
                      <a:pPr algn="l"/>
                      <a:r>
                        <a:rPr lang="zh-CN" altLang="en-US" sz="1400" dirty="0"/>
                        <a:t>学校公开信息</a:t>
                      </a:r>
                      <a:r>
                        <a:rPr lang="en-US" altLang="zh-CN" sz="1400" dirty="0"/>
                        <a:t>(</a:t>
                      </a:r>
                      <a:r>
                        <a:rPr lang="zh-CN" altLang="en-US" sz="1400" dirty="0"/>
                        <a:t>招聘、招生、学科建设、荣誉、重要通知</a:t>
                      </a:r>
                      <a:r>
                        <a:rPr lang="en-US" altLang="zh-CN" sz="1400" dirty="0"/>
                        <a:t>)</a:t>
                      </a:r>
                      <a:r>
                        <a:rPr lang="zh-CN" altLang="en-US" sz="1400" dirty="0"/>
                        <a:t>发布</a:t>
                      </a:r>
                      <a:endParaRPr lang="en-US" sz="1400" dirty="0"/>
                    </a:p>
                  </a:txBody>
                  <a:tcPr/>
                </a:tc>
                <a:tc>
                  <a:txBody>
                    <a:bodyPr/>
                    <a:lstStyle/>
                    <a:p>
                      <a:pPr algn="l"/>
                      <a:r>
                        <a:rPr lang="zh-CN" altLang="en-US" sz="1400" dirty="0"/>
                        <a:t>以网页、电子广告屏和手机应用的方式单向发布</a:t>
                      </a:r>
                      <a:r>
                        <a:rPr lang="en-US" altLang="zh-CN" sz="1400" dirty="0"/>
                        <a:t>(</a:t>
                      </a:r>
                      <a:r>
                        <a:rPr lang="zh-CN" altLang="en-US" sz="1400" dirty="0"/>
                        <a:t>推送</a:t>
                      </a:r>
                      <a:r>
                        <a:rPr lang="en-US" altLang="zh-CN" sz="1400" dirty="0"/>
                        <a:t>)</a:t>
                      </a:r>
                    </a:p>
                    <a:p>
                      <a:pPr algn="l"/>
                      <a:r>
                        <a:rPr lang="zh-CN" altLang="en-US" sz="1400" dirty="0"/>
                        <a:t>实时监控服务状态</a:t>
                      </a:r>
                      <a:endParaRPr lang="en-US" sz="1400" dirty="0"/>
                    </a:p>
                  </a:txBody>
                  <a:tcPr/>
                </a:tc>
                <a:tc>
                  <a:txBody>
                    <a:bodyPr/>
                    <a:lstStyle/>
                    <a:p>
                      <a:pPr algn="l"/>
                      <a:r>
                        <a:rPr lang="zh-CN" altLang="en-US" sz="1400" dirty="0"/>
                        <a:t>对象数据库存储容量</a:t>
                      </a:r>
                      <a:r>
                        <a:rPr lang="en-US" altLang="zh-CN" sz="1400" dirty="0"/>
                        <a:t>: 10GB</a:t>
                      </a:r>
                      <a:endParaRPr lang="en-US" sz="1400" dirty="0"/>
                    </a:p>
                  </a:txBody>
                  <a:tcPr/>
                </a:tc>
                <a:tc>
                  <a:txBody>
                    <a:bodyPr/>
                    <a:lstStyle/>
                    <a:p>
                      <a:pPr algn="l"/>
                      <a:r>
                        <a:rPr lang="zh-CN" altLang="en-US" sz="1400" dirty="0"/>
                        <a:t>不可丢失</a:t>
                      </a:r>
                      <a:endParaRPr lang="en-US" sz="1400" dirty="0"/>
                    </a:p>
                  </a:txBody>
                  <a:tcPr/>
                </a:tc>
                <a:tc>
                  <a:txBody>
                    <a:bodyPr/>
                    <a:lstStyle/>
                    <a:p>
                      <a:pPr marL="0" marR="0" lvl="0" indent="0" algn="l" defTabSz="609600" eaLnBrk="1" fontAlgn="auto" latinLnBrk="0" hangingPunct="1">
                        <a:lnSpc>
                          <a:spcPct val="100000"/>
                        </a:lnSpc>
                        <a:spcBef>
                          <a:spcPts val="0"/>
                        </a:spcBef>
                        <a:spcAft>
                          <a:spcPts val="0"/>
                        </a:spcAft>
                        <a:buClrTx/>
                        <a:buSzTx/>
                        <a:buFontTx/>
                        <a:buNone/>
                        <a:tabLst/>
                        <a:defRPr/>
                      </a:pPr>
                      <a:r>
                        <a:rPr lang="zh-CN" altLang="en-US" sz="1400" dirty="0"/>
                        <a:t>单点写，多点读。</a:t>
                      </a:r>
                      <a:endParaRPr lang="en-US" sz="1400" dirty="0"/>
                    </a:p>
                  </a:txBody>
                  <a:tcPr/>
                </a:tc>
                <a:tc>
                  <a:txBody>
                    <a:bodyPr/>
                    <a:lstStyle/>
                    <a:p>
                      <a:pPr marL="0" marR="0" lvl="0" indent="0" algn="l" defTabSz="609600" eaLnBrk="1" fontAlgn="auto" latinLnBrk="0" hangingPunct="1">
                        <a:lnSpc>
                          <a:spcPct val="100000"/>
                        </a:lnSpc>
                        <a:spcBef>
                          <a:spcPts val="0"/>
                        </a:spcBef>
                        <a:spcAft>
                          <a:spcPts val="0"/>
                        </a:spcAft>
                        <a:buClrTx/>
                        <a:buSzTx/>
                        <a:buFontTx/>
                        <a:buNone/>
                        <a:tabLst/>
                        <a:defRPr/>
                      </a:pPr>
                      <a:r>
                        <a:rPr lang="zh-CN" altLang="en-US" sz="1400" dirty="0"/>
                        <a:t>对象数据库</a:t>
                      </a:r>
                      <a:r>
                        <a:rPr lang="en-US" altLang="zh-CN" sz="1400" dirty="0"/>
                        <a:t>: </a:t>
                      </a:r>
                      <a:r>
                        <a:rPr lang="en-US" sz="1400" dirty="0"/>
                        <a:t>MongoDB(</a:t>
                      </a:r>
                      <a:r>
                        <a:rPr lang="zh-CN" altLang="en-US" sz="1400" dirty="0"/>
                        <a:t>文档</a:t>
                      </a:r>
                      <a:r>
                        <a:rPr lang="en-US" altLang="zh-CN" sz="1400" dirty="0"/>
                        <a:t>) / </a:t>
                      </a:r>
                      <a:r>
                        <a:rPr lang="en-US" sz="1400" dirty="0"/>
                        <a:t>Neo4J(</a:t>
                      </a:r>
                      <a:r>
                        <a:rPr lang="zh-CN" altLang="en-US" sz="1400" dirty="0"/>
                        <a:t>图</a:t>
                      </a:r>
                      <a:r>
                        <a:rPr lang="en-US" altLang="zh-CN" sz="1400" dirty="0"/>
                        <a:t>) / </a:t>
                      </a:r>
                      <a:r>
                        <a:rPr lang="en-US" sz="1400" dirty="0" err="1"/>
                        <a:t>EyeDB</a:t>
                      </a:r>
                      <a:r>
                        <a:rPr lang="en-US" sz="1400" dirty="0"/>
                        <a:t>(</a:t>
                      </a:r>
                      <a:r>
                        <a:rPr lang="zh-CN" altLang="en-US" sz="1400" dirty="0"/>
                        <a:t>对象</a:t>
                      </a:r>
                      <a:r>
                        <a:rPr lang="en-US" altLang="zh-CN" sz="1400" dirty="0"/>
                        <a:t>) </a:t>
                      </a:r>
                      <a:r>
                        <a:rPr lang="en-US" sz="1400" dirty="0"/>
                        <a:t>etc. + </a:t>
                      </a:r>
                      <a:r>
                        <a:rPr lang="en-US" sz="1400" dirty="0" err="1"/>
                        <a:t>HeartBeat</a:t>
                      </a:r>
                      <a:r>
                        <a:rPr lang="en-US" sz="1400" dirty="0"/>
                        <a:t>/</a:t>
                      </a:r>
                      <a:r>
                        <a:rPr lang="en-US" sz="1400" dirty="0" err="1"/>
                        <a:t>Keepalived</a:t>
                      </a:r>
                      <a:r>
                        <a:rPr lang="en-US" sz="1400" dirty="0"/>
                        <a:t> + DRBD</a:t>
                      </a:r>
                    </a:p>
                  </a:txBody>
                  <a:tcPr/>
                </a:tc>
                <a:extLst>
                  <a:ext uri="{0D108BD9-81ED-4DB2-BD59-A6C34878D82A}">
                    <a16:rowId xmlns:a16="http://schemas.microsoft.com/office/drawing/2014/main" val="3672305622"/>
                  </a:ext>
                </a:extLst>
              </a:tr>
              <a:tr h="909394">
                <a:tc>
                  <a:txBody>
                    <a:bodyPr/>
                    <a:lstStyle/>
                    <a:p>
                      <a:pPr algn="l"/>
                      <a:r>
                        <a:rPr lang="zh-CN" altLang="en-US" sz="1400" dirty="0"/>
                        <a:t>物业管理</a:t>
                      </a:r>
                      <a:endParaRPr lang="en-US" sz="1400" dirty="0"/>
                    </a:p>
                  </a:txBody>
                  <a:tcPr/>
                </a:tc>
                <a:tc>
                  <a:txBody>
                    <a:bodyPr/>
                    <a:lstStyle/>
                    <a:p>
                      <a:pPr algn="l"/>
                      <a:r>
                        <a:rPr lang="zh-CN" altLang="en-US" sz="1400" dirty="0"/>
                        <a:t>教室、办公室、宿舍</a:t>
                      </a:r>
                      <a:endParaRPr lang="en-US" sz="1400" dirty="0"/>
                    </a:p>
                  </a:txBody>
                  <a:tcPr/>
                </a:tc>
                <a:tc>
                  <a:txBody>
                    <a:bodyPr/>
                    <a:lstStyle/>
                    <a:p>
                      <a:pPr algn="l"/>
                      <a:r>
                        <a:rPr lang="zh-CN" altLang="en-US" sz="1400" dirty="0"/>
                        <a:t>定期采样资源配置的使用状态</a:t>
                      </a:r>
                      <a:r>
                        <a:rPr lang="en-US" altLang="zh-CN" sz="1400" dirty="0"/>
                        <a:t>(</a:t>
                      </a:r>
                      <a:r>
                        <a:rPr lang="zh-CN" altLang="en-US" sz="1400" dirty="0"/>
                        <a:t>比如，教室里面各项设备的工作状态等</a:t>
                      </a:r>
                      <a:r>
                        <a:rPr lang="en-US" altLang="zh-CN" sz="1400" dirty="0"/>
                        <a:t>)</a:t>
                      </a:r>
                      <a:endParaRPr lang="en-US" sz="1400" dirty="0"/>
                    </a:p>
                  </a:txBody>
                  <a:tcPr/>
                </a:tc>
                <a:tc>
                  <a:txBody>
                    <a:bodyPr/>
                    <a:lstStyle/>
                    <a:p>
                      <a:pPr algn="l"/>
                      <a:r>
                        <a:rPr lang="zh-CN" altLang="en-US" sz="1400" dirty="0"/>
                        <a:t>时间序列数据库容量</a:t>
                      </a:r>
                      <a:r>
                        <a:rPr lang="en-US" altLang="zh-CN" sz="1400" dirty="0"/>
                        <a:t>: 10GB</a:t>
                      </a:r>
                      <a:endParaRPr lang="en-US" sz="1400" dirty="0"/>
                    </a:p>
                  </a:txBody>
                  <a:tcPr/>
                </a:tc>
                <a:tc>
                  <a:txBody>
                    <a:bodyPr/>
                    <a:lstStyle/>
                    <a:p>
                      <a:pPr marL="0" marR="0" lvl="0" indent="0" algn="l" defTabSz="609600" eaLnBrk="1" fontAlgn="auto" latinLnBrk="0" hangingPunct="1">
                        <a:lnSpc>
                          <a:spcPct val="100000"/>
                        </a:lnSpc>
                        <a:spcBef>
                          <a:spcPts val="0"/>
                        </a:spcBef>
                        <a:spcAft>
                          <a:spcPts val="0"/>
                        </a:spcAft>
                        <a:buClrTx/>
                        <a:buSzTx/>
                        <a:buFontTx/>
                        <a:buNone/>
                        <a:tabLst/>
                        <a:defRPr/>
                      </a:pPr>
                      <a:r>
                        <a:rPr lang="zh-CN" altLang="en-US" sz="1400" dirty="0"/>
                        <a:t>不可丢失</a:t>
                      </a:r>
                      <a:endParaRPr lang="en-US" sz="1400" dirty="0"/>
                    </a:p>
                    <a:p>
                      <a:pPr algn="l"/>
                      <a:endParaRPr lang="en-US" sz="1400" dirty="0"/>
                    </a:p>
                  </a:txBody>
                  <a:tcPr/>
                </a:tc>
                <a:tc>
                  <a:txBody>
                    <a:bodyPr/>
                    <a:lstStyle/>
                    <a:p>
                      <a:pPr marL="0" marR="0" lvl="0" indent="0" algn="l" defTabSz="609600" eaLnBrk="1" fontAlgn="auto" latinLnBrk="0" hangingPunct="1">
                        <a:lnSpc>
                          <a:spcPct val="100000"/>
                        </a:lnSpc>
                        <a:spcBef>
                          <a:spcPts val="0"/>
                        </a:spcBef>
                        <a:spcAft>
                          <a:spcPts val="0"/>
                        </a:spcAft>
                        <a:buClrTx/>
                        <a:buSzTx/>
                        <a:buFontTx/>
                        <a:buNone/>
                        <a:tabLst/>
                        <a:defRPr/>
                      </a:pPr>
                      <a:r>
                        <a:rPr lang="zh-CN" altLang="en-US" sz="1400" dirty="0"/>
                        <a:t>单点写，多点读。</a:t>
                      </a:r>
                      <a:endParaRPr lang="en-US" sz="1400" dirty="0"/>
                    </a:p>
                  </a:txBody>
                  <a:tcPr/>
                </a:tc>
                <a:tc>
                  <a:txBody>
                    <a:bodyPr/>
                    <a:lstStyle/>
                    <a:p>
                      <a:pPr marL="0" marR="0" lvl="0" indent="0" algn="l" defTabSz="609600" eaLnBrk="1" fontAlgn="auto" latinLnBrk="0" hangingPunct="1">
                        <a:lnSpc>
                          <a:spcPct val="100000"/>
                        </a:lnSpc>
                        <a:spcBef>
                          <a:spcPts val="0"/>
                        </a:spcBef>
                        <a:spcAft>
                          <a:spcPts val="0"/>
                        </a:spcAft>
                        <a:buClrTx/>
                        <a:buSzTx/>
                        <a:buFontTx/>
                        <a:buNone/>
                        <a:tabLst/>
                        <a:defRPr/>
                      </a:pPr>
                      <a:r>
                        <a:rPr lang="zh-CN" altLang="en-US" sz="1400" dirty="0"/>
                        <a:t>日志存储</a:t>
                      </a:r>
                      <a:r>
                        <a:rPr lang="en-US" altLang="zh-CN" sz="1400" dirty="0"/>
                        <a:t>: </a:t>
                      </a:r>
                      <a:r>
                        <a:rPr lang="en-US" altLang="zh-CN" sz="1400" dirty="0" err="1"/>
                        <a:t>InfluxDB</a:t>
                      </a:r>
                      <a:r>
                        <a:rPr lang="en-US" altLang="zh-CN" sz="1400" dirty="0"/>
                        <a:t> (</a:t>
                      </a:r>
                      <a:r>
                        <a:rPr lang="zh-CN" altLang="en-US" sz="1400" dirty="0"/>
                        <a:t>完整的集群存储</a:t>
                      </a:r>
                      <a:r>
                        <a:rPr lang="en-US" altLang="zh-CN" sz="1400" dirty="0"/>
                        <a:t>) / Flume + HDFS / S3 / … 12 types sinks</a:t>
                      </a:r>
                    </a:p>
                    <a:p>
                      <a:pPr marL="0" marR="0" lvl="0" indent="0" algn="l" defTabSz="609600" eaLnBrk="1" fontAlgn="auto" latinLnBrk="0" hangingPunct="1">
                        <a:lnSpc>
                          <a:spcPct val="100000"/>
                        </a:lnSpc>
                        <a:spcBef>
                          <a:spcPts val="0"/>
                        </a:spcBef>
                        <a:spcAft>
                          <a:spcPts val="0"/>
                        </a:spcAft>
                        <a:buClrTx/>
                        <a:buSzTx/>
                        <a:buFontTx/>
                        <a:buNone/>
                        <a:tabLst/>
                        <a:defRPr/>
                      </a:pPr>
                      <a:r>
                        <a:rPr lang="zh-CN" altLang="en-US" sz="1400" dirty="0"/>
                        <a:t>可选的实时</a:t>
                      </a:r>
                      <a:r>
                        <a:rPr lang="en-US" altLang="zh-CN" sz="1400" dirty="0"/>
                        <a:t>/</a:t>
                      </a:r>
                      <a:r>
                        <a:rPr lang="zh-CN" altLang="en-US" sz="1400" dirty="0"/>
                        <a:t>时序数据库</a:t>
                      </a:r>
                      <a:r>
                        <a:rPr lang="en-US" altLang="zh-CN" sz="1400" dirty="0"/>
                        <a:t>: Druid.io</a:t>
                      </a:r>
                      <a:r>
                        <a:rPr lang="zh-CN" altLang="en-US" sz="1400" dirty="0"/>
                        <a:t>、</a:t>
                      </a:r>
                      <a:r>
                        <a:rPr lang="en-US" altLang="zh-CN" sz="1400" dirty="0" err="1"/>
                        <a:t>OpenTSDB</a:t>
                      </a:r>
                      <a:r>
                        <a:rPr lang="en-US" altLang="zh-CN" sz="1400" dirty="0"/>
                        <a:t>, </a:t>
                      </a:r>
                      <a:r>
                        <a:rPr lang="zh-CN" altLang="en-US" sz="1400" dirty="0"/>
                        <a:t>清华</a:t>
                      </a:r>
                      <a:r>
                        <a:rPr lang="en-US" altLang="zh-CN" sz="1400" dirty="0"/>
                        <a:t>IOTDB</a:t>
                      </a:r>
                      <a:endParaRPr lang="en-US" sz="1400" dirty="0"/>
                    </a:p>
                  </a:txBody>
                  <a:tcPr/>
                </a:tc>
                <a:extLst>
                  <a:ext uri="{0D108BD9-81ED-4DB2-BD59-A6C34878D82A}">
                    <a16:rowId xmlns:a16="http://schemas.microsoft.com/office/drawing/2014/main" val="1146689637"/>
                  </a:ext>
                </a:extLst>
              </a:tr>
              <a:tr h="513224">
                <a:tc>
                  <a:txBody>
                    <a:bodyPr/>
                    <a:lstStyle/>
                    <a:p>
                      <a:pPr algn="l"/>
                      <a:r>
                        <a:rPr lang="zh-CN" altLang="en-US" sz="1400" dirty="0"/>
                        <a:t>安全监控</a:t>
                      </a:r>
                      <a:r>
                        <a:rPr lang="en-US" altLang="zh-CN" sz="1400" dirty="0"/>
                        <a:t>/k12</a:t>
                      </a:r>
                      <a:endParaRPr lang="en-US" sz="1400" dirty="0"/>
                    </a:p>
                  </a:txBody>
                  <a:tcPr/>
                </a:tc>
                <a:tc>
                  <a:txBody>
                    <a:bodyPr/>
                    <a:lstStyle/>
                    <a:p>
                      <a:pPr algn="l"/>
                      <a:r>
                        <a:rPr lang="zh-CN" altLang="en-US" sz="1400" dirty="0"/>
                        <a:t>重要监控节点</a:t>
                      </a:r>
                      <a:endParaRPr lang="en-US" sz="1400" dirty="0"/>
                    </a:p>
                  </a:txBody>
                  <a:tcPr/>
                </a:tc>
                <a:tc>
                  <a:txBody>
                    <a:bodyPr/>
                    <a:lstStyle/>
                    <a:p>
                      <a:pPr algn="l"/>
                      <a:r>
                        <a:rPr lang="zh-CN" altLang="en-US" sz="1400" dirty="0"/>
                        <a:t>实时监控并保存监控视频</a:t>
                      </a:r>
                      <a:endParaRPr lang="en-US" sz="1400" dirty="0"/>
                    </a:p>
                  </a:txBody>
                  <a:tcPr/>
                </a:tc>
                <a:tc>
                  <a:txBody>
                    <a:bodyPr/>
                    <a:lstStyle/>
                    <a:p>
                      <a:pPr algn="l"/>
                      <a:endParaRPr lang="en-US" sz="1400" dirty="0"/>
                    </a:p>
                  </a:txBody>
                  <a:tcPr/>
                </a:tc>
                <a:tc>
                  <a:txBody>
                    <a:bodyPr/>
                    <a:lstStyle/>
                    <a:p>
                      <a:pPr marL="0" marR="0" lvl="0" indent="0" algn="l" defTabSz="609600" eaLnBrk="1" fontAlgn="auto" latinLnBrk="0" hangingPunct="1">
                        <a:lnSpc>
                          <a:spcPct val="100000"/>
                        </a:lnSpc>
                        <a:spcBef>
                          <a:spcPts val="0"/>
                        </a:spcBef>
                        <a:spcAft>
                          <a:spcPts val="0"/>
                        </a:spcAft>
                        <a:buClrTx/>
                        <a:buSzTx/>
                        <a:buFontTx/>
                        <a:buNone/>
                        <a:tabLst/>
                        <a:defRPr/>
                      </a:pPr>
                      <a:r>
                        <a:rPr lang="zh-CN" altLang="en-US" sz="1400" dirty="0"/>
                        <a:t>不可丢失</a:t>
                      </a:r>
                      <a:r>
                        <a:rPr lang="en-US" altLang="zh-CN" sz="1400" dirty="0"/>
                        <a:t> + </a:t>
                      </a:r>
                      <a:r>
                        <a:rPr lang="zh-CN" altLang="en-US" sz="1400" dirty="0"/>
                        <a:t>实时存储</a:t>
                      </a:r>
                      <a:endParaRPr lang="en-US" sz="1400" dirty="0"/>
                    </a:p>
                  </a:txBody>
                  <a:tcPr/>
                </a:tc>
                <a:tc>
                  <a:txBody>
                    <a:bodyPr/>
                    <a:lstStyle/>
                    <a:p>
                      <a:pPr marL="0" marR="0" lvl="0" indent="0" algn="l" defTabSz="609600" eaLnBrk="1" fontAlgn="auto" latinLnBrk="0" hangingPunct="1">
                        <a:lnSpc>
                          <a:spcPct val="100000"/>
                        </a:lnSpc>
                        <a:spcBef>
                          <a:spcPts val="0"/>
                        </a:spcBef>
                        <a:spcAft>
                          <a:spcPts val="0"/>
                        </a:spcAft>
                        <a:buClrTx/>
                        <a:buSzTx/>
                        <a:buFontTx/>
                        <a:buNone/>
                        <a:tabLst/>
                        <a:defRPr/>
                      </a:pPr>
                      <a:r>
                        <a:rPr lang="zh-CN" altLang="en-US" sz="1400" dirty="0"/>
                        <a:t>单点读</a:t>
                      </a:r>
                      <a:r>
                        <a:rPr lang="en-US" altLang="zh-CN" sz="1400" dirty="0"/>
                        <a:t>/</a:t>
                      </a:r>
                      <a:r>
                        <a:rPr lang="zh-CN" altLang="en-US" sz="1400" dirty="0"/>
                        <a:t>写。</a:t>
                      </a:r>
                      <a:endParaRPr lang="en-US" sz="1400" dirty="0"/>
                    </a:p>
                  </a:txBody>
                  <a:tcPr/>
                </a:tc>
                <a:tc>
                  <a:txBody>
                    <a:bodyPr/>
                    <a:lstStyle/>
                    <a:p>
                      <a:pPr marL="0" marR="0" lvl="0" indent="0" algn="l" defTabSz="609600" eaLnBrk="1" fontAlgn="auto" latinLnBrk="0" hangingPunct="1">
                        <a:lnSpc>
                          <a:spcPct val="100000"/>
                        </a:lnSpc>
                        <a:spcBef>
                          <a:spcPts val="0"/>
                        </a:spcBef>
                        <a:spcAft>
                          <a:spcPts val="0"/>
                        </a:spcAft>
                        <a:buClrTx/>
                        <a:buSzTx/>
                        <a:buFontTx/>
                        <a:buNone/>
                        <a:tabLst/>
                        <a:defRPr/>
                      </a:pPr>
                      <a:r>
                        <a:rPr lang="zh-CN" altLang="en-US" sz="1400" dirty="0"/>
                        <a:t>监控分析</a:t>
                      </a:r>
                      <a:r>
                        <a:rPr lang="en-US" altLang="zh-CN" sz="1400" dirty="0"/>
                        <a:t>: Flume + HDFS / S3 / … 12 types sinks</a:t>
                      </a:r>
                      <a:endParaRPr lang="en-US" sz="1400" dirty="0"/>
                    </a:p>
                  </a:txBody>
                  <a:tcPr/>
                </a:tc>
                <a:extLst>
                  <a:ext uri="{0D108BD9-81ED-4DB2-BD59-A6C34878D82A}">
                    <a16:rowId xmlns:a16="http://schemas.microsoft.com/office/drawing/2014/main" val="3216396568"/>
                  </a:ext>
                </a:extLst>
              </a:tr>
              <a:tr h="1109088">
                <a:tc>
                  <a:txBody>
                    <a:bodyPr/>
                    <a:lstStyle/>
                    <a:p>
                      <a:pPr algn="l"/>
                      <a:r>
                        <a:rPr lang="zh-CN" altLang="en-US" sz="1400" dirty="0"/>
                        <a:t>后勤管理</a:t>
                      </a:r>
                      <a:endParaRPr lang="en-US" sz="1400" dirty="0"/>
                    </a:p>
                  </a:txBody>
                  <a:tcPr/>
                </a:tc>
                <a:tc>
                  <a:txBody>
                    <a:bodyPr/>
                    <a:lstStyle/>
                    <a:p>
                      <a:pPr algn="l"/>
                      <a:r>
                        <a:rPr lang="zh-CN" altLang="en-US" sz="1400" dirty="0"/>
                        <a:t>食堂、宿舍和学生、老师消费账号</a:t>
                      </a:r>
                      <a:endParaRPr lang="en-US" sz="1400" dirty="0"/>
                    </a:p>
                  </a:txBody>
                  <a:tcPr/>
                </a:tc>
                <a:tc>
                  <a:txBody>
                    <a:bodyPr/>
                    <a:lstStyle/>
                    <a:p>
                      <a:pPr algn="l"/>
                      <a:endParaRPr lang="en-US" sz="1400" dirty="0"/>
                    </a:p>
                  </a:txBody>
                  <a:tcPr/>
                </a:tc>
                <a:tc>
                  <a:txBody>
                    <a:bodyPr/>
                    <a:lstStyle/>
                    <a:p>
                      <a:pPr algn="l"/>
                      <a:r>
                        <a:rPr lang="zh-CN" altLang="en-US" sz="1400" dirty="0"/>
                        <a:t>关系型数据库存储容量</a:t>
                      </a:r>
                      <a:r>
                        <a:rPr lang="en-US" altLang="zh-CN" sz="1400" dirty="0"/>
                        <a:t>: 10GB</a:t>
                      </a:r>
                    </a:p>
                  </a:txBody>
                  <a:tcPr/>
                </a:tc>
                <a:tc>
                  <a:txBody>
                    <a:bodyPr/>
                    <a:lstStyle/>
                    <a:p>
                      <a:pPr algn="l"/>
                      <a:r>
                        <a:rPr lang="zh-CN" altLang="en-US" sz="1400" dirty="0"/>
                        <a:t>不可丢失</a:t>
                      </a:r>
                      <a:endParaRPr lang="en-US" sz="1400" dirty="0"/>
                    </a:p>
                  </a:txBody>
                  <a:tcPr/>
                </a:tc>
                <a:tc>
                  <a:txBody>
                    <a:bodyPr/>
                    <a:lstStyle/>
                    <a:p>
                      <a:pPr algn="l"/>
                      <a:r>
                        <a:rPr lang="zh-CN" altLang="en-US" sz="1400" dirty="0"/>
                        <a:t>单点写，多点读。</a:t>
                      </a:r>
                      <a:endParaRPr lang="en-US" sz="1400" dirty="0"/>
                    </a:p>
                  </a:txBody>
                  <a:tcPr/>
                </a:tc>
                <a:tc>
                  <a:txBody>
                    <a:bodyPr/>
                    <a:lstStyle/>
                    <a:p>
                      <a:pPr algn="l"/>
                      <a:r>
                        <a:rPr lang="zh-CN" altLang="en-US" sz="1400" dirty="0"/>
                        <a:t>关系数据库</a:t>
                      </a:r>
                      <a:r>
                        <a:rPr lang="en-US" altLang="zh-CN" sz="1400" dirty="0"/>
                        <a:t>: </a:t>
                      </a:r>
                      <a:r>
                        <a:rPr lang="en-US" sz="1400" dirty="0"/>
                        <a:t>MySQL / PostgreSQL + </a:t>
                      </a:r>
                      <a:r>
                        <a:rPr lang="en-US" sz="1400" dirty="0" err="1"/>
                        <a:t>HeartBeat</a:t>
                      </a:r>
                      <a:r>
                        <a:rPr lang="en-US" sz="1400" dirty="0"/>
                        <a:t>/</a:t>
                      </a:r>
                      <a:r>
                        <a:rPr lang="en-US" sz="1400" dirty="0" err="1"/>
                        <a:t>Keepalived</a:t>
                      </a:r>
                      <a:r>
                        <a:rPr lang="en-US" sz="1400" dirty="0"/>
                        <a:t> + DRBD</a:t>
                      </a:r>
                    </a:p>
                  </a:txBody>
                  <a:tcPr/>
                </a:tc>
                <a:extLst>
                  <a:ext uri="{0D108BD9-81ED-4DB2-BD59-A6C34878D82A}">
                    <a16:rowId xmlns:a16="http://schemas.microsoft.com/office/drawing/2014/main" val="1643165108"/>
                  </a:ext>
                </a:extLst>
              </a:tr>
            </a:tbl>
          </a:graphicData>
        </a:graphic>
      </p:graphicFrame>
    </p:spTree>
    <p:extLst>
      <p:ext uri="{BB962C8B-B14F-4D97-AF65-F5344CB8AC3E}">
        <p14:creationId xmlns:p14="http://schemas.microsoft.com/office/powerpoint/2010/main" val="3232439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26900"/>
            <a:ext cx="10515600" cy="209033"/>
          </a:xfrm>
        </p:spPr>
        <p:txBody>
          <a:bodyPr>
            <a:noAutofit/>
          </a:bodyPr>
          <a:lstStyle/>
          <a:p>
            <a:r>
              <a:rPr lang="en-US" sz="2800" dirty="0" err="1"/>
              <a:t>Ceph</a:t>
            </a:r>
            <a:r>
              <a:rPr lang="zh-CN" altLang="en-US" sz="2800" dirty="0">
                <a:ea typeface="SimSun" charset="0"/>
              </a:rPr>
              <a:t>应用接口视图</a:t>
            </a:r>
            <a:endParaRPr lang="en-US" sz="2800" dirty="0"/>
          </a:p>
        </p:txBody>
      </p:sp>
      <p:pic>
        <p:nvPicPr>
          <p:cNvPr id="1026" name="Picture 2" descr="ceph rado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7564" y="829340"/>
            <a:ext cx="10284092" cy="566715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6FBEA2-18B3-47F1-AF3F-5C314E867FB3}"/>
              </a:ext>
            </a:extLst>
          </p:cNvPr>
          <p:cNvSpPr>
            <a:spLocks noGrp="1"/>
          </p:cNvSpPr>
          <p:nvPr>
            <p:ph type="title"/>
          </p:nvPr>
        </p:nvSpPr>
        <p:spPr>
          <a:xfrm>
            <a:off x="571370" y="409450"/>
            <a:ext cx="11010816" cy="45719"/>
          </a:xfrm>
        </p:spPr>
        <p:txBody>
          <a:bodyPr/>
          <a:lstStyle/>
          <a:p>
            <a:r>
              <a:rPr lang="en-US" dirty="0"/>
              <a:t>Features of HDFS</a:t>
            </a:r>
          </a:p>
        </p:txBody>
      </p:sp>
      <p:sp>
        <p:nvSpPr>
          <p:cNvPr id="3" name="Content Placeholder 2">
            <a:extLst>
              <a:ext uri="{FF2B5EF4-FFF2-40B4-BE49-F238E27FC236}">
                <a16:creationId xmlns:a16="http://schemas.microsoft.com/office/drawing/2014/main" id="{1B1753EE-AD77-43E5-9DB7-02B351B3CC87}"/>
              </a:ext>
            </a:extLst>
          </p:cNvPr>
          <p:cNvSpPr>
            <a:spLocks noGrp="1"/>
          </p:cNvSpPr>
          <p:nvPr>
            <p:ph sz="quarter" idx="28"/>
          </p:nvPr>
        </p:nvSpPr>
        <p:spPr>
          <a:xfrm>
            <a:off x="571370" y="1053296"/>
            <a:ext cx="11010900" cy="5578998"/>
          </a:xfrm>
        </p:spPr>
        <p:txBody>
          <a:bodyPr>
            <a:normAutofit fontScale="70000" lnSpcReduction="20000"/>
          </a:bodyPr>
          <a:lstStyle/>
          <a:p>
            <a:r>
              <a:rPr lang="en-US" dirty="0"/>
              <a:t>Data Replication</a:t>
            </a:r>
          </a:p>
          <a:p>
            <a:pPr lvl="1"/>
            <a:r>
              <a:rPr lang="en-US" dirty="0"/>
              <a:t>HDFS is designed to reliably store very large files across machines in a large cluster.  The blocks of a file are replicated for fault tolerance.</a:t>
            </a:r>
          </a:p>
          <a:p>
            <a:r>
              <a:rPr lang="en-US" dirty="0"/>
              <a:t>File System Namespace</a:t>
            </a:r>
          </a:p>
          <a:p>
            <a:pPr lvl="1"/>
            <a:r>
              <a:rPr lang="en-US" dirty="0"/>
              <a:t>HDFS supports a traditional hierarchical file organization. A user or an application can create directories and store files inside these directories. </a:t>
            </a:r>
          </a:p>
          <a:p>
            <a:r>
              <a:rPr lang="en-US" dirty="0"/>
              <a:t>Robust</a:t>
            </a:r>
          </a:p>
          <a:p>
            <a:pPr lvl="1"/>
            <a:r>
              <a:rPr lang="en-US" dirty="0"/>
              <a:t>The primary objective of HDFS is to store data reliably even in the presence of failures. The three common types of failures are </a:t>
            </a:r>
            <a:r>
              <a:rPr lang="en-US" dirty="0" err="1"/>
              <a:t>NameNode</a:t>
            </a:r>
            <a:r>
              <a:rPr lang="en-US" dirty="0"/>
              <a:t> failures, </a:t>
            </a:r>
            <a:r>
              <a:rPr lang="en-US" dirty="0" err="1"/>
              <a:t>DataNode</a:t>
            </a:r>
            <a:r>
              <a:rPr lang="en-US" dirty="0"/>
              <a:t> failures and network partitions.</a:t>
            </a:r>
          </a:p>
          <a:p>
            <a:r>
              <a:rPr lang="en-US" dirty="0"/>
              <a:t>Accessibility</a:t>
            </a:r>
          </a:p>
          <a:p>
            <a:pPr lvl="1"/>
            <a:r>
              <a:rPr lang="en-US" dirty="0"/>
              <a:t>HDFS can be accessed from applications in many different ways such APIs, REST, and WebDAV.</a:t>
            </a:r>
          </a:p>
          <a:p>
            <a:r>
              <a:rPr lang="en-US" dirty="0"/>
              <a:t>Scalability</a:t>
            </a:r>
          </a:p>
          <a:p>
            <a:pPr lvl="1"/>
            <a:r>
              <a:rPr lang="en-US" dirty="0"/>
              <a:t>HDFS is designed to reliably store very large files across machines in a large cluster. The cluster can be increased or reduced depending on the desired needs at the time.</a:t>
            </a:r>
          </a:p>
          <a:p>
            <a:r>
              <a:rPr lang="en-US" dirty="0"/>
              <a:t>High Availability</a:t>
            </a:r>
          </a:p>
          <a:p>
            <a:pPr lvl="1"/>
            <a:r>
              <a:rPr lang="en-US" dirty="0"/>
              <a:t>Hadoop Distributed File System is designed to reliably store very large files across machines in a large cluster.  No single point failure.</a:t>
            </a:r>
          </a:p>
        </p:txBody>
      </p:sp>
    </p:spTree>
    <p:extLst>
      <p:ext uri="{BB962C8B-B14F-4D97-AF65-F5344CB8AC3E}">
        <p14:creationId xmlns:p14="http://schemas.microsoft.com/office/powerpoint/2010/main" val="40737124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26405E-69E7-4927-A8E3-FFE488FCEC51}"/>
              </a:ext>
            </a:extLst>
          </p:cNvPr>
          <p:cNvSpPr>
            <a:spLocks noGrp="1"/>
          </p:cNvSpPr>
          <p:nvPr>
            <p:ph type="title"/>
          </p:nvPr>
        </p:nvSpPr>
        <p:spPr>
          <a:xfrm>
            <a:off x="571370" y="282132"/>
            <a:ext cx="11010816" cy="215578"/>
          </a:xfrm>
        </p:spPr>
        <p:txBody>
          <a:bodyPr/>
          <a:lstStyle/>
          <a:p>
            <a:r>
              <a:rPr lang="en-US" dirty="0"/>
              <a:t>Features of </a:t>
            </a:r>
            <a:r>
              <a:rPr lang="en-US" dirty="0" err="1"/>
              <a:t>Gluster</a:t>
            </a:r>
            <a:endParaRPr lang="en-US" dirty="0"/>
          </a:p>
        </p:txBody>
      </p:sp>
      <p:sp>
        <p:nvSpPr>
          <p:cNvPr id="3" name="Content Placeholder 2">
            <a:extLst>
              <a:ext uri="{FF2B5EF4-FFF2-40B4-BE49-F238E27FC236}">
                <a16:creationId xmlns:a16="http://schemas.microsoft.com/office/drawing/2014/main" id="{F562E7C5-8B6F-4EAD-A0AA-A898F643DDC5}"/>
              </a:ext>
            </a:extLst>
          </p:cNvPr>
          <p:cNvSpPr>
            <a:spLocks noGrp="1"/>
          </p:cNvSpPr>
          <p:nvPr>
            <p:ph sz="quarter" idx="28"/>
          </p:nvPr>
        </p:nvSpPr>
        <p:spPr>
          <a:xfrm>
            <a:off x="571370" y="972274"/>
            <a:ext cx="11010900" cy="5603594"/>
          </a:xfrm>
        </p:spPr>
        <p:txBody>
          <a:bodyPr>
            <a:normAutofit fontScale="85000" lnSpcReduction="20000"/>
          </a:bodyPr>
          <a:lstStyle/>
          <a:p>
            <a:r>
              <a:rPr lang="en-US" dirty="0"/>
              <a:t>Scalability: scalable storage system that provides elasticity and quotas.</a:t>
            </a:r>
          </a:p>
          <a:p>
            <a:r>
              <a:rPr lang="en-US" dirty="0"/>
              <a:t>Snapshots: Volume and file-level snapshots are available, and those snapshots can be requested directly by users, which means users won’t have to bother administrators to create them.</a:t>
            </a:r>
          </a:p>
          <a:p>
            <a:r>
              <a:rPr lang="en-US" dirty="0"/>
              <a:t>Archiving: Archiving is supported with both read-only volumes and write once read many (WORM) volumes.</a:t>
            </a:r>
          </a:p>
          <a:p>
            <a:r>
              <a:rPr lang="en-US" dirty="0"/>
              <a:t>For better performance, </a:t>
            </a:r>
            <a:r>
              <a:rPr lang="en-US" dirty="0" err="1"/>
              <a:t>Gluster</a:t>
            </a:r>
            <a:r>
              <a:rPr lang="en-US" dirty="0"/>
              <a:t> does caching of data, metadata, and directory entries for </a:t>
            </a:r>
            <a:r>
              <a:rPr lang="en-US" dirty="0" err="1"/>
              <a:t>readdir</a:t>
            </a:r>
            <a:r>
              <a:rPr lang="en-US" dirty="0"/>
              <a:t>().</a:t>
            </a:r>
          </a:p>
          <a:p>
            <a:r>
              <a:rPr lang="en-US" dirty="0"/>
              <a:t>Integrations: </a:t>
            </a:r>
            <a:r>
              <a:rPr lang="en-US" dirty="0" err="1"/>
              <a:t>Gluster</a:t>
            </a:r>
            <a:r>
              <a:rPr lang="en-US" dirty="0"/>
              <a:t> is integrated with the </a:t>
            </a:r>
            <a:r>
              <a:rPr lang="en-US" dirty="0" err="1"/>
              <a:t>oVirt</a:t>
            </a:r>
            <a:r>
              <a:rPr lang="en-US" dirty="0"/>
              <a:t> virtualization manager as well as the Nagios monitor for servers among others.</a:t>
            </a:r>
          </a:p>
          <a:p>
            <a:r>
              <a:rPr lang="en-US" dirty="0"/>
              <a:t>Big Data: For those wanting to do data analysis using the data in a </a:t>
            </a:r>
            <a:r>
              <a:rPr lang="en-US" dirty="0" err="1"/>
              <a:t>Gluster</a:t>
            </a:r>
            <a:r>
              <a:rPr lang="en-US" dirty="0"/>
              <a:t> filesystem, there is a Hadoop Distributed File System (HDFS) support.</a:t>
            </a:r>
          </a:p>
          <a:p>
            <a:r>
              <a:rPr lang="en-US" dirty="0" err="1"/>
              <a:t>libgfapi</a:t>
            </a:r>
            <a:r>
              <a:rPr lang="en-US" dirty="0"/>
              <a:t>: Applications can use </a:t>
            </a:r>
            <a:r>
              <a:rPr lang="en-US" dirty="0" err="1"/>
              <a:t>libgfapi</a:t>
            </a:r>
            <a:r>
              <a:rPr lang="en-US" dirty="0"/>
              <a:t> to bypass the other access methods and talk to </a:t>
            </a:r>
            <a:r>
              <a:rPr lang="en-US" dirty="0" err="1"/>
              <a:t>Gluster</a:t>
            </a:r>
            <a:r>
              <a:rPr lang="en-US" dirty="0"/>
              <a:t> directly. This is good for workloads that are sensitive to context switches or copies from and to kernel space</a:t>
            </a:r>
          </a:p>
        </p:txBody>
      </p:sp>
    </p:spTree>
    <p:extLst>
      <p:ext uri="{BB962C8B-B14F-4D97-AF65-F5344CB8AC3E}">
        <p14:creationId xmlns:p14="http://schemas.microsoft.com/office/powerpoint/2010/main" val="18682362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E502CA-C733-4BC4-A5FE-EE584B5718BF}"/>
              </a:ext>
            </a:extLst>
          </p:cNvPr>
          <p:cNvSpPr>
            <a:spLocks noGrp="1"/>
          </p:cNvSpPr>
          <p:nvPr>
            <p:ph type="title"/>
          </p:nvPr>
        </p:nvSpPr>
        <p:spPr>
          <a:xfrm>
            <a:off x="571370" y="375550"/>
            <a:ext cx="11010816" cy="305578"/>
          </a:xfrm>
        </p:spPr>
        <p:txBody>
          <a:bodyPr/>
          <a:lstStyle/>
          <a:p>
            <a:r>
              <a:rPr lang="en-US" dirty="0"/>
              <a:t>DRBD</a:t>
            </a:r>
            <a:r>
              <a:rPr lang="zh-CN" altLang="en-US" dirty="0"/>
              <a:t> </a:t>
            </a:r>
            <a:r>
              <a:rPr lang="en-US" altLang="zh-CN" dirty="0"/>
              <a:t>(</a:t>
            </a:r>
            <a:r>
              <a:rPr lang="en-US" altLang="zh-CN" sz="3200" dirty="0"/>
              <a:t>Distributed Replicated Block Device</a:t>
            </a:r>
            <a:r>
              <a:rPr lang="en-US" altLang="zh-CN" dirty="0"/>
              <a:t>)</a:t>
            </a:r>
            <a:r>
              <a:rPr lang="zh-CN" altLang="en-US" dirty="0"/>
              <a:t> 架构</a:t>
            </a:r>
            <a:endParaRPr lang="en-US" dirty="0"/>
          </a:p>
        </p:txBody>
      </p:sp>
      <p:pic>
        <p:nvPicPr>
          <p:cNvPr id="2050" name="Picture 2">
            <a:extLst>
              <a:ext uri="{FF2B5EF4-FFF2-40B4-BE49-F238E27FC236}">
                <a16:creationId xmlns:a16="http://schemas.microsoft.com/office/drawing/2014/main" id="{5E4E1073-18A8-4056-9785-D4B69D9327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3627" y="1099595"/>
            <a:ext cx="5989851" cy="460140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B6018340-CA37-4FB3-B38D-94DB96685AD4}"/>
              </a:ext>
            </a:extLst>
          </p:cNvPr>
          <p:cNvSpPr txBox="1"/>
          <p:nvPr/>
        </p:nvSpPr>
        <p:spPr>
          <a:xfrm>
            <a:off x="6232850" y="1099595"/>
            <a:ext cx="5756988" cy="2308324"/>
          </a:xfrm>
          <a:prstGeom prst="rect">
            <a:avLst/>
          </a:prstGeom>
          <a:noFill/>
        </p:spPr>
        <p:txBody>
          <a:bodyPr wrap="square">
            <a:spAutoFit/>
          </a:bodyPr>
          <a:lstStyle/>
          <a:p>
            <a:r>
              <a:rPr lang="en-US" altLang="zh-CN" dirty="0"/>
              <a:t>Distributed Replicated Block Device(DRBD)</a:t>
            </a:r>
            <a:r>
              <a:rPr lang="zh-CN" altLang="en-US" dirty="0"/>
              <a:t>是一个用软件实现的、无共享的、服务器之间镜像块设备内容的存储复制解决方案。其核心功能通过</a:t>
            </a:r>
            <a:r>
              <a:rPr lang="en-US" altLang="zh-CN" dirty="0"/>
              <a:t>Linux</a:t>
            </a:r>
            <a:r>
              <a:rPr lang="zh-CN" altLang="en-US" dirty="0"/>
              <a:t>的内核实现，比文件系统更加靠近操作系统内核及</a:t>
            </a:r>
            <a:r>
              <a:rPr lang="en-US" altLang="zh-CN" dirty="0"/>
              <a:t>IO</a:t>
            </a:r>
            <a:r>
              <a:rPr lang="zh-CN" altLang="en-US" dirty="0"/>
              <a:t>栈。</a:t>
            </a:r>
            <a:r>
              <a:rPr lang="en-US" altLang="zh-CN" dirty="0"/>
              <a:t>DRBD</a:t>
            </a:r>
            <a:r>
              <a:rPr lang="zh-CN" altLang="en-US" dirty="0"/>
              <a:t>是由内核模块和相关脚本而构成，用以构建高可用性的集群。其实现方式是通过网络来镜像整个设备。你可以把它看作是一种网络</a:t>
            </a:r>
            <a:r>
              <a:rPr lang="en-US" altLang="zh-CN" dirty="0"/>
              <a:t>RAID</a:t>
            </a:r>
            <a:r>
              <a:rPr lang="zh-CN" altLang="en-US" dirty="0"/>
              <a:t>。它允许用户在远程机器上建立一个本地块设备的实时镜像。</a:t>
            </a:r>
            <a:endParaRPr lang="en-US" dirty="0"/>
          </a:p>
        </p:txBody>
      </p:sp>
    </p:spTree>
    <p:extLst>
      <p:ext uri="{BB962C8B-B14F-4D97-AF65-F5344CB8AC3E}">
        <p14:creationId xmlns:p14="http://schemas.microsoft.com/office/powerpoint/2010/main" val="18375657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A5F7CC-7502-42AF-B4B0-1E33D2994DD3}"/>
              </a:ext>
            </a:extLst>
          </p:cNvPr>
          <p:cNvSpPr>
            <a:spLocks noGrp="1"/>
          </p:cNvSpPr>
          <p:nvPr>
            <p:ph type="title"/>
          </p:nvPr>
        </p:nvSpPr>
        <p:spPr>
          <a:xfrm>
            <a:off x="571370" y="266698"/>
            <a:ext cx="11010816" cy="248307"/>
          </a:xfrm>
        </p:spPr>
        <p:txBody>
          <a:bodyPr/>
          <a:lstStyle/>
          <a:p>
            <a:r>
              <a:rPr lang="en-US" sz="3600" dirty="0"/>
              <a:t>RAID vs LVM vs ZFS Comparison</a:t>
            </a:r>
          </a:p>
        </p:txBody>
      </p:sp>
      <p:sp>
        <p:nvSpPr>
          <p:cNvPr id="3" name="Content Placeholder 2">
            <a:extLst>
              <a:ext uri="{FF2B5EF4-FFF2-40B4-BE49-F238E27FC236}">
                <a16:creationId xmlns:a16="http://schemas.microsoft.com/office/drawing/2014/main" id="{F5C7345C-2E2F-4BA4-B2EC-3C14A19325DD}"/>
              </a:ext>
            </a:extLst>
          </p:cNvPr>
          <p:cNvSpPr>
            <a:spLocks noGrp="1"/>
          </p:cNvSpPr>
          <p:nvPr>
            <p:ph sz="quarter" idx="28"/>
          </p:nvPr>
        </p:nvSpPr>
        <p:spPr>
          <a:xfrm>
            <a:off x="571370" y="861848"/>
            <a:ext cx="11010900" cy="5386553"/>
          </a:xfrm>
        </p:spPr>
        <p:txBody>
          <a:bodyPr/>
          <a:lstStyle/>
          <a:p>
            <a:r>
              <a:rPr lang="en-US" dirty="0"/>
              <a:t>RAID</a:t>
            </a:r>
          </a:p>
          <a:p>
            <a:pPr lvl="1"/>
            <a:r>
              <a:rPr lang="en-US" dirty="0"/>
              <a:t>RAID stands for Redundant Array of Independent Disks.</a:t>
            </a:r>
          </a:p>
          <a:p>
            <a:pPr lvl="1"/>
            <a:r>
              <a:rPr lang="en-US" dirty="0"/>
              <a:t>This RAID technology comes in three flavors: Firmware RAID, Hardware RAID and Software RAID.</a:t>
            </a:r>
          </a:p>
          <a:p>
            <a:r>
              <a:rPr lang="en-US" dirty="0"/>
              <a:t>LVM</a:t>
            </a:r>
          </a:p>
          <a:p>
            <a:pPr lvl="1"/>
            <a:r>
              <a:rPr lang="en-US" dirty="0"/>
              <a:t>Allows you to plug as many physical drives onto your individual system and then flexibly increase and decrease your logical volumes on your live host.</a:t>
            </a:r>
          </a:p>
          <a:p>
            <a:r>
              <a:rPr lang="en-US" dirty="0"/>
              <a:t>ZFS</a:t>
            </a:r>
          </a:p>
          <a:p>
            <a:pPr lvl="1"/>
            <a:r>
              <a:rPr lang="en-US" dirty="0"/>
              <a:t>ZFS combines the roles of a file system and volume manager, enabling additional storage devices to be added to a live system and having the new space available on all of the existing file systems in that pool immediately.</a:t>
            </a:r>
          </a:p>
        </p:txBody>
      </p:sp>
    </p:spTree>
    <p:extLst>
      <p:ext uri="{BB962C8B-B14F-4D97-AF65-F5344CB8AC3E}">
        <p14:creationId xmlns:p14="http://schemas.microsoft.com/office/powerpoint/2010/main" val="7171291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0AEB6C-AA91-4AC2-B045-CE37D0CF25FD}"/>
              </a:ext>
            </a:extLst>
          </p:cNvPr>
          <p:cNvSpPr>
            <a:spLocks noGrp="1"/>
          </p:cNvSpPr>
          <p:nvPr>
            <p:ph type="title"/>
          </p:nvPr>
        </p:nvSpPr>
        <p:spPr>
          <a:xfrm>
            <a:off x="571370" y="266705"/>
            <a:ext cx="11010816" cy="300859"/>
          </a:xfrm>
        </p:spPr>
        <p:txBody>
          <a:bodyPr/>
          <a:lstStyle/>
          <a:p>
            <a:r>
              <a:rPr lang="en-US" sz="3600" dirty="0"/>
              <a:t>Best Storage Solutions for Kubernetes &amp; Docker Containers</a:t>
            </a:r>
          </a:p>
        </p:txBody>
      </p:sp>
      <p:sp>
        <p:nvSpPr>
          <p:cNvPr id="3" name="Content Placeholder 2">
            <a:extLst>
              <a:ext uri="{FF2B5EF4-FFF2-40B4-BE49-F238E27FC236}">
                <a16:creationId xmlns:a16="http://schemas.microsoft.com/office/drawing/2014/main" id="{0C5AB2A2-E8AC-4C95-845D-5F84B5C5056D}"/>
              </a:ext>
            </a:extLst>
          </p:cNvPr>
          <p:cNvSpPr>
            <a:spLocks noGrp="1"/>
          </p:cNvSpPr>
          <p:nvPr>
            <p:ph sz="quarter" idx="28"/>
          </p:nvPr>
        </p:nvSpPr>
        <p:spPr>
          <a:xfrm>
            <a:off x="571370" y="1103586"/>
            <a:ext cx="11010900" cy="5144815"/>
          </a:xfrm>
        </p:spPr>
        <p:txBody>
          <a:bodyPr/>
          <a:lstStyle/>
          <a:p>
            <a:r>
              <a:rPr lang="en-US" dirty="0" err="1"/>
              <a:t>OpenEBS</a:t>
            </a:r>
            <a:endParaRPr lang="en-US" dirty="0"/>
          </a:p>
          <a:p>
            <a:r>
              <a:rPr lang="en-US" dirty="0" err="1"/>
              <a:t>Portworx</a:t>
            </a:r>
            <a:endParaRPr lang="en-US" dirty="0"/>
          </a:p>
          <a:p>
            <a:r>
              <a:rPr lang="en-US" dirty="0"/>
              <a:t>Rook</a:t>
            </a:r>
          </a:p>
          <a:p>
            <a:r>
              <a:rPr lang="en-US" dirty="0" err="1"/>
              <a:t>StorageOS</a:t>
            </a:r>
            <a:endParaRPr lang="en-US" dirty="0"/>
          </a:p>
          <a:p>
            <a:r>
              <a:rPr lang="en-US" dirty="0"/>
              <a:t>Rancher Longhorn</a:t>
            </a:r>
          </a:p>
          <a:p>
            <a:r>
              <a:rPr lang="en-US" dirty="0" err="1"/>
              <a:t>GlusterFS</a:t>
            </a:r>
            <a:r>
              <a:rPr lang="en-US" dirty="0"/>
              <a:t> </a:t>
            </a:r>
            <a:r>
              <a:rPr lang="en-US"/>
              <a:t>Heketi</a:t>
            </a:r>
            <a:endParaRPr lang="en-US" dirty="0"/>
          </a:p>
        </p:txBody>
      </p:sp>
    </p:spTree>
    <p:extLst>
      <p:ext uri="{BB962C8B-B14F-4D97-AF65-F5344CB8AC3E}">
        <p14:creationId xmlns:p14="http://schemas.microsoft.com/office/powerpoint/2010/main" val="14115484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997ED3-243F-45A2-A648-8F50ED590F0F}"/>
              </a:ext>
            </a:extLst>
          </p:cNvPr>
          <p:cNvSpPr>
            <a:spLocks noGrp="1"/>
          </p:cNvSpPr>
          <p:nvPr>
            <p:ph type="title"/>
          </p:nvPr>
        </p:nvSpPr>
        <p:spPr>
          <a:xfrm>
            <a:off x="571370" y="394521"/>
            <a:ext cx="11010816" cy="451055"/>
          </a:xfrm>
        </p:spPr>
        <p:txBody>
          <a:bodyPr/>
          <a:lstStyle/>
          <a:p>
            <a:r>
              <a:rPr lang="en-US" dirty="0" err="1"/>
              <a:t>MongoDB、ES、Redis、HBase</a:t>
            </a:r>
            <a:r>
              <a:rPr lang="zh-CN" altLang="en-US" dirty="0"/>
              <a:t>四种数据库</a:t>
            </a:r>
            <a:endParaRPr lang="en-US" dirty="0"/>
          </a:p>
        </p:txBody>
      </p:sp>
      <p:pic>
        <p:nvPicPr>
          <p:cNvPr id="3074" name="Picture 2">
            <a:extLst>
              <a:ext uri="{FF2B5EF4-FFF2-40B4-BE49-F238E27FC236}">
                <a16:creationId xmlns:a16="http://schemas.microsoft.com/office/drawing/2014/main" id="{A3A6079D-5C63-4DBD-A089-BE10ABB771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2956" y="1120877"/>
            <a:ext cx="11287432" cy="51656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0342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5E1E91-2B1F-46C4-9359-87F2F1C7C305}"/>
              </a:ext>
            </a:extLst>
          </p:cNvPr>
          <p:cNvSpPr>
            <a:spLocks noGrp="1"/>
          </p:cNvSpPr>
          <p:nvPr>
            <p:ph type="title"/>
          </p:nvPr>
        </p:nvSpPr>
        <p:spPr>
          <a:xfrm>
            <a:off x="571370" y="298234"/>
            <a:ext cx="11010816" cy="143203"/>
          </a:xfrm>
        </p:spPr>
        <p:txBody>
          <a:bodyPr/>
          <a:lstStyle/>
          <a:p>
            <a:r>
              <a:rPr lang="en-US" dirty="0"/>
              <a:t>Useful Commands</a:t>
            </a:r>
          </a:p>
        </p:txBody>
      </p:sp>
      <p:sp>
        <p:nvSpPr>
          <p:cNvPr id="3" name="Content Placeholder 2">
            <a:extLst>
              <a:ext uri="{FF2B5EF4-FFF2-40B4-BE49-F238E27FC236}">
                <a16:creationId xmlns:a16="http://schemas.microsoft.com/office/drawing/2014/main" id="{66DB27FB-65FC-4B98-9A89-5B9A785A3491}"/>
              </a:ext>
            </a:extLst>
          </p:cNvPr>
          <p:cNvSpPr>
            <a:spLocks noGrp="1"/>
          </p:cNvSpPr>
          <p:nvPr>
            <p:ph sz="quarter" idx="28"/>
          </p:nvPr>
        </p:nvSpPr>
        <p:spPr>
          <a:xfrm>
            <a:off x="571370" y="956442"/>
            <a:ext cx="11010900" cy="5738648"/>
          </a:xfrm>
        </p:spPr>
        <p:txBody>
          <a:bodyPr>
            <a:normAutofit fontScale="77500" lnSpcReduction="20000"/>
          </a:bodyPr>
          <a:lstStyle/>
          <a:p>
            <a:r>
              <a:rPr lang="en-US" dirty="0"/>
              <a:t>To get the initial password of “admin” login </a:t>
            </a:r>
            <a:r>
              <a:rPr lang="en-US" dirty="0" err="1"/>
              <a:t>Ceph</a:t>
            </a:r>
            <a:r>
              <a:rPr lang="en-US" dirty="0"/>
              <a:t> Dashboard</a:t>
            </a:r>
          </a:p>
          <a:p>
            <a:pPr lvl="1"/>
            <a:r>
              <a:rPr lang="en-US" dirty="0" err="1"/>
              <a:t>kubectl</a:t>
            </a:r>
            <a:r>
              <a:rPr lang="en-US" dirty="0"/>
              <a:t> -n rook-</a:t>
            </a:r>
            <a:r>
              <a:rPr lang="en-US" dirty="0" err="1"/>
              <a:t>ceph</a:t>
            </a:r>
            <a:r>
              <a:rPr lang="en-US" dirty="0"/>
              <a:t> get secret rook-</a:t>
            </a:r>
            <a:r>
              <a:rPr lang="en-US" dirty="0" err="1"/>
              <a:t>ceph</a:t>
            </a:r>
            <a:r>
              <a:rPr lang="en-US" dirty="0"/>
              <a:t>-dashboard-password -o </a:t>
            </a:r>
            <a:r>
              <a:rPr lang="en-US" dirty="0" err="1"/>
              <a:t>jsonpath</a:t>
            </a:r>
            <a:r>
              <a:rPr lang="en-US" dirty="0"/>
              <a:t>="{['data']['password']}" | base64 --decode &amp;&amp; echo</a:t>
            </a:r>
          </a:p>
          <a:p>
            <a:r>
              <a:rPr lang="en-US" dirty="0"/>
              <a:t>For </a:t>
            </a:r>
            <a:r>
              <a:rPr lang="en-US" dirty="0" err="1"/>
              <a:t>toolbox.yaml</a:t>
            </a:r>
            <a:endParaRPr lang="en-US" dirty="0"/>
          </a:p>
          <a:p>
            <a:pPr lvl="1"/>
            <a:r>
              <a:rPr lang="en-US" dirty="0" err="1"/>
              <a:t>kubectl</a:t>
            </a:r>
            <a:r>
              <a:rPr lang="en-US" dirty="0"/>
              <a:t> create -f deploy/examples/</a:t>
            </a:r>
            <a:r>
              <a:rPr lang="en-US" dirty="0" err="1"/>
              <a:t>toolbox.yaml</a:t>
            </a:r>
            <a:endParaRPr lang="en-US" dirty="0"/>
          </a:p>
          <a:p>
            <a:pPr lvl="1"/>
            <a:r>
              <a:rPr lang="en-US" dirty="0" err="1"/>
              <a:t>kubectl</a:t>
            </a:r>
            <a:r>
              <a:rPr lang="en-US" dirty="0"/>
              <a:t> -n rook-</a:t>
            </a:r>
            <a:r>
              <a:rPr lang="en-US" dirty="0" err="1"/>
              <a:t>ceph</a:t>
            </a:r>
            <a:r>
              <a:rPr lang="en-US" dirty="0"/>
              <a:t> rollout status deploy/rook-</a:t>
            </a:r>
            <a:r>
              <a:rPr lang="en-US" dirty="0" err="1"/>
              <a:t>ceph</a:t>
            </a:r>
            <a:r>
              <a:rPr lang="en-US" dirty="0"/>
              <a:t>-tools</a:t>
            </a:r>
          </a:p>
          <a:p>
            <a:pPr lvl="1"/>
            <a:r>
              <a:rPr lang="en-US" dirty="0" err="1"/>
              <a:t>kubectl</a:t>
            </a:r>
            <a:r>
              <a:rPr lang="en-US" dirty="0"/>
              <a:t> -n rook-</a:t>
            </a:r>
            <a:r>
              <a:rPr lang="en-US" dirty="0" err="1"/>
              <a:t>ceph</a:t>
            </a:r>
            <a:r>
              <a:rPr lang="en-US" dirty="0"/>
              <a:t> exec -it deploy/rook-</a:t>
            </a:r>
            <a:r>
              <a:rPr lang="en-US" dirty="0" err="1"/>
              <a:t>ceph</a:t>
            </a:r>
            <a:r>
              <a:rPr lang="en-US" dirty="0"/>
              <a:t>-tools -- bash</a:t>
            </a:r>
          </a:p>
          <a:p>
            <a:r>
              <a:rPr lang="en-US" dirty="0"/>
              <a:t>For Prometheus Web Console</a:t>
            </a:r>
          </a:p>
          <a:p>
            <a:pPr lvl="1"/>
            <a:r>
              <a:rPr lang="en-US" dirty="0"/>
              <a:t>echo "http://$(</a:t>
            </a:r>
            <a:r>
              <a:rPr lang="en-US" dirty="0" err="1"/>
              <a:t>kubectl</a:t>
            </a:r>
            <a:r>
              <a:rPr lang="en-US" dirty="0"/>
              <a:t> -n rook-</a:t>
            </a:r>
            <a:r>
              <a:rPr lang="en-US" dirty="0" err="1"/>
              <a:t>ceph</a:t>
            </a:r>
            <a:r>
              <a:rPr lang="en-US" dirty="0"/>
              <a:t> -o </a:t>
            </a:r>
            <a:r>
              <a:rPr lang="en-US" dirty="0" err="1"/>
              <a:t>jsonpath</a:t>
            </a:r>
            <a:r>
              <a:rPr lang="en-US" dirty="0"/>
              <a:t>={.</a:t>
            </a:r>
            <a:r>
              <a:rPr lang="en-US" dirty="0" err="1"/>
              <a:t>status.hostIP</a:t>
            </a:r>
            <a:r>
              <a:rPr lang="en-US" dirty="0"/>
              <a:t>} get pod prometheus-rook-prometheus-0):30900“</a:t>
            </a:r>
          </a:p>
          <a:p>
            <a:r>
              <a:rPr lang="en-US" dirty="0"/>
              <a:t>Encounter “0 </a:t>
            </a:r>
            <a:r>
              <a:rPr lang="en-US" dirty="0" err="1"/>
              <a:t>monclient</a:t>
            </a:r>
            <a:r>
              <a:rPr lang="en-US" dirty="0"/>
              <a:t>(hunting): authenticate timed out after” issue means that you should login </a:t>
            </a:r>
            <a:r>
              <a:rPr lang="en-US" dirty="0" err="1"/>
              <a:t>ceph-mgr</a:t>
            </a:r>
            <a:r>
              <a:rPr lang="en-US" dirty="0"/>
              <a:t> node to execute “</a:t>
            </a:r>
            <a:r>
              <a:rPr lang="en-US" dirty="0" err="1"/>
              <a:t>kubectl</a:t>
            </a:r>
            <a:r>
              <a:rPr lang="en-US" dirty="0"/>
              <a:t> -n rook-</a:t>
            </a:r>
            <a:r>
              <a:rPr lang="en-US" dirty="0" err="1"/>
              <a:t>ceph</a:t>
            </a:r>
            <a:r>
              <a:rPr lang="en-US" dirty="0"/>
              <a:t> exec -it deploy/rook-</a:t>
            </a:r>
            <a:r>
              <a:rPr lang="en-US" dirty="0" err="1"/>
              <a:t>ceph</a:t>
            </a:r>
            <a:r>
              <a:rPr lang="en-US" dirty="0"/>
              <a:t>-tools -- bash”</a:t>
            </a:r>
          </a:p>
          <a:p>
            <a:r>
              <a:rPr lang="en-US" dirty="0"/>
              <a:t>Debug </a:t>
            </a:r>
            <a:r>
              <a:rPr lang="en-US" dirty="0" err="1"/>
              <a:t>coredns</a:t>
            </a:r>
            <a:r>
              <a:rPr lang="en-US" dirty="0"/>
              <a:t>: Reference Kubernetes.io debug </a:t>
            </a:r>
            <a:r>
              <a:rPr lang="en-US" dirty="0" err="1"/>
              <a:t>dns</a:t>
            </a:r>
            <a:endParaRPr lang="en-US" dirty="0"/>
          </a:p>
          <a:p>
            <a:r>
              <a:rPr lang="en-US" dirty="0"/>
              <a:t>For </a:t>
            </a:r>
            <a:r>
              <a:rPr lang="en-US" dirty="0" err="1"/>
              <a:t>premetheus</a:t>
            </a:r>
            <a:r>
              <a:rPr lang="en-US" dirty="0"/>
              <a:t> enabling / teardown process: https://github.com/rook/rook/blob/master/Documentation/ceph-monitoring.md</a:t>
            </a:r>
          </a:p>
        </p:txBody>
      </p:sp>
    </p:spTree>
    <p:extLst>
      <p:ext uri="{BB962C8B-B14F-4D97-AF65-F5344CB8AC3E}">
        <p14:creationId xmlns:p14="http://schemas.microsoft.com/office/powerpoint/2010/main" val="705872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411D1B-5B75-4D79-8B3B-49444873E2A0}"/>
              </a:ext>
            </a:extLst>
          </p:cNvPr>
          <p:cNvSpPr>
            <a:spLocks noGrp="1"/>
          </p:cNvSpPr>
          <p:nvPr>
            <p:ph type="title"/>
          </p:nvPr>
        </p:nvSpPr>
        <p:spPr>
          <a:xfrm>
            <a:off x="571370" y="403336"/>
            <a:ext cx="11010816" cy="353410"/>
          </a:xfrm>
        </p:spPr>
        <p:txBody>
          <a:bodyPr/>
          <a:lstStyle/>
          <a:p>
            <a:r>
              <a:rPr lang="en-US" altLang="zh-CN" dirty="0"/>
              <a:t>Rook</a:t>
            </a:r>
            <a:r>
              <a:rPr lang="zh-CN" altLang="en-US" dirty="0"/>
              <a:t>是什么，要解决什么问题</a:t>
            </a:r>
            <a:endParaRPr lang="en-US" dirty="0"/>
          </a:p>
        </p:txBody>
      </p:sp>
      <p:sp>
        <p:nvSpPr>
          <p:cNvPr id="3" name="Content Placeholder 2">
            <a:extLst>
              <a:ext uri="{FF2B5EF4-FFF2-40B4-BE49-F238E27FC236}">
                <a16:creationId xmlns:a16="http://schemas.microsoft.com/office/drawing/2014/main" id="{24C3A045-C9B0-4D4F-9A32-EADE9B44AD40}"/>
              </a:ext>
            </a:extLst>
          </p:cNvPr>
          <p:cNvSpPr>
            <a:spLocks noGrp="1"/>
          </p:cNvSpPr>
          <p:nvPr>
            <p:ph sz="quarter" idx="28"/>
          </p:nvPr>
        </p:nvSpPr>
        <p:spPr>
          <a:xfrm>
            <a:off x="571370" y="1240222"/>
            <a:ext cx="11010900" cy="5423338"/>
          </a:xfrm>
        </p:spPr>
        <p:txBody>
          <a:bodyPr>
            <a:normAutofit lnSpcReduction="10000"/>
          </a:bodyPr>
          <a:lstStyle/>
          <a:p>
            <a:r>
              <a:rPr lang="en-US" altLang="zh-CN" dirty="0"/>
              <a:t>Rook</a:t>
            </a:r>
            <a:r>
              <a:rPr lang="zh-CN" altLang="en-US" dirty="0"/>
              <a:t>是一个开源的云原生存储编排系统，提供平台、框架和支持，提供了一套多样化的存储解决方案，可以与云原生环境进行天然集成。</a:t>
            </a:r>
            <a:r>
              <a:rPr lang="en-US" altLang="zh-CN" dirty="0"/>
              <a:t>Rook</a:t>
            </a:r>
            <a:r>
              <a:rPr lang="zh-CN" altLang="en-US" dirty="0"/>
              <a:t>利用云原生容器管理、调度和调度平台提供的设施，将存储软件转化为自我管理、自我扩展和自我修复的存储服务，实现自动化部署、启动、配置、扩容、升级、迁移、灾难恢复、监控和资源管理。</a:t>
            </a:r>
            <a:r>
              <a:rPr lang="en-US" altLang="zh-CN" dirty="0"/>
              <a:t>Rook</a:t>
            </a:r>
            <a:r>
              <a:rPr lang="zh-CN" altLang="en-US" dirty="0"/>
              <a:t>的快速扩展的特点，深度集成到云原生环境中，并在调度、生命周期管理、资源管理、安全、监控等方面提供优异的用户体验。</a:t>
            </a:r>
            <a:endParaRPr lang="en-US" altLang="zh-CN" dirty="0"/>
          </a:p>
          <a:p>
            <a:r>
              <a:rPr lang="en-US" altLang="zh-CN" dirty="0"/>
              <a:t>Rook</a:t>
            </a:r>
            <a:r>
              <a:rPr lang="zh-CN" altLang="en-US" dirty="0"/>
              <a:t>解决的问题是：</a:t>
            </a:r>
          </a:p>
          <a:p>
            <a:pPr lvl="1"/>
            <a:r>
              <a:rPr lang="zh-CN" altLang="en-US" dirty="0"/>
              <a:t>快速部署一套云原生存储集群；</a:t>
            </a:r>
          </a:p>
          <a:p>
            <a:pPr lvl="1"/>
            <a:r>
              <a:rPr lang="zh-CN" altLang="en-US" dirty="0"/>
              <a:t>平台化管理云原生存储集群，包括存储的扩容、升级、监控、灾难恢复等全生命周期管理；</a:t>
            </a:r>
          </a:p>
          <a:p>
            <a:pPr lvl="1"/>
            <a:r>
              <a:rPr lang="zh-CN" altLang="en-US" dirty="0"/>
              <a:t>本身基于云原生容器管理（如</a:t>
            </a:r>
            <a:r>
              <a:rPr lang="en-US" altLang="zh-CN" dirty="0"/>
              <a:t>Kubernetes</a:t>
            </a:r>
            <a:r>
              <a:rPr lang="zh-CN" altLang="en-US" dirty="0"/>
              <a:t>），管理方便。</a:t>
            </a:r>
            <a:endParaRPr lang="en-US" dirty="0"/>
          </a:p>
        </p:txBody>
      </p:sp>
    </p:spTree>
    <p:extLst>
      <p:ext uri="{BB962C8B-B14F-4D97-AF65-F5344CB8AC3E}">
        <p14:creationId xmlns:p14="http://schemas.microsoft.com/office/powerpoint/2010/main" val="5763315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150C8C-0103-4D36-A5BA-92675C924375}"/>
              </a:ext>
            </a:extLst>
          </p:cNvPr>
          <p:cNvSpPr>
            <a:spLocks noGrp="1"/>
          </p:cNvSpPr>
          <p:nvPr>
            <p:ph type="title"/>
          </p:nvPr>
        </p:nvSpPr>
        <p:spPr>
          <a:xfrm>
            <a:off x="571370" y="371805"/>
            <a:ext cx="11010816" cy="332390"/>
          </a:xfrm>
        </p:spPr>
        <p:txBody>
          <a:bodyPr/>
          <a:lstStyle/>
          <a:p>
            <a:r>
              <a:rPr lang="en-US" dirty="0"/>
              <a:t>Rook</a:t>
            </a:r>
            <a:r>
              <a:rPr lang="zh-CN" altLang="en-US" dirty="0"/>
              <a:t>部署分布式集群</a:t>
            </a:r>
            <a:endParaRPr lang="en-US" dirty="0"/>
          </a:p>
        </p:txBody>
      </p:sp>
      <p:sp>
        <p:nvSpPr>
          <p:cNvPr id="3" name="Content Placeholder 2">
            <a:extLst>
              <a:ext uri="{FF2B5EF4-FFF2-40B4-BE49-F238E27FC236}">
                <a16:creationId xmlns:a16="http://schemas.microsoft.com/office/drawing/2014/main" id="{74BF6E86-B435-4F32-B8E8-C104B2542ABE}"/>
              </a:ext>
            </a:extLst>
          </p:cNvPr>
          <p:cNvSpPr>
            <a:spLocks noGrp="1"/>
          </p:cNvSpPr>
          <p:nvPr>
            <p:ph sz="quarter" idx="28"/>
          </p:nvPr>
        </p:nvSpPr>
        <p:spPr>
          <a:xfrm>
            <a:off x="571370" y="1145628"/>
            <a:ext cx="11010900" cy="5465379"/>
          </a:xfrm>
        </p:spPr>
        <p:txBody>
          <a:bodyPr>
            <a:normAutofit fontScale="62500" lnSpcReduction="20000"/>
          </a:bodyPr>
          <a:lstStyle/>
          <a:p>
            <a:pPr>
              <a:lnSpc>
                <a:spcPct val="120000"/>
              </a:lnSpc>
            </a:pPr>
            <a:r>
              <a:rPr lang="en-US" altLang="zh-CN" dirty="0"/>
              <a:t>Rook</a:t>
            </a:r>
            <a:r>
              <a:rPr lang="zh-CN" altLang="en-US" dirty="0"/>
              <a:t>支持多种存储集群的部署，包括：</a:t>
            </a:r>
          </a:p>
          <a:p>
            <a:pPr>
              <a:lnSpc>
                <a:spcPct val="120000"/>
              </a:lnSpc>
            </a:pPr>
            <a:endParaRPr lang="zh-CN" altLang="en-US" dirty="0"/>
          </a:p>
          <a:p>
            <a:pPr>
              <a:lnSpc>
                <a:spcPct val="120000"/>
              </a:lnSpc>
            </a:pPr>
            <a:r>
              <a:rPr lang="en-US" altLang="zh-CN" dirty="0" err="1"/>
              <a:t>Ceph</a:t>
            </a:r>
            <a:r>
              <a:rPr lang="zh-CN" altLang="en-US" dirty="0"/>
              <a:t>，它是一个高度可扩展的分布式存储解决方案，适用于块存储、对象存储和共享文件系统，具有多年的生产部署经验。</a:t>
            </a:r>
          </a:p>
          <a:p>
            <a:pPr>
              <a:lnSpc>
                <a:spcPct val="120000"/>
              </a:lnSpc>
            </a:pPr>
            <a:r>
              <a:rPr lang="en-US" altLang="zh-CN" dirty="0" err="1"/>
              <a:t>EdgeFS</a:t>
            </a:r>
            <a:r>
              <a:rPr lang="zh-CN" altLang="en-US" dirty="0"/>
              <a:t>，它是高性能和容错的分散式数据结构，可以通过对象、文件、</a:t>
            </a:r>
            <a:r>
              <a:rPr lang="en-US" altLang="zh-CN" dirty="0"/>
              <a:t>NoSQL</a:t>
            </a:r>
            <a:r>
              <a:rPr lang="zh-CN" altLang="en-US" dirty="0"/>
              <a:t>和块存储形式进行访问。</a:t>
            </a:r>
          </a:p>
          <a:p>
            <a:pPr>
              <a:lnSpc>
                <a:spcPct val="120000"/>
              </a:lnSpc>
            </a:pPr>
            <a:r>
              <a:rPr lang="en-US" altLang="zh-CN" dirty="0"/>
              <a:t>Cassandra</a:t>
            </a:r>
            <a:r>
              <a:rPr lang="zh-CN" altLang="en-US" dirty="0"/>
              <a:t>，它是一个高度可用的</a:t>
            </a:r>
            <a:r>
              <a:rPr lang="en-US" altLang="zh-CN" dirty="0"/>
              <a:t>NoSQL</a:t>
            </a:r>
            <a:r>
              <a:rPr lang="zh-CN" altLang="en-US" dirty="0"/>
              <a:t>数据库，具有闪电般快速的性能、灵活可控的数据一致性和大规模的可扩展性。</a:t>
            </a:r>
          </a:p>
          <a:p>
            <a:pPr>
              <a:lnSpc>
                <a:spcPct val="120000"/>
              </a:lnSpc>
            </a:pPr>
            <a:r>
              <a:rPr lang="en-US" altLang="zh-CN" dirty="0" err="1"/>
              <a:t>CockroachDB</a:t>
            </a:r>
            <a:r>
              <a:rPr lang="zh-CN" altLang="en-US" dirty="0"/>
              <a:t>，它是一个云原生的</a:t>
            </a:r>
            <a:r>
              <a:rPr lang="en-US" altLang="zh-CN" dirty="0"/>
              <a:t>SQL</a:t>
            </a:r>
            <a:r>
              <a:rPr lang="zh-CN" altLang="en-US" dirty="0"/>
              <a:t>数据库，用于构建全局性的、可扩展的云服务，可在灾难中生存。</a:t>
            </a:r>
          </a:p>
          <a:p>
            <a:pPr>
              <a:lnSpc>
                <a:spcPct val="120000"/>
              </a:lnSpc>
            </a:pPr>
            <a:r>
              <a:rPr lang="en-US" altLang="zh-CN" dirty="0"/>
              <a:t>NFS</a:t>
            </a:r>
            <a:r>
              <a:rPr lang="zh-CN" altLang="en-US" dirty="0"/>
              <a:t>，它允许远程主机通过网络挂载文件系统，并与这些文件系统进行交互，就像在本地挂载一样。</a:t>
            </a:r>
          </a:p>
          <a:p>
            <a:pPr>
              <a:lnSpc>
                <a:spcPct val="120000"/>
              </a:lnSpc>
            </a:pPr>
            <a:r>
              <a:rPr lang="en-US" altLang="zh-CN" dirty="0" err="1"/>
              <a:t>YugabyteDB</a:t>
            </a:r>
            <a:r>
              <a:rPr lang="zh-CN" altLang="en-US" dirty="0"/>
              <a:t>，是一个高性能的云端分布式</a:t>
            </a:r>
            <a:r>
              <a:rPr lang="en-US" altLang="zh-CN" dirty="0"/>
              <a:t>SQL</a:t>
            </a:r>
            <a:r>
              <a:rPr lang="zh-CN" altLang="en-US" dirty="0"/>
              <a:t>数据库，可以自动容忍磁盘、节点、区域和区域故障。</a:t>
            </a:r>
          </a:p>
          <a:p>
            <a:pPr>
              <a:lnSpc>
                <a:spcPct val="120000"/>
              </a:lnSpc>
            </a:pPr>
            <a:r>
              <a:rPr lang="zh-CN" altLang="en-US" dirty="0"/>
              <a:t>其中对于</a:t>
            </a:r>
            <a:r>
              <a:rPr lang="en-US" altLang="zh-CN" dirty="0" err="1"/>
              <a:t>Ceph</a:t>
            </a:r>
            <a:r>
              <a:rPr lang="zh-CN" altLang="en-US" dirty="0"/>
              <a:t>和</a:t>
            </a:r>
            <a:r>
              <a:rPr lang="en-US" altLang="zh-CN" dirty="0" err="1"/>
              <a:t>EdgeFS</a:t>
            </a:r>
            <a:r>
              <a:rPr lang="zh-CN" altLang="en-US" dirty="0"/>
              <a:t>已经是</a:t>
            </a:r>
            <a:r>
              <a:rPr lang="en-US" altLang="zh-CN" dirty="0"/>
              <a:t>stable</a:t>
            </a:r>
            <a:r>
              <a:rPr lang="zh-CN" altLang="en-US" dirty="0"/>
              <a:t>了，可以逐步生产使用。今天就来部署一把存储界的</a:t>
            </a:r>
            <a:r>
              <a:rPr lang="en-US" altLang="zh-CN" dirty="0"/>
              <a:t>Super Star——</a:t>
            </a:r>
            <a:r>
              <a:rPr lang="en-US" altLang="zh-CN" dirty="0" err="1"/>
              <a:t>Ceph</a:t>
            </a:r>
            <a:r>
              <a:rPr lang="zh-CN" altLang="en-US" dirty="0"/>
              <a:t>。</a:t>
            </a:r>
            <a:endParaRPr lang="en-US" dirty="0"/>
          </a:p>
        </p:txBody>
      </p:sp>
    </p:spTree>
    <p:extLst>
      <p:ext uri="{BB962C8B-B14F-4D97-AF65-F5344CB8AC3E}">
        <p14:creationId xmlns:p14="http://schemas.microsoft.com/office/powerpoint/2010/main" val="2263289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361AF64F-F7BB-4D9D-859C-BB3847F98D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59798"/>
            <a:ext cx="12192000" cy="66982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6155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41835"/>
            <a:ext cx="10515600" cy="315912"/>
          </a:xfrm>
        </p:spPr>
        <p:txBody>
          <a:bodyPr>
            <a:normAutofit fontScale="90000"/>
          </a:bodyPr>
          <a:lstStyle/>
          <a:p>
            <a:r>
              <a:rPr lang="en-US" sz="2800" dirty="0" err="1"/>
              <a:t>Ceph</a:t>
            </a:r>
            <a:r>
              <a:rPr lang="en-US" sz="2800" dirty="0"/>
              <a:t> Cluster</a:t>
            </a:r>
            <a:r>
              <a:rPr lang="zh-CN" altLang="en-US" sz="2800" dirty="0"/>
              <a:t>核心组件和概念</a:t>
            </a:r>
            <a:endParaRPr lang="en-US" sz="2800" dirty="0"/>
          </a:p>
        </p:txBody>
      </p:sp>
      <p:sp>
        <p:nvSpPr>
          <p:cNvPr id="3" name="Content Placeholder 2"/>
          <p:cNvSpPr>
            <a:spLocks noGrp="1"/>
          </p:cNvSpPr>
          <p:nvPr>
            <p:ph idx="1"/>
          </p:nvPr>
        </p:nvSpPr>
        <p:spPr>
          <a:xfrm>
            <a:off x="838200" y="574158"/>
            <a:ext cx="7138481" cy="6142007"/>
          </a:xfrm>
        </p:spPr>
        <p:txBody>
          <a:bodyPr>
            <a:normAutofit fontScale="40000" lnSpcReduction="20000"/>
          </a:bodyPr>
          <a:lstStyle/>
          <a:p>
            <a:pPr>
              <a:lnSpc>
                <a:spcPct val="120000"/>
              </a:lnSpc>
            </a:pPr>
            <a:r>
              <a:rPr lang="en-US" altLang="zh-CN" dirty="0" err="1"/>
              <a:t>ceph-mon</a:t>
            </a:r>
            <a:r>
              <a:rPr lang="zh-CN" altLang="en-US" dirty="0"/>
              <a:t>：一个 </a:t>
            </a:r>
            <a:r>
              <a:rPr lang="en-US" altLang="zh-CN" dirty="0" err="1"/>
              <a:t>Ceph</a:t>
            </a:r>
            <a:r>
              <a:rPr lang="zh-CN" altLang="en-US" dirty="0"/>
              <a:t>高可用性的存储集群需要至少</a:t>
            </a:r>
            <a:r>
              <a:rPr lang="en-US" altLang="zh-CN" dirty="0"/>
              <a:t>3</a:t>
            </a:r>
            <a:r>
              <a:rPr lang="zh-CN" altLang="en-US" dirty="0"/>
              <a:t>个 物理隔离的</a:t>
            </a:r>
            <a:r>
              <a:rPr lang="en-US" altLang="zh-CN" dirty="0" err="1"/>
              <a:t>ceph-mon</a:t>
            </a:r>
            <a:r>
              <a:rPr lang="zh-CN" altLang="en-US" dirty="0"/>
              <a:t>服务进程组成的小集群，它们通过 </a:t>
            </a:r>
            <a:r>
              <a:rPr lang="en-US" altLang="zh-CN" dirty="0" err="1"/>
              <a:t>Paxos</a:t>
            </a:r>
            <a:r>
              <a:rPr lang="en-US" altLang="zh-CN" dirty="0"/>
              <a:t> </a:t>
            </a:r>
            <a:r>
              <a:rPr lang="zh-CN" altLang="en-US" dirty="0"/>
              <a:t>同步数据，用来保存 </a:t>
            </a:r>
            <a:r>
              <a:rPr lang="en-US" altLang="zh-CN" dirty="0"/>
              <a:t>OSD </a:t>
            </a:r>
            <a:r>
              <a:rPr lang="zh-CN" altLang="en-US" dirty="0"/>
              <a:t>的元数据</a:t>
            </a:r>
            <a:r>
              <a:rPr lang="en-US" altLang="zh-CN" dirty="0"/>
              <a:t>(</a:t>
            </a:r>
            <a:r>
              <a:rPr lang="zh-CN" altLang="en-US" dirty="0"/>
              <a:t>即</a:t>
            </a:r>
            <a:r>
              <a:rPr lang="en-US" altLang="zh-CN" dirty="0" err="1"/>
              <a:t>osdmap</a:t>
            </a:r>
            <a:r>
              <a:rPr lang="en-US" altLang="zh-CN" dirty="0"/>
              <a:t>)</a:t>
            </a:r>
            <a:r>
              <a:rPr lang="zh-CN" altLang="en-US" dirty="0"/>
              <a:t>。</a:t>
            </a:r>
          </a:p>
          <a:p>
            <a:pPr>
              <a:lnSpc>
                <a:spcPct val="120000"/>
              </a:lnSpc>
            </a:pPr>
            <a:r>
              <a:rPr lang="en-US" altLang="zh-CN" dirty="0" err="1"/>
              <a:t>ceph-osd</a:t>
            </a:r>
            <a:r>
              <a:rPr lang="zh-CN" altLang="en-US" dirty="0"/>
              <a:t>：全称 </a:t>
            </a:r>
            <a:r>
              <a:rPr lang="en-US" altLang="zh-CN" dirty="0"/>
              <a:t>Object Storage Device</a:t>
            </a:r>
            <a:r>
              <a:rPr lang="zh-CN" altLang="en-US" dirty="0"/>
              <a:t>，</a:t>
            </a:r>
            <a:r>
              <a:rPr lang="en-US" altLang="zh-CN" dirty="0" err="1"/>
              <a:t>ceph-osd</a:t>
            </a:r>
            <a:r>
              <a:rPr lang="zh-CN" altLang="en-US" dirty="0"/>
              <a:t>服务进程提供</a:t>
            </a:r>
            <a:r>
              <a:rPr lang="en-US" altLang="zh-CN" dirty="0"/>
              <a:t>RADOS</a:t>
            </a:r>
            <a:r>
              <a:rPr lang="zh-CN" altLang="en-US" dirty="0"/>
              <a:t>服务，响应客户端请求返回具体数据。</a:t>
            </a:r>
            <a:r>
              <a:rPr lang="en-US" altLang="zh-CN" dirty="0" err="1"/>
              <a:t>ceph-osd</a:t>
            </a:r>
            <a:r>
              <a:rPr lang="zh-CN" altLang="en-US" dirty="0"/>
              <a:t>与</a:t>
            </a:r>
            <a:r>
              <a:rPr lang="en-US" altLang="zh-CN" dirty="0" err="1"/>
              <a:t>ceph-mon</a:t>
            </a:r>
            <a:r>
              <a:rPr lang="zh-CN" altLang="en-US" dirty="0"/>
              <a:t>交互加入集群</a:t>
            </a:r>
            <a:r>
              <a:rPr lang="en-US" altLang="zh-CN" dirty="0"/>
              <a:t>membership</a:t>
            </a:r>
            <a:r>
              <a:rPr lang="zh-CN" altLang="en-US" dirty="0"/>
              <a:t>，与其它</a:t>
            </a:r>
            <a:r>
              <a:rPr lang="en-US" altLang="zh-CN" dirty="0" err="1"/>
              <a:t>ceph-osd</a:t>
            </a:r>
            <a:r>
              <a:rPr lang="zh-CN" altLang="en-US" dirty="0"/>
              <a:t>服务进程交互实现数据的</a:t>
            </a:r>
            <a:r>
              <a:rPr lang="en-US" altLang="zh-CN" dirty="0"/>
              <a:t>replication</a:t>
            </a:r>
            <a:r>
              <a:rPr lang="zh-CN" altLang="en-US" dirty="0"/>
              <a:t>。</a:t>
            </a:r>
            <a:r>
              <a:rPr lang="en-US" altLang="zh-CN" dirty="0"/>
              <a:t>Pool</a:t>
            </a:r>
            <a:r>
              <a:rPr lang="zh-CN" altLang="en-US" dirty="0"/>
              <a:t>是</a:t>
            </a:r>
            <a:r>
              <a:rPr lang="en-US" altLang="zh-CN" dirty="0" err="1"/>
              <a:t>ceph-osd</a:t>
            </a:r>
            <a:r>
              <a:rPr lang="zh-CN" altLang="en-US" dirty="0"/>
              <a:t>服务进程所管理的数据模型。</a:t>
            </a:r>
          </a:p>
          <a:p>
            <a:pPr>
              <a:lnSpc>
                <a:spcPct val="120000"/>
              </a:lnSpc>
            </a:pPr>
            <a:r>
              <a:rPr lang="en-US" altLang="zh-CN" dirty="0" err="1"/>
              <a:t>ceph-mds</a:t>
            </a:r>
            <a:r>
              <a:rPr lang="zh-CN" altLang="en-US" dirty="0"/>
              <a:t>：全称 </a:t>
            </a:r>
            <a:r>
              <a:rPr lang="en-US" altLang="zh-CN" dirty="0" err="1"/>
              <a:t>Ceph</a:t>
            </a:r>
            <a:r>
              <a:rPr lang="en-US" altLang="zh-CN" dirty="0"/>
              <a:t> Metadata Server</a:t>
            </a:r>
            <a:r>
              <a:rPr lang="zh-CN" altLang="en-US" dirty="0"/>
              <a:t>，</a:t>
            </a:r>
            <a:r>
              <a:rPr lang="en-US" altLang="zh-CN" dirty="0" err="1"/>
              <a:t>ceph-mds</a:t>
            </a:r>
            <a:r>
              <a:rPr lang="zh-CN" altLang="en-US" dirty="0"/>
              <a:t>提供 </a:t>
            </a:r>
            <a:r>
              <a:rPr lang="en-US" altLang="zh-CN" dirty="0" err="1"/>
              <a:t>CephFS</a:t>
            </a:r>
            <a:r>
              <a:rPr lang="en-US" altLang="zh-CN" dirty="0"/>
              <a:t> </a:t>
            </a:r>
            <a:r>
              <a:rPr lang="zh-CN" altLang="en-US" dirty="0"/>
              <a:t>服务依赖的元数据服务，它使用</a:t>
            </a:r>
            <a:r>
              <a:rPr lang="en-US" altLang="zh-CN" dirty="0"/>
              <a:t>RADOS</a:t>
            </a:r>
            <a:r>
              <a:rPr lang="zh-CN" altLang="en-US" dirty="0"/>
              <a:t>存储文件系统所需的元数据</a:t>
            </a:r>
            <a:r>
              <a:rPr lang="en-US" altLang="zh-CN" dirty="0"/>
              <a:t>(</a:t>
            </a:r>
            <a:r>
              <a:rPr lang="zh-CN" altLang="en-US" dirty="0"/>
              <a:t>目录、文件归属、访问模式等</a:t>
            </a:r>
            <a:r>
              <a:rPr lang="en-US" altLang="zh-CN" dirty="0"/>
              <a:t>)</a:t>
            </a:r>
            <a:r>
              <a:rPr lang="zh-CN" altLang="en-US" dirty="0"/>
              <a:t>，并提供</a:t>
            </a:r>
            <a:r>
              <a:rPr lang="en-US" altLang="zh-CN" dirty="0"/>
              <a:t>client</a:t>
            </a:r>
            <a:r>
              <a:rPr lang="zh-CN" altLang="en-US" dirty="0"/>
              <a:t>端访问文件系统中的数据。多个物理隔离的</a:t>
            </a:r>
            <a:r>
              <a:rPr lang="en-US" altLang="zh-CN" dirty="0" err="1"/>
              <a:t>ceph-mds</a:t>
            </a:r>
            <a:r>
              <a:rPr lang="zh-CN" altLang="en-US" dirty="0"/>
              <a:t>服务进程实现高可用性和高扩展性；针对高可用性，</a:t>
            </a:r>
            <a:r>
              <a:rPr lang="en-US" altLang="zh-CN" dirty="0" err="1"/>
              <a:t>ceph-mds</a:t>
            </a:r>
            <a:r>
              <a:rPr lang="zh-CN" altLang="en-US" dirty="0"/>
              <a:t>故障自动切换是由</a:t>
            </a:r>
            <a:r>
              <a:rPr lang="en-US" altLang="zh-CN" dirty="0" err="1"/>
              <a:t>ceph-mon</a:t>
            </a:r>
            <a:r>
              <a:rPr lang="zh-CN" altLang="en-US" dirty="0"/>
              <a:t>触发的；针对高扩展性，多个</a:t>
            </a:r>
            <a:r>
              <a:rPr lang="en-US" altLang="zh-CN" dirty="0" err="1"/>
              <a:t>ceph-mds</a:t>
            </a:r>
            <a:r>
              <a:rPr lang="zh-CN" altLang="en-US" dirty="0"/>
              <a:t>拆分管理目录的</a:t>
            </a:r>
            <a:r>
              <a:rPr lang="en-US" altLang="zh-CN" dirty="0"/>
              <a:t>meta data</a:t>
            </a:r>
            <a:r>
              <a:rPr lang="zh-CN" altLang="en-US" dirty="0"/>
              <a:t>，实现负载均衡。对象存储和块设备存储不需要该服务。</a:t>
            </a:r>
            <a:endParaRPr lang="en-US" altLang="zh-CN" dirty="0"/>
          </a:p>
          <a:p>
            <a:pPr>
              <a:lnSpc>
                <a:spcPct val="120000"/>
              </a:lnSpc>
            </a:pPr>
            <a:r>
              <a:rPr lang="en-US" altLang="zh-CN" dirty="0" err="1"/>
              <a:t>radosgw</a:t>
            </a:r>
            <a:r>
              <a:rPr lang="zh-CN" altLang="en-US" dirty="0"/>
              <a:t>：提供基于</a:t>
            </a:r>
            <a:r>
              <a:rPr lang="en-US" altLang="zh-CN" dirty="0" err="1"/>
              <a:t>RESTfull</a:t>
            </a:r>
            <a:r>
              <a:rPr lang="en-US" altLang="zh-CN" dirty="0"/>
              <a:t> HTTP API</a:t>
            </a:r>
            <a:r>
              <a:rPr lang="zh-CN" altLang="en-US" dirty="0"/>
              <a:t>的数据对象存储，它维护自身内部的数据格式、数据库、认证、存取控制等。</a:t>
            </a:r>
          </a:p>
          <a:p>
            <a:pPr>
              <a:lnSpc>
                <a:spcPct val="120000"/>
              </a:lnSpc>
            </a:pPr>
            <a:r>
              <a:rPr lang="en-US" dirty="0"/>
              <a:t>RADOS：</a:t>
            </a:r>
            <a:r>
              <a:rPr lang="zh-CN" altLang="en-US" dirty="0"/>
              <a:t>全称 </a:t>
            </a:r>
            <a:r>
              <a:rPr lang="en-US" dirty="0"/>
              <a:t>Reliable Autonomic Distributed Object Store，</a:t>
            </a:r>
            <a:r>
              <a:rPr lang="zh-CN" altLang="en-US" dirty="0"/>
              <a:t>是 </a:t>
            </a:r>
            <a:r>
              <a:rPr lang="en-US" dirty="0" err="1"/>
              <a:t>Ceph</a:t>
            </a:r>
            <a:r>
              <a:rPr lang="en-US" dirty="0"/>
              <a:t> </a:t>
            </a:r>
            <a:r>
              <a:rPr lang="zh-CN" altLang="en-US" dirty="0"/>
              <a:t>集群的精华，用于实现数据分配、</a:t>
            </a:r>
            <a:r>
              <a:rPr lang="en-US" dirty="0"/>
              <a:t>Failover </a:t>
            </a:r>
            <a:r>
              <a:rPr lang="zh-CN" altLang="en-US" dirty="0"/>
              <a:t>等集群操作。</a:t>
            </a:r>
            <a:endParaRPr lang="en-US" altLang="zh-CN" dirty="0"/>
          </a:p>
          <a:p>
            <a:pPr>
              <a:lnSpc>
                <a:spcPct val="120000"/>
              </a:lnSpc>
            </a:pPr>
            <a:r>
              <a:rPr lang="en-US" dirty="0" err="1"/>
              <a:t>Librados：Librados</a:t>
            </a:r>
            <a:r>
              <a:rPr lang="en-US" dirty="0"/>
              <a:t> </a:t>
            </a:r>
            <a:r>
              <a:rPr lang="zh-CN" altLang="en-US" dirty="0"/>
              <a:t>是 </a:t>
            </a:r>
            <a:r>
              <a:rPr lang="en-US" dirty="0" err="1"/>
              <a:t>Rados</a:t>
            </a:r>
            <a:r>
              <a:rPr lang="en-US" dirty="0"/>
              <a:t> </a:t>
            </a:r>
            <a:r>
              <a:rPr lang="zh-CN" altLang="en-US" dirty="0"/>
              <a:t>提供库，因为 </a:t>
            </a:r>
            <a:r>
              <a:rPr lang="en-US" dirty="0"/>
              <a:t>RADOS </a:t>
            </a:r>
            <a:r>
              <a:rPr lang="zh-CN" altLang="en-US" dirty="0"/>
              <a:t>是协议很难直接访问，因此上层的 </a:t>
            </a:r>
            <a:r>
              <a:rPr lang="en-US" dirty="0"/>
              <a:t>RBD、RGW </a:t>
            </a:r>
            <a:r>
              <a:rPr lang="zh-CN" altLang="en-US" dirty="0"/>
              <a:t>和 </a:t>
            </a:r>
            <a:r>
              <a:rPr lang="en-US" dirty="0" err="1"/>
              <a:t>CephFS</a:t>
            </a:r>
            <a:r>
              <a:rPr lang="en-US" dirty="0"/>
              <a:t> </a:t>
            </a:r>
            <a:r>
              <a:rPr lang="zh-CN" altLang="en-US" dirty="0"/>
              <a:t>都是通过 </a:t>
            </a:r>
            <a:r>
              <a:rPr lang="en-US" dirty="0" err="1"/>
              <a:t>librados</a:t>
            </a:r>
            <a:r>
              <a:rPr lang="en-US" dirty="0"/>
              <a:t> </a:t>
            </a:r>
            <a:r>
              <a:rPr lang="zh-CN" altLang="en-US" dirty="0"/>
              <a:t>访问的，目前提供 </a:t>
            </a:r>
            <a:r>
              <a:rPr lang="en-US" dirty="0" err="1"/>
              <a:t>PHP、Ruby、Java、Python、C</a:t>
            </a:r>
            <a:r>
              <a:rPr lang="en-US" dirty="0"/>
              <a:t> </a:t>
            </a:r>
            <a:r>
              <a:rPr lang="zh-CN" altLang="en-US" dirty="0"/>
              <a:t>和 </a:t>
            </a:r>
            <a:r>
              <a:rPr lang="en-US" dirty="0"/>
              <a:t>C++ </a:t>
            </a:r>
            <a:r>
              <a:rPr lang="zh-CN" altLang="en-US" dirty="0"/>
              <a:t>支持。</a:t>
            </a:r>
          </a:p>
          <a:p>
            <a:pPr>
              <a:lnSpc>
                <a:spcPct val="120000"/>
              </a:lnSpc>
            </a:pPr>
            <a:r>
              <a:rPr lang="en-US" dirty="0"/>
              <a:t>CRUSH：CRUSH </a:t>
            </a:r>
            <a:r>
              <a:rPr lang="zh-CN" altLang="en-US" dirty="0"/>
              <a:t>是 </a:t>
            </a:r>
            <a:r>
              <a:rPr lang="en-US" dirty="0" err="1"/>
              <a:t>Ceph</a:t>
            </a:r>
            <a:r>
              <a:rPr lang="en-US" dirty="0"/>
              <a:t> </a:t>
            </a:r>
            <a:r>
              <a:rPr lang="zh-CN" altLang="en-US" dirty="0"/>
              <a:t>使用的数据分布算法，类似一致性哈希，让数据分配到预期的地方。</a:t>
            </a:r>
            <a:endParaRPr lang="en-US" altLang="zh-CN" dirty="0"/>
          </a:p>
          <a:p>
            <a:pPr>
              <a:lnSpc>
                <a:spcPct val="120000"/>
              </a:lnSpc>
            </a:pPr>
            <a:r>
              <a:rPr lang="en-US" altLang="zh-CN" dirty="0"/>
              <a:t>Object</a:t>
            </a:r>
            <a:r>
              <a:rPr lang="zh-CN" altLang="en-US" dirty="0"/>
              <a:t>：</a:t>
            </a:r>
            <a:r>
              <a:rPr lang="en-US" altLang="zh-CN" dirty="0" err="1"/>
              <a:t>Ceph</a:t>
            </a:r>
            <a:r>
              <a:rPr lang="en-US" altLang="zh-CN" dirty="0"/>
              <a:t> </a:t>
            </a:r>
            <a:r>
              <a:rPr lang="zh-CN" altLang="en-US" dirty="0"/>
              <a:t>最底层的存储单元是 </a:t>
            </a:r>
            <a:r>
              <a:rPr lang="en-US" altLang="zh-CN" dirty="0"/>
              <a:t>Object </a:t>
            </a:r>
            <a:r>
              <a:rPr lang="zh-CN" altLang="en-US" dirty="0"/>
              <a:t>对象，一条数据、一个配置都是一个对象，每个 </a:t>
            </a:r>
            <a:r>
              <a:rPr lang="en-US" altLang="zh-CN" dirty="0"/>
              <a:t>Object </a:t>
            </a:r>
            <a:r>
              <a:rPr lang="zh-CN" altLang="en-US" dirty="0"/>
              <a:t>包含 </a:t>
            </a:r>
            <a:r>
              <a:rPr lang="en-US" altLang="zh-CN" dirty="0"/>
              <a:t>ID</a:t>
            </a:r>
            <a:r>
              <a:rPr lang="zh-CN" altLang="en-US" dirty="0"/>
              <a:t>、元数据和原始数据。</a:t>
            </a:r>
          </a:p>
          <a:p>
            <a:pPr>
              <a:lnSpc>
                <a:spcPct val="120000"/>
              </a:lnSpc>
            </a:pPr>
            <a:r>
              <a:rPr lang="en-US" altLang="zh-CN" dirty="0"/>
              <a:t>Pool</a:t>
            </a:r>
            <a:r>
              <a:rPr lang="zh-CN" altLang="en-US" dirty="0"/>
              <a:t>：</a:t>
            </a:r>
            <a:r>
              <a:rPr lang="en-US" altLang="zh-CN" dirty="0"/>
              <a:t>Pool </a:t>
            </a:r>
            <a:r>
              <a:rPr lang="zh-CN" altLang="en-US" dirty="0"/>
              <a:t>是一个存储对象的逻辑分区，它通常规定了数据冗余的类型与副本数，默认为</a:t>
            </a:r>
            <a:r>
              <a:rPr lang="en-US" altLang="zh-CN" dirty="0"/>
              <a:t>3</a:t>
            </a:r>
            <a:r>
              <a:rPr lang="zh-CN" altLang="en-US" dirty="0"/>
              <a:t>副本。对于不同类型的存储，需要单独的 </a:t>
            </a:r>
            <a:r>
              <a:rPr lang="en-US" altLang="zh-CN" dirty="0"/>
              <a:t>Pool</a:t>
            </a:r>
            <a:r>
              <a:rPr lang="zh-CN" altLang="en-US" dirty="0"/>
              <a:t>，如 </a:t>
            </a:r>
            <a:r>
              <a:rPr lang="en-US" altLang="zh-CN" dirty="0"/>
              <a:t>RBD</a:t>
            </a:r>
            <a:r>
              <a:rPr lang="zh-CN" altLang="en-US" dirty="0"/>
              <a:t>。</a:t>
            </a:r>
            <a:r>
              <a:rPr lang="en-US" altLang="zh-CN" dirty="0"/>
              <a:t>pool </a:t>
            </a:r>
            <a:r>
              <a:rPr lang="zh-CN" altLang="en-US" dirty="0"/>
              <a:t>是 </a:t>
            </a:r>
            <a:r>
              <a:rPr lang="en-US" altLang="zh-CN" dirty="0" err="1"/>
              <a:t>ceph</a:t>
            </a:r>
            <a:r>
              <a:rPr lang="en-US" altLang="zh-CN" dirty="0"/>
              <a:t> </a:t>
            </a:r>
            <a:r>
              <a:rPr lang="zh-CN" altLang="en-US" dirty="0"/>
              <a:t>存储数据时的逻辑分区，它起到 </a:t>
            </a:r>
            <a:r>
              <a:rPr lang="en-US" altLang="zh-CN" dirty="0"/>
              <a:t>namespace </a:t>
            </a:r>
            <a:r>
              <a:rPr lang="zh-CN" altLang="en-US" dirty="0"/>
              <a:t>的作用。</a:t>
            </a:r>
          </a:p>
          <a:p>
            <a:pPr>
              <a:lnSpc>
                <a:spcPct val="120000"/>
              </a:lnSpc>
            </a:pPr>
            <a:r>
              <a:rPr lang="en-US" altLang="zh-CN" dirty="0"/>
              <a:t>PG</a:t>
            </a:r>
            <a:r>
              <a:rPr lang="zh-CN" altLang="en-US" dirty="0"/>
              <a:t>：全称 </a:t>
            </a:r>
            <a:r>
              <a:rPr lang="en-US" altLang="zh-CN" dirty="0"/>
              <a:t>Placement </a:t>
            </a:r>
            <a:r>
              <a:rPr lang="en-US" altLang="zh-CN" dirty="0" err="1"/>
              <a:t>Grouops</a:t>
            </a:r>
            <a:r>
              <a:rPr lang="zh-CN" altLang="en-US" dirty="0"/>
              <a:t>，是一个逻辑概念，一个 </a:t>
            </a:r>
            <a:r>
              <a:rPr lang="en-US" altLang="zh-CN" dirty="0"/>
              <a:t>OSD </a:t>
            </a:r>
            <a:r>
              <a:rPr lang="zh-CN" altLang="en-US" dirty="0"/>
              <a:t>包含多个 </a:t>
            </a:r>
            <a:r>
              <a:rPr lang="en-US" altLang="zh-CN" dirty="0"/>
              <a:t>PG</a:t>
            </a:r>
            <a:r>
              <a:rPr lang="zh-CN" altLang="en-US" dirty="0"/>
              <a:t>。引入 </a:t>
            </a:r>
            <a:r>
              <a:rPr lang="en-US" altLang="zh-CN" dirty="0"/>
              <a:t>PG </a:t>
            </a:r>
            <a:r>
              <a:rPr lang="zh-CN" altLang="en-US" dirty="0"/>
              <a:t>这一层其实是为了更好的分配数据和定位数据。每个 </a:t>
            </a:r>
            <a:r>
              <a:rPr lang="en-US" altLang="zh-CN" dirty="0"/>
              <a:t>Pool </a:t>
            </a:r>
            <a:r>
              <a:rPr lang="zh-CN" altLang="en-US" dirty="0"/>
              <a:t>内包含很多个 </a:t>
            </a:r>
            <a:r>
              <a:rPr lang="en-US" altLang="zh-CN" dirty="0"/>
              <a:t>PG</a:t>
            </a:r>
            <a:r>
              <a:rPr lang="zh-CN" altLang="en-US" dirty="0"/>
              <a:t>，它是一个对象的集合，服务端数据均衡和恢复的最小单位就是 </a:t>
            </a:r>
            <a:r>
              <a:rPr lang="en-US" altLang="zh-CN" dirty="0"/>
              <a:t>PG</a:t>
            </a:r>
            <a:r>
              <a:rPr lang="zh-CN" altLang="en-US" dirty="0"/>
              <a:t>。</a:t>
            </a:r>
            <a:endParaRPr lang="en-US" dirty="0"/>
          </a:p>
        </p:txBody>
      </p:sp>
      <p:pic>
        <p:nvPicPr>
          <p:cNvPr id="4" name="Picture 3">
            <a:extLst>
              <a:ext uri="{FF2B5EF4-FFF2-40B4-BE49-F238E27FC236}">
                <a16:creationId xmlns:a16="http://schemas.microsoft.com/office/drawing/2014/main" id="{566F0129-F22E-4172-9192-9827ACD9A9A0}"/>
              </a:ext>
            </a:extLst>
          </p:cNvPr>
          <p:cNvPicPr>
            <a:picLocks noChangeAspect="1"/>
          </p:cNvPicPr>
          <p:nvPr/>
        </p:nvPicPr>
        <p:blipFill>
          <a:blip r:embed="rId2"/>
          <a:stretch>
            <a:fillRect/>
          </a:stretch>
        </p:blipFill>
        <p:spPr>
          <a:xfrm>
            <a:off x="8326877" y="574158"/>
            <a:ext cx="3624972" cy="3671435"/>
          </a:xfrm>
          <a:prstGeom prst="rect">
            <a:avLst/>
          </a:prstGeom>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背景</a:t>
            </a:r>
            <a:endParaRPr lang="en-US" dirty="0"/>
          </a:p>
        </p:txBody>
      </p:sp>
      <p:sp>
        <p:nvSpPr>
          <p:cNvPr id="3" name="Content Placeholder 2"/>
          <p:cNvSpPr>
            <a:spLocks noGrp="1"/>
          </p:cNvSpPr>
          <p:nvPr>
            <p:ph idx="1"/>
          </p:nvPr>
        </p:nvSpPr>
        <p:spPr/>
        <p:txBody>
          <a:bodyPr>
            <a:normAutofit/>
          </a:bodyPr>
          <a:lstStyle/>
          <a:p>
            <a:pPr marL="0" indent="0">
              <a:lnSpc>
                <a:spcPct val="120000"/>
              </a:lnSpc>
              <a:buNone/>
            </a:pPr>
            <a:r>
              <a:rPr lang="zh-CN" altLang="en-US" dirty="0"/>
              <a:t>像数据库、缓存等这些服务数据需要持久化，一定是有状态的，要想让这些服务也能运行在</a:t>
            </a:r>
            <a:r>
              <a:rPr lang="en-US" altLang="zh-CN" dirty="0"/>
              <a:t>Kubernetes</a:t>
            </a:r>
            <a:r>
              <a:rPr lang="zh-CN" altLang="en-US" dirty="0"/>
              <a:t>集群中就必须先解决数据持久化问题。如果你的</a:t>
            </a:r>
            <a:r>
              <a:rPr lang="en-US" altLang="zh-CN" dirty="0"/>
              <a:t>Kubernetes</a:t>
            </a:r>
            <a:r>
              <a:rPr lang="zh-CN" altLang="en-US" dirty="0"/>
              <a:t>集群是运行在</a:t>
            </a:r>
            <a:r>
              <a:rPr lang="en-US" altLang="zh-CN" dirty="0"/>
              <a:t>AWS</a:t>
            </a:r>
            <a:r>
              <a:rPr lang="zh-CN" altLang="en-US" dirty="0"/>
              <a:t>、阿里云等公有云上这个问题很好解决，直接使用云厂商提供的</a:t>
            </a:r>
            <a:r>
              <a:rPr lang="en-US" altLang="zh-CN" dirty="0"/>
              <a:t>EBS</a:t>
            </a:r>
            <a:r>
              <a:rPr lang="zh-CN" altLang="en-US" dirty="0"/>
              <a:t>等弹性云存储就行，但如果是运行在私有云上就需要自建分布存储。</a:t>
            </a:r>
            <a:endParaRPr lang="en-US" dirty="0"/>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a:extLst>
              <a:ext uri="{FF2B5EF4-FFF2-40B4-BE49-F238E27FC236}">
                <a16:creationId xmlns:a16="http://schemas.microsoft.com/office/drawing/2014/main" id="{71B37F5D-156A-4EDA-A438-C2CFD7E889D8}"/>
              </a:ext>
            </a:extLst>
          </p:cNvPr>
          <p:cNvGraphicFramePr>
            <a:graphicFrameLocks noGrp="1"/>
          </p:cNvGraphicFramePr>
          <p:nvPr/>
        </p:nvGraphicFramePr>
        <p:xfrm>
          <a:off x="283779" y="441434"/>
          <a:ext cx="11571889" cy="6148552"/>
        </p:xfrm>
        <a:graphic>
          <a:graphicData uri="http://schemas.openxmlformats.org/drawingml/2006/table">
            <a:tbl>
              <a:tblPr/>
              <a:tblGrid>
                <a:gridCol w="3850879">
                  <a:extLst>
                    <a:ext uri="{9D8B030D-6E8A-4147-A177-3AD203B41FA5}">
                      <a16:colId xmlns:a16="http://schemas.microsoft.com/office/drawing/2014/main" val="4187004449"/>
                    </a:ext>
                  </a:extLst>
                </a:gridCol>
                <a:gridCol w="3850879">
                  <a:extLst>
                    <a:ext uri="{9D8B030D-6E8A-4147-A177-3AD203B41FA5}">
                      <a16:colId xmlns:a16="http://schemas.microsoft.com/office/drawing/2014/main" val="2041849417"/>
                    </a:ext>
                  </a:extLst>
                </a:gridCol>
                <a:gridCol w="3870131">
                  <a:extLst>
                    <a:ext uri="{9D8B030D-6E8A-4147-A177-3AD203B41FA5}">
                      <a16:colId xmlns:a16="http://schemas.microsoft.com/office/drawing/2014/main" val="3967876788"/>
                    </a:ext>
                  </a:extLst>
                </a:gridCol>
              </a:tblGrid>
              <a:tr h="768569">
                <a:tc>
                  <a:txBody>
                    <a:bodyPr/>
                    <a:lstStyle/>
                    <a:p>
                      <a:pPr algn="l" fontAlgn="t"/>
                      <a:r>
                        <a:rPr lang="en-US" sz="2000" b="1">
                          <a:effectLst/>
                          <a:latin typeface="Nunito Sans" pitchFamily="2" charset="0"/>
                        </a:rPr>
                        <a:t> Comparison Points</a:t>
                      </a:r>
                      <a:endParaRPr lang="en-US" sz="2000">
                        <a:effectLst/>
                      </a:endParaRPr>
                    </a:p>
                  </a:txBody>
                  <a:tcPr marL="13712" marR="13712" marT="6856" marB="6856" anchor="ctr">
                    <a:lnL w="15240" cap="flat" cmpd="sng" algn="ctr">
                      <a:solidFill>
                        <a:srgbClr val="D2D2D2"/>
                      </a:solidFill>
                      <a:prstDash val="solid"/>
                      <a:round/>
                      <a:headEnd type="none" w="med" len="med"/>
                      <a:tailEnd type="none" w="med" len="med"/>
                    </a:lnL>
                    <a:lnR w="15240" cap="flat" cmpd="sng" algn="ctr">
                      <a:solidFill>
                        <a:srgbClr val="D2D2D2"/>
                      </a:solidFill>
                      <a:prstDash val="solid"/>
                      <a:round/>
                      <a:headEnd type="none" w="med" len="med"/>
                      <a:tailEnd type="none" w="med" len="med"/>
                    </a:lnR>
                    <a:lnT w="15240" cap="flat" cmpd="sng" algn="ctr">
                      <a:solidFill>
                        <a:srgbClr val="D2D2D2"/>
                      </a:solidFill>
                      <a:prstDash val="solid"/>
                      <a:round/>
                      <a:headEnd type="none" w="med" len="med"/>
                      <a:tailEnd type="none" w="med" len="med"/>
                    </a:lnT>
                    <a:lnB w="15240" cap="flat" cmpd="sng" algn="ctr">
                      <a:solidFill>
                        <a:srgbClr val="D2D2D2"/>
                      </a:solidFill>
                      <a:prstDash val="solid"/>
                      <a:round/>
                      <a:headEnd type="none" w="med" len="med"/>
                      <a:tailEnd type="none" w="med" len="med"/>
                    </a:lnB>
                    <a:solidFill>
                      <a:srgbClr val="FFFFFF"/>
                    </a:solidFill>
                  </a:tcPr>
                </a:tc>
                <a:tc>
                  <a:txBody>
                    <a:bodyPr/>
                    <a:lstStyle/>
                    <a:p>
                      <a:pPr algn="ctr" fontAlgn="t"/>
                      <a:r>
                        <a:rPr lang="en-US" sz="2000" b="1">
                          <a:effectLst/>
                          <a:latin typeface="Nunito Sans" pitchFamily="2" charset="0"/>
                        </a:rPr>
                        <a:t>Redis</a:t>
                      </a:r>
                      <a:endParaRPr lang="en-US" sz="2000">
                        <a:effectLst/>
                      </a:endParaRPr>
                    </a:p>
                  </a:txBody>
                  <a:tcPr marL="13712" marR="13712" marT="6856" marB="6856" anchor="ctr">
                    <a:lnL w="15240" cap="flat" cmpd="sng" algn="ctr">
                      <a:solidFill>
                        <a:srgbClr val="D2D2D2"/>
                      </a:solidFill>
                      <a:prstDash val="solid"/>
                      <a:round/>
                      <a:headEnd type="none" w="med" len="med"/>
                      <a:tailEnd type="none" w="med" len="med"/>
                    </a:lnL>
                    <a:lnR w="15240" cap="flat" cmpd="sng" algn="ctr">
                      <a:solidFill>
                        <a:srgbClr val="D2D2D2"/>
                      </a:solidFill>
                      <a:prstDash val="solid"/>
                      <a:round/>
                      <a:headEnd type="none" w="med" len="med"/>
                      <a:tailEnd type="none" w="med" len="med"/>
                    </a:lnR>
                    <a:lnT w="15240" cap="flat" cmpd="sng" algn="ctr">
                      <a:solidFill>
                        <a:srgbClr val="D2D2D2"/>
                      </a:solidFill>
                      <a:prstDash val="solid"/>
                      <a:round/>
                      <a:headEnd type="none" w="med" len="med"/>
                      <a:tailEnd type="none" w="med" len="med"/>
                    </a:lnT>
                    <a:lnB w="15240" cap="flat" cmpd="sng" algn="ctr">
                      <a:solidFill>
                        <a:srgbClr val="D2D2D2"/>
                      </a:solidFill>
                      <a:prstDash val="solid"/>
                      <a:round/>
                      <a:headEnd type="none" w="med" len="med"/>
                      <a:tailEnd type="none" w="med" len="med"/>
                    </a:lnB>
                    <a:solidFill>
                      <a:srgbClr val="FFFFFF"/>
                    </a:solidFill>
                  </a:tcPr>
                </a:tc>
                <a:tc>
                  <a:txBody>
                    <a:bodyPr/>
                    <a:lstStyle/>
                    <a:p>
                      <a:pPr algn="ctr" fontAlgn="t"/>
                      <a:r>
                        <a:rPr lang="en-US" sz="2000" b="1">
                          <a:solidFill>
                            <a:srgbClr val="4D5968"/>
                          </a:solidFill>
                          <a:effectLst/>
                          <a:latin typeface="Nunito Sans" pitchFamily="2" charset="0"/>
                        </a:rPr>
                        <a:t>Kafka</a:t>
                      </a:r>
                      <a:endParaRPr lang="en-US" sz="2000">
                        <a:solidFill>
                          <a:srgbClr val="4D5968"/>
                        </a:solidFill>
                        <a:effectLst/>
                        <a:latin typeface="Nunito Sans" pitchFamily="2" charset="0"/>
                      </a:endParaRPr>
                    </a:p>
                  </a:txBody>
                  <a:tcPr marL="13712" marR="13712" marT="6856" marB="6856" anchor="ctr">
                    <a:lnL w="15240" cap="flat" cmpd="sng" algn="ctr">
                      <a:solidFill>
                        <a:srgbClr val="D2D2D2"/>
                      </a:solidFill>
                      <a:prstDash val="solid"/>
                      <a:round/>
                      <a:headEnd type="none" w="med" len="med"/>
                      <a:tailEnd type="none" w="med" len="med"/>
                    </a:lnL>
                    <a:lnR w="15240" cap="flat" cmpd="sng" algn="ctr">
                      <a:solidFill>
                        <a:srgbClr val="D2D2D2"/>
                      </a:solidFill>
                      <a:prstDash val="solid"/>
                      <a:round/>
                      <a:headEnd type="none" w="med" len="med"/>
                      <a:tailEnd type="none" w="med" len="med"/>
                    </a:lnR>
                    <a:lnT w="15240" cap="flat" cmpd="sng" algn="ctr">
                      <a:solidFill>
                        <a:srgbClr val="D2D2D2"/>
                      </a:solidFill>
                      <a:prstDash val="solid"/>
                      <a:round/>
                      <a:headEnd type="none" w="med" len="med"/>
                      <a:tailEnd type="none" w="med" len="med"/>
                    </a:lnT>
                    <a:lnB w="15240" cap="flat" cmpd="sng" algn="ctr">
                      <a:solidFill>
                        <a:srgbClr val="D2D2D2"/>
                      </a:solidFill>
                      <a:prstDash val="solid"/>
                      <a:round/>
                      <a:headEnd type="none" w="med" len="med"/>
                      <a:tailEnd type="none" w="med" len="med"/>
                    </a:lnB>
                    <a:solidFill>
                      <a:srgbClr val="FFFFFF"/>
                    </a:solidFill>
                  </a:tcPr>
                </a:tc>
                <a:extLst>
                  <a:ext uri="{0D108BD9-81ED-4DB2-BD59-A6C34878D82A}">
                    <a16:rowId xmlns:a16="http://schemas.microsoft.com/office/drawing/2014/main" val="2601879206"/>
                  </a:ext>
                </a:extLst>
              </a:tr>
              <a:tr h="768569">
                <a:tc>
                  <a:txBody>
                    <a:bodyPr/>
                    <a:lstStyle/>
                    <a:p>
                      <a:pPr algn="l" fontAlgn="t"/>
                      <a:r>
                        <a:rPr lang="en-US" sz="2000" b="1">
                          <a:effectLst/>
                          <a:latin typeface="Nunito Sans" pitchFamily="2" charset="0"/>
                        </a:rPr>
                        <a:t> </a:t>
                      </a:r>
                      <a:r>
                        <a:rPr lang="en-US" sz="2000">
                          <a:effectLst/>
                        </a:rPr>
                        <a:t>Origin</a:t>
                      </a:r>
                    </a:p>
                  </a:txBody>
                  <a:tcPr marL="13712" marR="13712" marT="6856" marB="6856" anchor="ctr">
                    <a:lnL w="15240" cap="flat" cmpd="sng" algn="ctr">
                      <a:solidFill>
                        <a:srgbClr val="D2D2D2"/>
                      </a:solidFill>
                      <a:prstDash val="solid"/>
                      <a:round/>
                      <a:headEnd type="none" w="med" len="med"/>
                      <a:tailEnd type="none" w="med" len="med"/>
                    </a:lnL>
                    <a:lnR w="15240" cap="flat" cmpd="sng" algn="ctr">
                      <a:solidFill>
                        <a:srgbClr val="D2D2D2"/>
                      </a:solidFill>
                      <a:prstDash val="solid"/>
                      <a:round/>
                      <a:headEnd type="none" w="med" len="med"/>
                      <a:tailEnd type="none" w="med" len="med"/>
                    </a:lnR>
                    <a:lnT w="15240" cap="flat" cmpd="sng" algn="ctr">
                      <a:solidFill>
                        <a:srgbClr val="D2D2D2"/>
                      </a:solidFill>
                      <a:prstDash val="solid"/>
                      <a:round/>
                      <a:headEnd type="none" w="med" len="med"/>
                      <a:tailEnd type="none" w="med" len="med"/>
                    </a:lnT>
                    <a:lnB w="15240" cap="flat" cmpd="sng" algn="ctr">
                      <a:solidFill>
                        <a:srgbClr val="D2D2D2"/>
                      </a:solidFill>
                      <a:prstDash val="solid"/>
                      <a:round/>
                      <a:headEnd type="none" w="med" len="med"/>
                      <a:tailEnd type="none" w="med" len="med"/>
                    </a:lnB>
                    <a:solidFill>
                      <a:srgbClr val="FFFFFF"/>
                    </a:solidFill>
                  </a:tcPr>
                </a:tc>
                <a:tc>
                  <a:txBody>
                    <a:bodyPr/>
                    <a:lstStyle/>
                    <a:p>
                      <a:pPr algn="l" fontAlgn="t"/>
                      <a:r>
                        <a:rPr lang="en-US" sz="2000" b="1">
                          <a:effectLst/>
                          <a:latin typeface="Nunito Sans" pitchFamily="2" charset="0"/>
                        </a:rPr>
                        <a:t> </a:t>
                      </a:r>
                      <a:r>
                        <a:rPr lang="en-US" sz="2000">
                          <a:effectLst/>
                        </a:rPr>
                        <a:t>To develop real-time weblog analyzer by Salvatore Sanfilippo</a:t>
                      </a:r>
                    </a:p>
                  </a:txBody>
                  <a:tcPr marL="13712" marR="13712" marT="6856" marB="6856" anchor="ctr">
                    <a:lnL w="15240" cap="flat" cmpd="sng" algn="ctr">
                      <a:solidFill>
                        <a:srgbClr val="D2D2D2"/>
                      </a:solidFill>
                      <a:prstDash val="solid"/>
                      <a:round/>
                      <a:headEnd type="none" w="med" len="med"/>
                      <a:tailEnd type="none" w="med" len="med"/>
                    </a:lnL>
                    <a:lnR w="15240" cap="flat" cmpd="sng" algn="ctr">
                      <a:solidFill>
                        <a:srgbClr val="D2D2D2"/>
                      </a:solidFill>
                      <a:prstDash val="solid"/>
                      <a:round/>
                      <a:headEnd type="none" w="med" len="med"/>
                      <a:tailEnd type="none" w="med" len="med"/>
                    </a:lnR>
                    <a:lnT w="15240" cap="flat" cmpd="sng" algn="ctr">
                      <a:solidFill>
                        <a:srgbClr val="D2D2D2"/>
                      </a:solidFill>
                      <a:prstDash val="solid"/>
                      <a:round/>
                      <a:headEnd type="none" w="med" len="med"/>
                      <a:tailEnd type="none" w="med" len="med"/>
                    </a:lnT>
                    <a:lnB w="15240" cap="flat" cmpd="sng" algn="ctr">
                      <a:solidFill>
                        <a:srgbClr val="D2D2D2"/>
                      </a:solidFill>
                      <a:prstDash val="solid"/>
                      <a:round/>
                      <a:headEnd type="none" w="med" len="med"/>
                      <a:tailEnd type="none" w="med" len="med"/>
                    </a:lnB>
                    <a:solidFill>
                      <a:srgbClr val="FFFFFF"/>
                    </a:solidFill>
                  </a:tcPr>
                </a:tc>
                <a:tc>
                  <a:txBody>
                    <a:bodyPr/>
                    <a:lstStyle/>
                    <a:p>
                      <a:pPr algn="l" fontAlgn="t"/>
                      <a:r>
                        <a:rPr lang="en-US" sz="2000" b="1">
                          <a:effectLst/>
                          <a:latin typeface="Nunito Sans" pitchFamily="2" charset="0"/>
                        </a:rPr>
                        <a:t> </a:t>
                      </a:r>
                      <a:r>
                        <a:rPr lang="en-US" sz="2000">
                          <a:effectLst/>
                        </a:rPr>
                        <a:t>Started at LinkedIn</a:t>
                      </a:r>
                    </a:p>
                  </a:txBody>
                  <a:tcPr marL="13712" marR="13712" marT="6856" marB="6856" anchor="ctr">
                    <a:lnL w="15240" cap="flat" cmpd="sng" algn="ctr">
                      <a:solidFill>
                        <a:srgbClr val="D2D2D2"/>
                      </a:solidFill>
                      <a:prstDash val="solid"/>
                      <a:round/>
                      <a:headEnd type="none" w="med" len="med"/>
                      <a:tailEnd type="none" w="med" len="med"/>
                    </a:lnL>
                    <a:lnR w="15240" cap="flat" cmpd="sng" algn="ctr">
                      <a:solidFill>
                        <a:srgbClr val="D2D2D2"/>
                      </a:solidFill>
                      <a:prstDash val="solid"/>
                      <a:round/>
                      <a:headEnd type="none" w="med" len="med"/>
                      <a:tailEnd type="none" w="med" len="med"/>
                    </a:lnR>
                    <a:lnT w="15240" cap="flat" cmpd="sng" algn="ctr">
                      <a:solidFill>
                        <a:srgbClr val="D2D2D2"/>
                      </a:solidFill>
                      <a:prstDash val="solid"/>
                      <a:round/>
                      <a:headEnd type="none" w="med" len="med"/>
                      <a:tailEnd type="none" w="med" len="med"/>
                    </a:lnT>
                    <a:lnB w="15240" cap="flat" cmpd="sng" algn="ctr">
                      <a:solidFill>
                        <a:srgbClr val="D2D2D2"/>
                      </a:solidFill>
                      <a:prstDash val="solid"/>
                      <a:round/>
                      <a:headEnd type="none" w="med" len="med"/>
                      <a:tailEnd type="none" w="med" len="med"/>
                    </a:lnB>
                    <a:solidFill>
                      <a:srgbClr val="FFFFFF"/>
                    </a:solidFill>
                  </a:tcPr>
                </a:tc>
                <a:extLst>
                  <a:ext uri="{0D108BD9-81ED-4DB2-BD59-A6C34878D82A}">
                    <a16:rowId xmlns:a16="http://schemas.microsoft.com/office/drawing/2014/main" val="463337143"/>
                  </a:ext>
                </a:extLst>
              </a:tr>
              <a:tr h="768569">
                <a:tc>
                  <a:txBody>
                    <a:bodyPr/>
                    <a:lstStyle/>
                    <a:p>
                      <a:pPr algn="l" fontAlgn="t"/>
                      <a:r>
                        <a:rPr lang="en-US" sz="2000" b="1">
                          <a:effectLst/>
                          <a:latin typeface="Nunito Sans" pitchFamily="2" charset="0"/>
                        </a:rPr>
                        <a:t> </a:t>
                      </a:r>
                      <a:r>
                        <a:rPr lang="en-US" sz="2000">
                          <a:effectLst/>
                        </a:rPr>
                        <a:t>Parallelism</a:t>
                      </a:r>
                    </a:p>
                  </a:txBody>
                  <a:tcPr marL="13712" marR="13712" marT="6856" marB="6856" anchor="ctr">
                    <a:lnL w="15240" cap="flat" cmpd="sng" algn="ctr">
                      <a:solidFill>
                        <a:srgbClr val="D2D2D2"/>
                      </a:solidFill>
                      <a:prstDash val="solid"/>
                      <a:round/>
                      <a:headEnd type="none" w="med" len="med"/>
                      <a:tailEnd type="none" w="med" len="med"/>
                    </a:lnL>
                    <a:lnR w="15240" cap="flat" cmpd="sng" algn="ctr">
                      <a:solidFill>
                        <a:srgbClr val="D2D2D2"/>
                      </a:solidFill>
                      <a:prstDash val="solid"/>
                      <a:round/>
                      <a:headEnd type="none" w="med" len="med"/>
                      <a:tailEnd type="none" w="med" len="med"/>
                    </a:lnR>
                    <a:lnT w="15240" cap="flat" cmpd="sng" algn="ctr">
                      <a:solidFill>
                        <a:srgbClr val="D2D2D2"/>
                      </a:solidFill>
                      <a:prstDash val="solid"/>
                      <a:round/>
                      <a:headEnd type="none" w="med" len="med"/>
                      <a:tailEnd type="none" w="med" len="med"/>
                    </a:lnT>
                    <a:lnB w="15240" cap="flat" cmpd="sng" algn="ctr">
                      <a:solidFill>
                        <a:srgbClr val="D2D2D2"/>
                      </a:solidFill>
                      <a:prstDash val="solid"/>
                      <a:round/>
                      <a:headEnd type="none" w="med" len="med"/>
                      <a:tailEnd type="none" w="med" len="med"/>
                    </a:lnB>
                    <a:solidFill>
                      <a:srgbClr val="FFFFFF"/>
                    </a:solidFill>
                  </a:tcPr>
                </a:tc>
                <a:tc>
                  <a:txBody>
                    <a:bodyPr/>
                    <a:lstStyle/>
                    <a:p>
                      <a:pPr algn="l" fontAlgn="t"/>
                      <a:r>
                        <a:rPr lang="en-US" sz="2000">
                          <a:effectLst/>
                        </a:rPr>
                        <a:t>Doesn’t support parallelism</a:t>
                      </a:r>
                    </a:p>
                  </a:txBody>
                  <a:tcPr marL="13712" marR="13712" marT="6856" marB="6856" anchor="ctr">
                    <a:lnL w="15240" cap="flat" cmpd="sng" algn="ctr">
                      <a:solidFill>
                        <a:srgbClr val="D2D2D2"/>
                      </a:solidFill>
                      <a:prstDash val="solid"/>
                      <a:round/>
                      <a:headEnd type="none" w="med" len="med"/>
                      <a:tailEnd type="none" w="med" len="med"/>
                    </a:lnL>
                    <a:lnR w="15240" cap="flat" cmpd="sng" algn="ctr">
                      <a:solidFill>
                        <a:srgbClr val="D2D2D2"/>
                      </a:solidFill>
                      <a:prstDash val="solid"/>
                      <a:round/>
                      <a:headEnd type="none" w="med" len="med"/>
                      <a:tailEnd type="none" w="med" len="med"/>
                    </a:lnR>
                    <a:lnT w="15240" cap="flat" cmpd="sng" algn="ctr">
                      <a:solidFill>
                        <a:srgbClr val="D2D2D2"/>
                      </a:solidFill>
                      <a:prstDash val="solid"/>
                      <a:round/>
                      <a:headEnd type="none" w="med" len="med"/>
                      <a:tailEnd type="none" w="med" len="med"/>
                    </a:lnT>
                    <a:lnB w="15240" cap="flat" cmpd="sng" algn="ctr">
                      <a:solidFill>
                        <a:srgbClr val="D2D2D2"/>
                      </a:solidFill>
                      <a:prstDash val="solid"/>
                      <a:round/>
                      <a:headEnd type="none" w="med" len="med"/>
                      <a:tailEnd type="none" w="med" len="med"/>
                    </a:lnB>
                    <a:solidFill>
                      <a:srgbClr val="FFFFFF"/>
                    </a:solidFill>
                  </a:tcPr>
                </a:tc>
                <a:tc>
                  <a:txBody>
                    <a:bodyPr/>
                    <a:lstStyle/>
                    <a:p>
                      <a:pPr algn="l" fontAlgn="t"/>
                      <a:r>
                        <a:rPr lang="en-US" sz="2000">
                          <a:effectLst/>
                        </a:rPr>
                        <a:t>Supports parallelism due to log partitioning of data</a:t>
                      </a:r>
                    </a:p>
                  </a:txBody>
                  <a:tcPr marL="13712" marR="13712" marT="6856" marB="6856" anchor="ctr">
                    <a:lnL w="15240" cap="flat" cmpd="sng" algn="ctr">
                      <a:solidFill>
                        <a:srgbClr val="D2D2D2"/>
                      </a:solidFill>
                      <a:prstDash val="solid"/>
                      <a:round/>
                      <a:headEnd type="none" w="med" len="med"/>
                      <a:tailEnd type="none" w="med" len="med"/>
                    </a:lnL>
                    <a:lnR w="15240" cap="flat" cmpd="sng" algn="ctr">
                      <a:solidFill>
                        <a:srgbClr val="D2D2D2"/>
                      </a:solidFill>
                      <a:prstDash val="solid"/>
                      <a:round/>
                      <a:headEnd type="none" w="med" len="med"/>
                      <a:tailEnd type="none" w="med" len="med"/>
                    </a:lnR>
                    <a:lnT w="15240" cap="flat" cmpd="sng" algn="ctr">
                      <a:solidFill>
                        <a:srgbClr val="D2D2D2"/>
                      </a:solidFill>
                      <a:prstDash val="solid"/>
                      <a:round/>
                      <a:headEnd type="none" w="med" len="med"/>
                      <a:tailEnd type="none" w="med" len="med"/>
                    </a:lnT>
                    <a:lnB w="15240" cap="flat" cmpd="sng" algn="ctr">
                      <a:solidFill>
                        <a:srgbClr val="D2D2D2"/>
                      </a:solidFill>
                      <a:prstDash val="solid"/>
                      <a:round/>
                      <a:headEnd type="none" w="med" len="med"/>
                      <a:tailEnd type="none" w="med" len="med"/>
                    </a:lnB>
                    <a:solidFill>
                      <a:srgbClr val="FFFFFF"/>
                    </a:solidFill>
                  </a:tcPr>
                </a:tc>
                <a:extLst>
                  <a:ext uri="{0D108BD9-81ED-4DB2-BD59-A6C34878D82A}">
                    <a16:rowId xmlns:a16="http://schemas.microsoft.com/office/drawing/2014/main" val="53573201"/>
                  </a:ext>
                </a:extLst>
              </a:tr>
              <a:tr h="768569">
                <a:tc>
                  <a:txBody>
                    <a:bodyPr/>
                    <a:lstStyle/>
                    <a:p>
                      <a:pPr algn="l" fontAlgn="t"/>
                      <a:r>
                        <a:rPr lang="en-US" sz="2000" b="1">
                          <a:effectLst/>
                          <a:latin typeface="Nunito Sans" pitchFamily="2" charset="0"/>
                        </a:rPr>
                        <a:t> </a:t>
                      </a:r>
                      <a:r>
                        <a:rPr lang="en-US" sz="2000">
                          <a:effectLst/>
                        </a:rPr>
                        <a:t>Message Retention</a:t>
                      </a:r>
                    </a:p>
                  </a:txBody>
                  <a:tcPr marL="13712" marR="13712" marT="6856" marB="6856" anchor="ctr">
                    <a:lnL w="15240" cap="flat" cmpd="sng" algn="ctr">
                      <a:solidFill>
                        <a:srgbClr val="D2D2D2"/>
                      </a:solidFill>
                      <a:prstDash val="solid"/>
                      <a:round/>
                      <a:headEnd type="none" w="med" len="med"/>
                      <a:tailEnd type="none" w="med" len="med"/>
                    </a:lnL>
                    <a:lnR w="15240" cap="flat" cmpd="sng" algn="ctr">
                      <a:solidFill>
                        <a:srgbClr val="D2D2D2"/>
                      </a:solidFill>
                      <a:prstDash val="solid"/>
                      <a:round/>
                      <a:headEnd type="none" w="med" len="med"/>
                      <a:tailEnd type="none" w="med" len="med"/>
                    </a:lnR>
                    <a:lnT w="15240" cap="flat" cmpd="sng" algn="ctr">
                      <a:solidFill>
                        <a:srgbClr val="D2D2D2"/>
                      </a:solidFill>
                      <a:prstDash val="solid"/>
                      <a:round/>
                      <a:headEnd type="none" w="med" len="med"/>
                      <a:tailEnd type="none" w="med" len="med"/>
                    </a:lnT>
                    <a:lnB w="15240" cap="flat" cmpd="sng" algn="ctr">
                      <a:solidFill>
                        <a:srgbClr val="D2D2D2"/>
                      </a:solidFill>
                      <a:prstDash val="solid"/>
                      <a:round/>
                      <a:headEnd type="none" w="med" len="med"/>
                      <a:tailEnd type="none" w="med" len="med"/>
                    </a:lnB>
                    <a:solidFill>
                      <a:srgbClr val="FFFFFF"/>
                    </a:solidFill>
                  </a:tcPr>
                </a:tc>
                <a:tc>
                  <a:txBody>
                    <a:bodyPr/>
                    <a:lstStyle/>
                    <a:p>
                      <a:pPr algn="l" fontAlgn="t"/>
                      <a:r>
                        <a:rPr lang="en-US" sz="2000" dirty="0">
                          <a:effectLst/>
                        </a:rPr>
                        <a:t>It does not retain data.</a:t>
                      </a:r>
                    </a:p>
                  </a:txBody>
                  <a:tcPr marL="13712" marR="13712" marT="6856" marB="6856" anchor="ctr">
                    <a:lnL w="15240" cap="flat" cmpd="sng" algn="ctr">
                      <a:solidFill>
                        <a:srgbClr val="D2D2D2"/>
                      </a:solidFill>
                      <a:prstDash val="solid"/>
                      <a:round/>
                      <a:headEnd type="none" w="med" len="med"/>
                      <a:tailEnd type="none" w="med" len="med"/>
                    </a:lnL>
                    <a:lnR w="15240" cap="flat" cmpd="sng" algn="ctr">
                      <a:solidFill>
                        <a:srgbClr val="D2D2D2"/>
                      </a:solidFill>
                      <a:prstDash val="solid"/>
                      <a:round/>
                      <a:headEnd type="none" w="med" len="med"/>
                      <a:tailEnd type="none" w="med" len="med"/>
                    </a:lnR>
                    <a:lnT w="15240" cap="flat" cmpd="sng" algn="ctr">
                      <a:solidFill>
                        <a:srgbClr val="D2D2D2"/>
                      </a:solidFill>
                      <a:prstDash val="solid"/>
                      <a:round/>
                      <a:headEnd type="none" w="med" len="med"/>
                      <a:tailEnd type="none" w="med" len="med"/>
                    </a:lnT>
                    <a:lnB w="15240" cap="flat" cmpd="sng" algn="ctr">
                      <a:solidFill>
                        <a:srgbClr val="D2D2D2"/>
                      </a:solidFill>
                      <a:prstDash val="solid"/>
                      <a:round/>
                      <a:headEnd type="none" w="med" len="med"/>
                      <a:tailEnd type="none" w="med" len="med"/>
                    </a:lnB>
                    <a:solidFill>
                      <a:srgbClr val="FFFFFF"/>
                    </a:solidFill>
                  </a:tcPr>
                </a:tc>
                <a:tc>
                  <a:txBody>
                    <a:bodyPr/>
                    <a:lstStyle/>
                    <a:p>
                      <a:pPr algn="l" fontAlgn="t"/>
                      <a:r>
                        <a:rPr lang="en-US" sz="2000" b="1">
                          <a:effectLst/>
                          <a:latin typeface="Nunito Sans" pitchFamily="2" charset="0"/>
                        </a:rPr>
                        <a:t> </a:t>
                      </a:r>
                      <a:r>
                        <a:rPr lang="en-US" sz="2000">
                          <a:effectLst/>
                        </a:rPr>
                        <a:t>Can retain data for a longer period of time</a:t>
                      </a:r>
                    </a:p>
                  </a:txBody>
                  <a:tcPr marL="13712" marR="13712" marT="6856" marB="6856" anchor="ctr">
                    <a:lnL w="15240" cap="flat" cmpd="sng" algn="ctr">
                      <a:solidFill>
                        <a:srgbClr val="D2D2D2"/>
                      </a:solidFill>
                      <a:prstDash val="solid"/>
                      <a:round/>
                      <a:headEnd type="none" w="med" len="med"/>
                      <a:tailEnd type="none" w="med" len="med"/>
                    </a:lnL>
                    <a:lnR w="15240" cap="flat" cmpd="sng" algn="ctr">
                      <a:solidFill>
                        <a:srgbClr val="D2D2D2"/>
                      </a:solidFill>
                      <a:prstDash val="solid"/>
                      <a:round/>
                      <a:headEnd type="none" w="med" len="med"/>
                      <a:tailEnd type="none" w="med" len="med"/>
                    </a:lnR>
                    <a:lnT w="15240" cap="flat" cmpd="sng" algn="ctr">
                      <a:solidFill>
                        <a:srgbClr val="D2D2D2"/>
                      </a:solidFill>
                      <a:prstDash val="solid"/>
                      <a:round/>
                      <a:headEnd type="none" w="med" len="med"/>
                      <a:tailEnd type="none" w="med" len="med"/>
                    </a:lnT>
                    <a:lnB w="15240" cap="flat" cmpd="sng" algn="ctr">
                      <a:solidFill>
                        <a:srgbClr val="D2D2D2"/>
                      </a:solidFill>
                      <a:prstDash val="solid"/>
                      <a:round/>
                      <a:headEnd type="none" w="med" len="med"/>
                      <a:tailEnd type="none" w="med" len="med"/>
                    </a:lnB>
                    <a:solidFill>
                      <a:srgbClr val="FFFFFF"/>
                    </a:solidFill>
                  </a:tcPr>
                </a:tc>
                <a:extLst>
                  <a:ext uri="{0D108BD9-81ED-4DB2-BD59-A6C34878D82A}">
                    <a16:rowId xmlns:a16="http://schemas.microsoft.com/office/drawing/2014/main" val="3697107625"/>
                  </a:ext>
                </a:extLst>
              </a:tr>
              <a:tr h="768569">
                <a:tc>
                  <a:txBody>
                    <a:bodyPr/>
                    <a:lstStyle/>
                    <a:p>
                      <a:pPr algn="l" fontAlgn="t"/>
                      <a:r>
                        <a:rPr lang="en-US" sz="2000" b="1">
                          <a:effectLst/>
                          <a:latin typeface="Nunito Sans" pitchFamily="2" charset="0"/>
                        </a:rPr>
                        <a:t> </a:t>
                      </a:r>
                      <a:r>
                        <a:rPr lang="en-US" sz="2000">
                          <a:effectLst/>
                        </a:rPr>
                        <a:t>Subscription</a:t>
                      </a:r>
                    </a:p>
                  </a:txBody>
                  <a:tcPr marL="13712" marR="13712" marT="6856" marB="6856" anchor="ctr">
                    <a:lnL w="15240" cap="flat" cmpd="sng" algn="ctr">
                      <a:solidFill>
                        <a:srgbClr val="D2D2D2"/>
                      </a:solidFill>
                      <a:prstDash val="solid"/>
                      <a:round/>
                      <a:headEnd type="none" w="med" len="med"/>
                      <a:tailEnd type="none" w="med" len="med"/>
                    </a:lnL>
                    <a:lnR w="15240" cap="flat" cmpd="sng" algn="ctr">
                      <a:solidFill>
                        <a:srgbClr val="D2D2D2"/>
                      </a:solidFill>
                      <a:prstDash val="solid"/>
                      <a:round/>
                      <a:headEnd type="none" w="med" len="med"/>
                      <a:tailEnd type="none" w="med" len="med"/>
                    </a:lnR>
                    <a:lnT w="15240" cap="flat" cmpd="sng" algn="ctr">
                      <a:solidFill>
                        <a:srgbClr val="D2D2D2"/>
                      </a:solidFill>
                      <a:prstDash val="solid"/>
                      <a:round/>
                      <a:headEnd type="none" w="med" len="med"/>
                      <a:tailEnd type="none" w="med" len="med"/>
                    </a:lnT>
                    <a:lnB w="15240" cap="flat" cmpd="sng" algn="ctr">
                      <a:solidFill>
                        <a:srgbClr val="D2D2D2"/>
                      </a:solidFill>
                      <a:prstDash val="solid"/>
                      <a:round/>
                      <a:headEnd type="none" w="med" len="med"/>
                      <a:tailEnd type="none" w="med" len="med"/>
                    </a:lnB>
                    <a:solidFill>
                      <a:srgbClr val="FFFFFF"/>
                    </a:solidFill>
                  </a:tcPr>
                </a:tc>
                <a:tc>
                  <a:txBody>
                    <a:bodyPr/>
                    <a:lstStyle/>
                    <a:p>
                      <a:pPr algn="l" fontAlgn="t"/>
                      <a:r>
                        <a:rPr lang="en-US" sz="2000">
                          <a:effectLst/>
                        </a:rPr>
                        <a:t>Push Based Subscription</a:t>
                      </a:r>
                    </a:p>
                  </a:txBody>
                  <a:tcPr marL="13712" marR="13712" marT="6856" marB="6856" anchor="ctr">
                    <a:lnL w="15240" cap="flat" cmpd="sng" algn="ctr">
                      <a:solidFill>
                        <a:srgbClr val="D2D2D2"/>
                      </a:solidFill>
                      <a:prstDash val="solid"/>
                      <a:round/>
                      <a:headEnd type="none" w="med" len="med"/>
                      <a:tailEnd type="none" w="med" len="med"/>
                    </a:lnL>
                    <a:lnR w="15240" cap="flat" cmpd="sng" algn="ctr">
                      <a:solidFill>
                        <a:srgbClr val="D2D2D2"/>
                      </a:solidFill>
                      <a:prstDash val="solid"/>
                      <a:round/>
                      <a:headEnd type="none" w="med" len="med"/>
                      <a:tailEnd type="none" w="med" len="med"/>
                    </a:lnR>
                    <a:lnT w="15240" cap="flat" cmpd="sng" algn="ctr">
                      <a:solidFill>
                        <a:srgbClr val="D2D2D2"/>
                      </a:solidFill>
                      <a:prstDash val="solid"/>
                      <a:round/>
                      <a:headEnd type="none" w="med" len="med"/>
                      <a:tailEnd type="none" w="med" len="med"/>
                    </a:lnT>
                    <a:lnB w="15240" cap="flat" cmpd="sng" algn="ctr">
                      <a:solidFill>
                        <a:srgbClr val="D2D2D2"/>
                      </a:solidFill>
                      <a:prstDash val="solid"/>
                      <a:round/>
                      <a:headEnd type="none" w="med" len="med"/>
                      <a:tailEnd type="none" w="med" len="med"/>
                    </a:lnB>
                    <a:solidFill>
                      <a:srgbClr val="FFFFFF"/>
                    </a:solidFill>
                  </a:tcPr>
                </a:tc>
                <a:tc>
                  <a:txBody>
                    <a:bodyPr/>
                    <a:lstStyle/>
                    <a:p>
                      <a:pPr algn="l" fontAlgn="t"/>
                      <a:r>
                        <a:rPr lang="en-US" sz="2000" b="1">
                          <a:effectLst/>
                          <a:latin typeface="Nunito Sans" pitchFamily="2" charset="0"/>
                        </a:rPr>
                        <a:t> </a:t>
                      </a:r>
                      <a:r>
                        <a:rPr lang="en-US" sz="2000">
                          <a:effectLst/>
                        </a:rPr>
                        <a:t>Pull Based Subscription</a:t>
                      </a:r>
                    </a:p>
                  </a:txBody>
                  <a:tcPr marL="13712" marR="13712" marT="6856" marB="6856" anchor="ctr">
                    <a:lnL w="15240" cap="flat" cmpd="sng" algn="ctr">
                      <a:solidFill>
                        <a:srgbClr val="D2D2D2"/>
                      </a:solidFill>
                      <a:prstDash val="solid"/>
                      <a:round/>
                      <a:headEnd type="none" w="med" len="med"/>
                      <a:tailEnd type="none" w="med" len="med"/>
                    </a:lnL>
                    <a:lnR w="15240" cap="flat" cmpd="sng" algn="ctr">
                      <a:solidFill>
                        <a:srgbClr val="D2D2D2"/>
                      </a:solidFill>
                      <a:prstDash val="solid"/>
                      <a:round/>
                      <a:headEnd type="none" w="med" len="med"/>
                      <a:tailEnd type="none" w="med" len="med"/>
                    </a:lnR>
                    <a:lnT w="15240" cap="flat" cmpd="sng" algn="ctr">
                      <a:solidFill>
                        <a:srgbClr val="D2D2D2"/>
                      </a:solidFill>
                      <a:prstDash val="solid"/>
                      <a:round/>
                      <a:headEnd type="none" w="med" len="med"/>
                      <a:tailEnd type="none" w="med" len="med"/>
                    </a:lnT>
                    <a:lnB w="15240" cap="flat" cmpd="sng" algn="ctr">
                      <a:solidFill>
                        <a:srgbClr val="D2D2D2"/>
                      </a:solidFill>
                      <a:prstDash val="solid"/>
                      <a:round/>
                      <a:headEnd type="none" w="med" len="med"/>
                      <a:tailEnd type="none" w="med" len="med"/>
                    </a:lnB>
                    <a:solidFill>
                      <a:srgbClr val="FFFFFF"/>
                    </a:solidFill>
                  </a:tcPr>
                </a:tc>
                <a:extLst>
                  <a:ext uri="{0D108BD9-81ED-4DB2-BD59-A6C34878D82A}">
                    <a16:rowId xmlns:a16="http://schemas.microsoft.com/office/drawing/2014/main" val="2271980330"/>
                  </a:ext>
                </a:extLst>
              </a:tr>
              <a:tr h="768569">
                <a:tc>
                  <a:txBody>
                    <a:bodyPr/>
                    <a:lstStyle/>
                    <a:p>
                      <a:pPr algn="l" fontAlgn="t"/>
                      <a:r>
                        <a:rPr lang="en-US" sz="2000" b="1">
                          <a:effectLst/>
                          <a:latin typeface="Nunito Sans" pitchFamily="2" charset="0"/>
                        </a:rPr>
                        <a:t> </a:t>
                      </a:r>
                      <a:r>
                        <a:rPr lang="en-US" sz="2000">
                          <a:effectLst/>
                        </a:rPr>
                        <a:t>Category</a:t>
                      </a:r>
                    </a:p>
                  </a:txBody>
                  <a:tcPr marL="13712" marR="13712" marT="6856" marB="6856" anchor="ctr">
                    <a:lnL w="15240" cap="flat" cmpd="sng" algn="ctr">
                      <a:solidFill>
                        <a:srgbClr val="D2D2D2"/>
                      </a:solidFill>
                      <a:prstDash val="solid"/>
                      <a:round/>
                      <a:headEnd type="none" w="med" len="med"/>
                      <a:tailEnd type="none" w="med" len="med"/>
                    </a:lnL>
                    <a:lnR w="15240" cap="flat" cmpd="sng" algn="ctr">
                      <a:solidFill>
                        <a:srgbClr val="D2D2D2"/>
                      </a:solidFill>
                      <a:prstDash val="solid"/>
                      <a:round/>
                      <a:headEnd type="none" w="med" len="med"/>
                      <a:tailEnd type="none" w="med" len="med"/>
                    </a:lnR>
                    <a:lnT w="15240" cap="flat" cmpd="sng" algn="ctr">
                      <a:solidFill>
                        <a:srgbClr val="D2D2D2"/>
                      </a:solidFill>
                      <a:prstDash val="solid"/>
                      <a:round/>
                      <a:headEnd type="none" w="med" len="med"/>
                      <a:tailEnd type="none" w="med" len="med"/>
                    </a:lnT>
                    <a:lnB w="15240" cap="flat" cmpd="sng" algn="ctr">
                      <a:solidFill>
                        <a:srgbClr val="D2D2D2"/>
                      </a:solidFill>
                      <a:prstDash val="solid"/>
                      <a:round/>
                      <a:headEnd type="none" w="med" len="med"/>
                      <a:tailEnd type="none" w="med" len="med"/>
                    </a:lnB>
                    <a:solidFill>
                      <a:srgbClr val="FFFFFF"/>
                    </a:solidFill>
                  </a:tcPr>
                </a:tc>
                <a:tc>
                  <a:txBody>
                    <a:bodyPr/>
                    <a:lstStyle/>
                    <a:p>
                      <a:pPr algn="l" fontAlgn="t"/>
                      <a:r>
                        <a:rPr lang="en-US" sz="2000">
                          <a:effectLst/>
                        </a:rPr>
                        <a:t>In-Memory Database</a:t>
                      </a:r>
                    </a:p>
                  </a:txBody>
                  <a:tcPr marL="13712" marR="13712" marT="6856" marB="6856" anchor="ctr">
                    <a:lnL w="15240" cap="flat" cmpd="sng" algn="ctr">
                      <a:solidFill>
                        <a:srgbClr val="D2D2D2"/>
                      </a:solidFill>
                      <a:prstDash val="solid"/>
                      <a:round/>
                      <a:headEnd type="none" w="med" len="med"/>
                      <a:tailEnd type="none" w="med" len="med"/>
                    </a:lnL>
                    <a:lnR w="15240" cap="flat" cmpd="sng" algn="ctr">
                      <a:solidFill>
                        <a:srgbClr val="D2D2D2"/>
                      </a:solidFill>
                      <a:prstDash val="solid"/>
                      <a:round/>
                      <a:headEnd type="none" w="med" len="med"/>
                      <a:tailEnd type="none" w="med" len="med"/>
                    </a:lnR>
                    <a:lnT w="15240" cap="flat" cmpd="sng" algn="ctr">
                      <a:solidFill>
                        <a:srgbClr val="D2D2D2"/>
                      </a:solidFill>
                      <a:prstDash val="solid"/>
                      <a:round/>
                      <a:headEnd type="none" w="med" len="med"/>
                      <a:tailEnd type="none" w="med" len="med"/>
                    </a:lnT>
                    <a:lnB w="15240" cap="flat" cmpd="sng" algn="ctr">
                      <a:solidFill>
                        <a:srgbClr val="D2D2D2"/>
                      </a:solidFill>
                      <a:prstDash val="solid"/>
                      <a:round/>
                      <a:headEnd type="none" w="med" len="med"/>
                      <a:tailEnd type="none" w="med" len="med"/>
                    </a:lnB>
                    <a:solidFill>
                      <a:srgbClr val="FFFFFF"/>
                    </a:solidFill>
                  </a:tcPr>
                </a:tc>
                <a:tc>
                  <a:txBody>
                    <a:bodyPr/>
                    <a:lstStyle/>
                    <a:p>
                      <a:pPr algn="l" fontAlgn="t"/>
                      <a:r>
                        <a:rPr lang="en-US" sz="2000" b="1" dirty="0">
                          <a:effectLst/>
                          <a:latin typeface="Nunito Sans" pitchFamily="2" charset="0"/>
                        </a:rPr>
                        <a:t> </a:t>
                      </a:r>
                      <a:r>
                        <a:rPr lang="en-US" sz="2000" dirty="0">
                          <a:effectLst/>
                        </a:rPr>
                        <a:t>Message Queue</a:t>
                      </a:r>
                    </a:p>
                  </a:txBody>
                  <a:tcPr marL="13712" marR="13712" marT="6856" marB="6856" anchor="ctr">
                    <a:lnL w="15240" cap="flat" cmpd="sng" algn="ctr">
                      <a:solidFill>
                        <a:srgbClr val="D2D2D2"/>
                      </a:solidFill>
                      <a:prstDash val="solid"/>
                      <a:round/>
                      <a:headEnd type="none" w="med" len="med"/>
                      <a:tailEnd type="none" w="med" len="med"/>
                    </a:lnL>
                    <a:lnR w="15240" cap="flat" cmpd="sng" algn="ctr">
                      <a:solidFill>
                        <a:srgbClr val="D2D2D2"/>
                      </a:solidFill>
                      <a:prstDash val="solid"/>
                      <a:round/>
                      <a:headEnd type="none" w="med" len="med"/>
                      <a:tailEnd type="none" w="med" len="med"/>
                    </a:lnR>
                    <a:lnT w="15240" cap="flat" cmpd="sng" algn="ctr">
                      <a:solidFill>
                        <a:srgbClr val="D2D2D2"/>
                      </a:solidFill>
                      <a:prstDash val="solid"/>
                      <a:round/>
                      <a:headEnd type="none" w="med" len="med"/>
                      <a:tailEnd type="none" w="med" len="med"/>
                    </a:lnT>
                    <a:lnB w="15240" cap="flat" cmpd="sng" algn="ctr">
                      <a:solidFill>
                        <a:srgbClr val="D2D2D2"/>
                      </a:solidFill>
                      <a:prstDash val="solid"/>
                      <a:round/>
                      <a:headEnd type="none" w="med" len="med"/>
                      <a:tailEnd type="none" w="med" len="med"/>
                    </a:lnB>
                    <a:solidFill>
                      <a:srgbClr val="FFFFFF"/>
                    </a:solidFill>
                  </a:tcPr>
                </a:tc>
                <a:extLst>
                  <a:ext uri="{0D108BD9-81ED-4DB2-BD59-A6C34878D82A}">
                    <a16:rowId xmlns:a16="http://schemas.microsoft.com/office/drawing/2014/main" val="923377115"/>
                  </a:ext>
                </a:extLst>
              </a:tr>
              <a:tr h="768569">
                <a:tc>
                  <a:txBody>
                    <a:bodyPr/>
                    <a:lstStyle/>
                    <a:p>
                      <a:pPr algn="l" fontAlgn="t"/>
                      <a:r>
                        <a:rPr lang="en-US" sz="2000" b="1">
                          <a:effectLst/>
                          <a:latin typeface="Nunito Sans" pitchFamily="2" charset="0"/>
                        </a:rPr>
                        <a:t> </a:t>
                      </a:r>
                      <a:r>
                        <a:rPr lang="en-US" sz="2000">
                          <a:effectLst/>
                        </a:rPr>
                        <a:t>Speed</a:t>
                      </a:r>
                    </a:p>
                  </a:txBody>
                  <a:tcPr marL="13712" marR="13712" marT="6856" marB="6856" anchor="ctr">
                    <a:lnL w="15240" cap="flat" cmpd="sng" algn="ctr">
                      <a:solidFill>
                        <a:srgbClr val="D2D2D2"/>
                      </a:solidFill>
                      <a:prstDash val="solid"/>
                      <a:round/>
                      <a:headEnd type="none" w="med" len="med"/>
                      <a:tailEnd type="none" w="med" len="med"/>
                    </a:lnL>
                    <a:lnR w="15240" cap="flat" cmpd="sng" algn="ctr">
                      <a:solidFill>
                        <a:srgbClr val="D2D2D2"/>
                      </a:solidFill>
                      <a:prstDash val="solid"/>
                      <a:round/>
                      <a:headEnd type="none" w="med" len="med"/>
                      <a:tailEnd type="none" w="med" len="med"/>
                    </a:lnR>
                    <a:lnT w="15240" cap="flat" cmpd="sng" algn="ctr">
                      <a:solidFill>
                        <a:srgbClr val="D2D2D2"/>
                      </a:solidFill>
                      <a:prstDash val="solid"/>
                      <a:round/>
                      <a:headEnd type="none" w="med" len="med"/>
                      <a:tailEnd type="none" w="med" len="med"/>
                    </a:lnT>
                    <a:lnB w="15240" cap="flat" cmpd="sng" algn="ctr">
                      <a:solidFill>
                        <a:srgbClr val="D2D2D2"/>
                      </a:solidFill>
                      <a:prstDash val="solid"/>
                      <a:round/>
                      <a:headEnd type="none" w="med" len="med"/>
                      <a:tailEnd type="none" w="med" len="med"/>
                    </a:lnB>
                    <a:solidFill>
                      <a:srgbClr val="FFFFFF"/>
                    </a:solidFill>
                  </a:tcPr>
                </a:tc>
                <a:tc>
                  <a:txBody>
                    <a:bodyPr/>
                    <a:lstStyle/>
                    <a:p>
                      <a:pPr algn="l" fontAlgn="t"/>
                      <a:r>
                        <a:rPr lang="en-US" sz="2000" b="1">
                          <a:effectLst/>
                          <a:latin typeface="Nunito Sans" pitchFamily="2" charset="0"/>
                        </a:rPr>
                        <a:t> </a:t>
                      </a:r>
                      <a:r>
                        <a:rPr lang="en-US" sz="2000">
                          <a:effectLst/>
                        </a:rPr>
                        <a:t>Faster</a:t>
                      </a:r>
                    </a:p>
                  </a:txBody>
                  <a:tcPr marL="13712" marR="13712" marT="6856" marB="6856" anchor="ctr">
                    <a:lnL w="15240" cap="flat" cmpd="sng" algn="ctr">
                      <a:solidFill>
                        <a:srgbClr val="D2D2D2"/>
                      </a:solidFill>
                      <a:prstDash val="solid"/>
                      <a:round/>
                      <a:headEnd type="none" w="med" len="med"/>
                      <a:tailEnd type="none" w="med" len="med"/>
                    </a:lnL>
                    <a:lnR w="15240" cap="flat" cmpd="sng" algn="ctr">
                      <a:solidFill>
                        <a:srgbClr val="D2D2D2"/>
                      </a:solidFill>
                      <a:prstDash val="solid"/>
                      <a:round/>
                      <a:headEnd type="none" w="med" len="med"/>
                      <a:tailEnd type="none" w="med" len="med"/>
                    </a:lnR>
                    <a:lnT w="15240" cap="flat" cmpd="sng" algn="ctr">
                      <a:solidFill>
                        <a:srgbClr val="D2D2D2"/>
                      </a:solidFill>
                      <a:prstDash val="solid"/>
                      <a:round/>
                      <a:headEnd type="none" w="med" len="med"/>
                      <a:tailEnd type="none" w="med" len="med"/>
                    </a:lnT>
                    <a:lnB w="15240" cap="flat" cmpd="sng" algn="ctr">
                      <a:solidFill>
                        <a:srgbClr val="D2D2D2"/>
                      </a:solidFill>
                      <a:prstDash val="solid"/>
                      <a:round/>
                      <a:headEnd type="none" w="med" len="med"/>
                      <a:tailEnd type="none" w="med" len="med"/>
                    </a:lnB>
                    <a:solidFill>
                      <a:srgbClr val="FFFFFF"/>
                    </a:solidFill>
                  </a:tcPr>
                </a:tc>
                <a:tc>
                  <a:txBody>
                    <a:bodyPr/>
                    <a:lstStyle/>
                    <a:p>
                      <a:pPr algn="l" fontAlgn="t"/>
                      <a:r>
                        <a:rPr lang="en-US" sz="2000" b="1" dirty="0">
                          <a:effectLst/>
                          <a:latin typeface="Nunito Sans" pitchFamily="2" charset="0"/>
                        </a:rPr>
                        <a:t> </a:t>
                      </a:r>
                      <a:r>
                        <a:rPr lang="en-US" sz="2000" dirty="0">
                          <a:effectLst/>
                        </a:rPr>
                        <a:t>Not as fast as Redis</a:t>
                      </a:r>
                    </a:p>
                  </a:txBody>
                  <a:tcPr marL="13712" marR="13712" marT="6856" marB="6856" anchor="ctr">
                    <a:lnL w="15240" cap="flat" cmpd="sng" algn="ctr">
                      <a:solidFill>
                        <a:srgbClr val="D2D2D2"/>
                      </a:solidFill>
                      <a:prstDash val="solid"/>
                      <a:round/>
                      <a:headEnd type="none" w="med" len="med"/>
                      <a:tailEnd type="none" w="med" len="med"/>
                    </a:lnL>
                    <a:lnR w="15240" cap="flat" cmpd="sng" algn="ctr">
                      <a:solidFill>
                        <a:srgbClr val="D2D2D2"/>
                      </a:solidFill>
                      <a:prstDash val="solid"/>
                      <a:round/>
                      <a:headEnd type="none" w="med" len="med"/>
                      <a:tailEnd type="none" w="med" len="med"/>
                    </a:lnR>
                    <a:lnT w="15240" cap="flat" cmpd="sng" algn="ctr">
                      <a:solidFill>
                        <a:srgbClr val="D2D2D2"/>
                      </a:solidFill>
                      <a:prstDash val="solid"/>
                      <a:round/>
                      <a:headEnd type="none" w="med" len="med"/>
                      <a:tailEnd type="none" w="med" len="med"/>
                    </a:lnT>
                    <a:lnB w="15240" cap="flat" cmpd="sng" algn="ctr">
                      <a:solidFill>
                        <a:srgbClr val="D2D2D2"/>
                      </a:solidFill>
                      <a:prstDash val="solid"/>
                      <a:round/>
                      <a:headEnd type="none" w="med" len="med"/>
                      <a:tailEnd type="none" w="med" len="med"/>
                    </a:lnB>
                    <a:solidFill>
                      <a:srgbClr val="FFFFFF"/>
                    </a:solidFill>
                  </a:tcPr>
                </a:tc>
                <a:extLst>
                  <a:ext uri="{0D108BD9-81ED-4DB2-BD59-A6C34878D82A}">
                    <a16:rowId xmlns:a16="http://schemas.microsoft.com/office/drawing/2014/main" val="2591391451"/>
                  </a:ext>
                </a:extLst>
              </a:tr>
              <a:tr h="768569">
                <a:tc>
                  <a:txBody>
                    <a:bodyPr/>
                    <a:lstStyle/>
                    <a:p>
                      <a:pPr algn="l" fontAlgn="t"/>
                      <a:r>
                        <a:rPr lang="en-US" sz="2000" b="1">
                          <a:effectLst/>
                          <a:latin typeface="Nunito Sans" pitchFamily="2" charset="0"/>
                        </a:rPr>
                        <a:t> </a:t>
                      </a:r>
                      <a:r>
                        <a:rPr lang="en-US" sz="2000">
                          <a:effectLst/>
                        </a:rPr>
                        <a:t>Amount of Data</a:t>
                      </a:r>
                    </a:p>
                  </a:txBody>
                  <a:tcPr marL="13712" marR="13712" marT="6856" marB="6856" anchor="ctr">
                    <a:lnL w="15240" cap="flat" cmpd="sng" algn="ctr">
                      <a:solidFill>
                        <a:srgbClr val="D2D2D2"/>
                      </a:solidFill>
                      <a:prstDash val="solid"/>
                      <a:round/>
                      <a:headEnd type="none" w="med" len="med"/>
                      <a:tailEnd type="none" w="med" len="med"/>
                    </a:lnL>
                    <a:lnR w="15240" cap="flat" cmpd="sng" algn="ctr">
                      <a:solidFill>
                        <a:srgbClr val="D2D2D2"/>
                      </a:solidFill>
                      <a:prstDash val="solid"/>
                      <a:round/>
                      <a:headEnd type="none" w="med" len="med"/>
                      <a:tailEnd type="none" w="med" len="med"/>
                    </a:lnR>
                    <a:lnT w="15240" cap="flat" cmpd="sng" algn="ctr">
                      <a:solidFill>
                        <a:srgbClr val="D2D2D2"/>
                      </a:solidFill>
                      <a:prstDash val="solid"/>
                      <a:round/>
                      <a:headEnd type="none" w="med" len="med"/>
                      <a:tailEnd type="none" w="med" len="med"/>
                    </a:lnT>
                    <a:lnB w="15240" cap="flat" cmpd="sng" algn="ctr">
                      <a:solidFill>
                        <a:srgbClr val="D2D2D2"/>
                      </a:solidFill>
                      <a:prstDash val="solid"/>
                      <a:round/>
                      <a:headEnd type="none" w="med" len="med"/>
                      <a:tailEnd type="none" w="med" len="med"/>
                    </a:lnB>
                    <a:solidFill>
                      <a:srgbClr val="FFFFFF"/>
                    </a:solidFill>
                  </a:tcPr>
                </a:tc>
                <a:tc>
                  <a:txBody>
                    <a:bodyPr/>
                    <a:lstStyle/>
                    <a:p>
                      <a:pPr algn="l" fontAlgn="t"/>
                      <a:r>
                        <a:rPr lang="en-US" sz="2000" b="1">
                          <a:effectLst/>
                          <a:latin typeface="Nunito Sans" pitchFamily="2" charset="0"/>
                        </a:rPr>
                        <a:t> </a:t>
                      </a:r>
                      <a:r>
                        <a:rPr lang="en-US" sz="2000">
                          <a:effectLst/>
                        </a:rPr>
                        <a:t>Amount of data is less as compared with Kafka</a:t>
                      </a:r>
                    </a:p>
                  </a:txBody>
                  <a:tcPr marL="13712" marR="13712" marT="6856" marB="6856" anchor="ctr">
                    <a:lnL w="15240" cap="flat" cmpd="sng" algn="ctr">
                      <a:solidFill>
                        <a:srgbClr val="D2D2D2"/>
                      </a:solidFill>
                      <a:prstDash val="solid"/>
                      <a:round/>
                      <a:headEnd type="none" w="med" len="med"/>
                      <a:tailEnd type="none" w="med" len="med"/>
                    </a:lnL>
                    <a:lnR w="15240" cap="flat" cmpd="sng" algn="ctr">
                      <a:solidFill>
                        <a:srgbClr val="D2D2D2"/>
                      </a:solidFill>
                      <a:prstDash val="solid"/>
                      <a:round/>
                      <a:headEnd type="none" w="med" len="med"/>
                      <a:tailEnd type="none" w="med" len="med"/>
                    </a:lnR>
                    <a:lnT w="15240" cap="flat" cmpd="sng" algn="ctr">
                      <a:solidFill>
                        <a:srgbClr val="D2D2D2"/>
                      </a:solidFill>
                      <a:prstDash val="solid"/>
                      <a:round/>
                      <a:headEnd type="none" w="med" len="med"/>
                      <a:tailEnd type="none" w="med" len="med"/>
                    </a:lnT>
                    <a:lnB w="15240" cap="flat" cmpd="sng" algn="ctr">
                      <a:solidFill>
                        <a:srgbClr val="D2D2D2"/>
                      </a:solidFill>
                      <a:prstDash val="solid"/>
                      <a:round/>
                      <a:headEnd type="none" w="med" len="med"/>
                      <a:tailEnd type="none" w="med" len="med"/>
                    </a:lnB>
                    <a:solidFill>
                      <a:srgbClr val="FFFFFF"/>
                    </a:solidFill>
                  </a:tcPr>
                </a:tc>
                <a:tc>
                  <a:txBody>
                    <a:bodyPr/>
                    <a:lstStyle/>
                    <a:p>
                      <a:pPr algn="l" fontAlgn="t"/>
                      <a:r>
                        <a:rPr lang="en-US" sz="2000" b="1" dirty="0">
                          <a:effectLst/>
                          <a:latin typeface="Nunito Sans" pitchFamily="2" charset="0"/>
                        </a:rPr>
                        <a:t> </a:t>
                      </a:r>
                      <a:r>
                        <a:rPr lang="en-US" sz="2000" dirty="0">
                          <a:effectLst/>
                        </a:rPr>
                        <a:t>It is meant to deal with a huge amount of data</a:t>
                      </a:r>
                    </a:p>
                  </a:txBody>
                  <a:tcPr marL="13712" marR="13712" marT="6856" marB="6856" anchor="ctr">
                    <a:lnL w="15240" cap="flat" cmpd="sng" algn="ctr">
                      <a:solidFill>
                        <a:srgbClr val="D2D2D2"/>
                      </a:solidFill>
                      <a:prstDash val="solid"/>
                      <a:round/>
                      <a:headEnd type="none" w="med" len="med"/>
                      <a:tailEnd type="none" w="med" len="med"/>
                    </a:lnL>
                    <a:lnR w="15240" cap="flat" cmpd="sng" algn="ctr">
                      <a:solidFill>
                        <a:srgbClr val="D2D2D2"/>
                      </a:solidFill>
                      <a:prstDash val="solid"/>
                      <a:round/>
                      <a:headEnd type="none" w="med" len="med"/>
                      <a:tailEnd type="none" w="med" len="med"/>
                    </a:lnR>
                    <a:lnT w="15240" cap="flat" cmpd="sng" algn="ctr">
                      <a:solidFill>
                        <a:srgbClr val="D2D2D2"/>
                      </a:solidFill>
                      <a:prstDash val="solid"/>
                      <a:round/>
                      <a:headEnd type="none" w="med" len="med"/>
                      <a:tailEnd type="none" w="med" len="med"/>
                    </a:lnT>
                    <a:lnB w="15240" cap="flat" cmpd="sng" algn="ctr">
                      <a:solidFill>
                        <a:srgbClr val="D2D2D2"/>
                      </a:solidFill>
                      <a:prstDash val="solid"/>
                      <a:round/>
                      <a:headEnd type="none" w="med" len="med"/>
                      <a:tailEnd type="none" w="med" len="med"/>
                    </a:lnB>
                    <a:solidFill>
                      <a:srgbClr val="FFFFFF"/>
                    </a:solidFill>
                  </a:tcPr>
                </a:tc>
                <a:extLst>
                  <a:ext uri="{0D108BD9-81ED-4DB2-BD59-A6C34878D82A}">
                    <a16:rowId xmlns:a16="http://schemas.microsoft.com/office/drawing/2014/main" val="2755416576"/>
                  </a:ext>
                </a:extLst>
              </a:tr>
            </a:tbl>
          </a:graphicData>
        </a:graphic>
      </p:graphicFrame>
    </p:spTree>
    <p:extLst>
      <p:ext uri="{BB962C8B-B14F-4D97-AF65-F5344CB8AC3E}">
        <p14:creationId xmlns:p14="http://schemas.microsoft.com/office/powerpoint/2010/main" val="248029595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45C0118-FA81-44E2-A214-6EA1E68064D7}"/>
              </a:ext>
            </a:extLst>
          </p:cNvPr>
          <p:cNvPicPr>
            <a:picLocks noChangeAspect="1"/>
          </p:cNvPicPr>
          <p:nvPr/>
        </p:nvPicPr>
        <p:blipFill>
          <a:blip r:embed="rId2"/>
          <a:stretch>
            <a:fillRect/>
          </a:stretch>
        </p:blipFill>
        <p:spPr>
          <a:xfrm>
            <a:off x="199697" y="704194"/>
            <a:ext cx="5696606" cy="5472112"/>
          </a:xfrm>
          <a:prstGeom prst="rect">
            <a:avLst/>
          </a:prstGeom>
        </p:spPr>
      </p:pic>
      <p:pic>
        <p:nvPicPr>
          <p:cNvPr id="7" name="Picture 6">
            <a:extLst>
              <a:ext uri="{FF2B5EF4-FFF2-40B4-BE49-F238E27FC236}">
                <a16:creationId xmlns:a16="http://schemas.microsoft.com/office/drawing/2014/main" id="{0E7E6E0F-692A-4F6A-9E8E-2FF6C4864346}"/>
              </a:ext>
            </a:extLst>
          </p:cNvPr>
          <p:cNvPicPr>
            <a:picLocks noChangeAspect="1"/>
          </p:cNvPicPr>
          <p:nvPr/>
        </p:nvPicPr>
        <p:blipFill>
          <a:blip r:embed="rId3"/>
          <a:stretch>
            <a:fillRect/>
          </a:stretch>
        </p:blipFill>
        <p:spPr>
          <a:xfrm>
            <a:off x="6095999" y="704194"/>
            <a:ext cx="5896304" cy="5472112"/>
          </a:xfrm>
          <a:prstGeom prst="rect">
            <a:avLst/>
          </a:prstGeom>
        </p:spPr>
      </p:pic>
    </p:spTree>
    <p:extLst>
      <p:ext uri="{BB962C8B-B14F-4D97-AF65-F5344CB8AC3E}">
        <p14:creationId xmlns:p14="http://schemas.microsoft.com/office/powerpoint/2010/main" val="325111836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8483"/>
            <a:ext cx="10515600" cy="411623"/>
          </a:xfrm>
        </p:spPr>
        <p:txBody>
          <a:bodyPr>
            <a:noAutofit/>
          </a:bodyPr>
          <a:lstStyle/>
          <a:p>
            <a:r>
              <a:rPr lang="en-US" sz="2800" dirty="0" err="1"/>
              <a:t>Redhat</a:t>
            </a:r>
            <a:r>
              <a:rPr lang="en-US" sz="2800" dirty="0"/>
              <a:t> </a:t>
            </a:r>
            <a:r>
              <a:rPr lang="en-US" sz="2800" dirty="0" err="1"/>
              <a:t>Ceph</a:t>
            </a:r>
            <a:r>
              <a:rPr lang="en-US" sz="2800" dirty="0"/>
              <a:t> C</a:t>
            </a:r>
            <a:r>
              <a:rPr lang="en-US" altLang="zh-CN" sz="2800" dirty="0"/>
              <a:t>luster</a:t>
            </a:r>
            <a:r>
              <a:rPr lang="zh-CN" altLang="en-US" sz="2800" dirty="0"/>
              <a:t>网络配置样本</a:t>
            </a:r>
            <a:endParaRPr lang="en-US" sz="2800" dirty="0"/>
          </a:p>
        </p:txBody>
      </p:sp>
      <p:pic>
        <p:nvPicPr>
          <p:cNvPr id="5" name="Picture 4"/>
          <p:cNvPicPr>
            <a:picLocks noChangeAspect="1"/>
          </p:cNvPicPr>
          <p:nvPr/>
        </p:nvPicPr>
        <p:blipFill>
          <a:blip r:embed="rId3"/>
          <a:stretch>
            <a:fillRect/>
          </a:stretch>
        </p:blipFill>
        <p:spPr>
          <a:xfrm>
            <a:off x="870640" y="796413"/>
            <a:ext cx="10450719" cy="5968182"/>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793763-D340-46F5-86AC-8D67D04CB24A}"/>
              </a:ext>
            </a:extLst>
          </p:cNvPr>
          <p:cNvSpPr>
            <a:spLocks noGrp="1"/>
          </p:cNvSpPr>
          <p:nvPr>
            <p:ph type="title"/>
          </p:nvPr>
        </p:nvSpPr>
        <p:spPr>
          <a:xfrm>
            <a:off x="838200" y="302066"/>
            <a:ext cx="10515600" cy="212944"/>
          </a:xfrm>
        </p:spPr>
        <p:txBody>
          <a:bodyPr>
            <a:normAutofit fontScale="90000"/>
          </a:bodyPr>
          <a:lstStyle/>
          <a:p>
            <a:r>
              <a:rPr lang="en-US" dirty="0" err="1"/>
              <a:t>C</a:t>
            </a:r>
            <a:r>
              <a:rPr lang="en-US" altLang="zh-CN" dirty="0" err="1"/>
              <a:t>eph</a:t>
            </a:r>
            <a:r>
              <a:rPr lang="zh-CN" altLang="en-US" dirty="0"/>
              <a:t>支持用例</a:t>
            </a:r>
            <a:endParaRPr lang="en-US" dirty="0"/>
          </a:p>
        </p:txBody>
      </p:sp>
      <p:sp>
        <p:nvSpPr>
          <p:cNvPr id="3" name="Content Placeholder 2">
            <a:extLst>
              <a:ext uri="{FF2B5EF4-FFF2-40B4-BE49-F238E27FC236}">
                <a16:creationId xmlns:a16="http://schemas.microsoft.com/office/drawing/2014/main" id="{50ABD77B-1001-48E7-8C20-1DC18B1E8EAA}"/>
              </a:ext>
            </a:extLst>
          </p:cNvPr>
          <p:cNvSpPr>
            <a:spLocks noGrp="1"/>
          </p:cNvSpPr>
          <p:nvPr>
            <p:ph idx="1"/>
          </p:nvPr>
        </p:nvSpPr>
        <p:spPr>
          <a:xfrm>
            <a:off x="838200" y="1182028"/>
            <a:ext cx="10515600" cy="5481531"/>
          </a:xfrm>
        </p:spPr>
        <p:txBody>
          <a:bodyPr>
            <a:normAutofit fontScale="85000" lnSpcReduction="20000"/>
          </a:bodyPr>
          <a:lstStyle/>
          <a:p>
            <a:pPr marL="0" indent="0">
              <a:buNone/>
            </a:pPr>
            <a:r>
              <a:rPr lang="en-US" altLang="zh-CN" dirty="0" err="1"/>
              <a:t>Ceph</a:t>
            </a:r>
            <a:r>
              <a:rPr lang="en-US" altLang="zh-CN" dirty="0"/>
              <a:t> RBD</a:t>
            </a:r>
            <a:r>
              <a:rPr lang="zh-CN" altLang="en-US" dirty="0"/>
              <a:t>接口的使用场景主要是</a:t>
            </a:r>
            <a:r>
              <a:rPr lang="en-US" altLang="zh-CN" dirty="0"/>
              <a:t>VM</a:t>
            </a:r>
            <a:r>
              <a:rPr lang="zh-CN" altLang="en-US" dirty="0"/>
              <a:t>和</a:t>
            </a:r>
            <a:r>
              <a:rPr lang="en-US" altLang="zh-CN" dirty="0"/>
              <a:t>DB</a:t>
            </a:r>
            <a:r>
              <a:rPr lang="zh-CN" altLang="en-US" dirty="0"/>
              <a:t>数据库</a:t>
            </a:r>
            <a:endParaRPr lang="en-US" altLang="zh-CN" dirty="0"/>
          </a:p>
          <a:p>
            <a:pPr>
              <a:buFont typeface="Wingdings" panose="05000000000000000000" pitchFamily="2" charset="2"/>
              <a:buChar char="Ø"/>
            </a:pPr>
            <a:r>
              <a:rPr lang="en-US" dirty="0"/>
              <a:t>Deploy elastic block storage with on-premise cloud</a:t>
            </a:r>
          </a:p>
          <a:p>
            <a:pPr>
              <a:buFont typeface="Wingdings" panose="05000000000000000000" pitchFamily="2" charset="2"/>
              <a:buChar char="Ø"/>
            </a:pPr>
            <a:r>
              <a:rPr lang="en-US" dirty="0"/>
              <a:t>Storage for smooth running VM disk volumes</a:t>
            </a:r>
          </a:p>
          <a:p>
            <a:pPr>
              <a:buFont typeface="Wingdings" panose="05000000000000000000" pitchFamily="2" charset="2"/>
              <a:buChar char="Ø"/>
            </a:pPr>
            <a:r>
              <a:rPr lang="en-US" dirty="0"/>
              <a:t>Primary storage for MY-SQL and other similar SQL database apps</a:t>
            </a:r>
          </a:p>
          <a:p>
            <a:endParaRPr lang="en-US" dirty="0"/>
          </a:p>
          <a:p>
            <a:pPr marL="0" indent="0">
              <a:buNone/>
            </a:pPr>
            <a:r>
              <a:rPr lang="en-US" dirty="0" err="1"/>
              <a:t>Ceph</a:t>
            </a:r>
            <a:r>
              <a:rPr lang="en-US" dirty="0"/>
              <a:t> Object</a:t>
            </a:r>
            <a:r>
              <a:rPr lang="zh-CN" altLang="en-US" dirty="0"/>
              <a:t>存储的使用场景</a:t>
            </a:r>
            <a:endParaRPr lang="en-US" dirty="0"/>
          </a:p>
          <a:p>
            <a:pPr>
              <a:buFont typeface="Wingdings" panose="05000000000000000000" pitchFamily="2" charset="2"/>
              <a:buChar char="Ø"/>
            </a:pPr>
            <a:r>
              <a:rPr lang="en-US" dirty="0"/>
              <a:t>VM disk volume snapshots</a:t>
            </a:r>
          </a:p>
          <a:p>
            <a:pPr>
              <a:buFont typeface="Wingdings" panose="05000000000000000000" pitchFamily="2" charset="2"/>
              <a:buChar char="Ø"/>
            </a:pPr>
            <a:r>
              <a:rPr lang="en-US" dirty="0"/>
              <a:t>Video/audio/image repository services</a:t>
            </a:r>
          </a:p>
          <a:p>
            <a:pPr>
              <a:buFont typeface="Wingdings" panose="05000000000000000000" pitchFamily="2" charset="2"/>
              <a:buChar char="Ø"/>
            </a:pPr>
            <a:r>
              <a:rPr lang="en-US" dirty="0"/>
              <a:t>ISO image store and repository service</a:t>
            </a:r>
          </a:p>
          <a:p>
            <a:pPr>
              <a:buFont typeface="Wingdings" panose="05000000000000000000" pitchFamily="2" charset="2"/>
              <a:buChar char="Ø"/>
            </a:pPr>
            <a:r>
              <a:rPr lang="en-US" dirty="0"/>
              <a:t>Backup and archive</a:t>
            </a:r>
          </a:p>
          <a:p>
            <a:pPr>
              <a:buFont typeface="Wingdings" panose="05000000000000000000" pitchFamily="2" charset="2"/>
              <a:buChar char="Ø"/>
            </a:pPr>
            <a:r>
              <a:rPr lang="en-US" dirty="0"/>
              <a:t>Deploy services similar to Dropbox within the enterprise</a:t>
            </a:r>
          </a:p>
          <a:p>
            <a:pPr>
              <a:buFont typeface="Wingdings" panose="05000000000000000000" pitchFamily="2" charset="2"/>
              <a:buChar char="Ø"/>
            </a:pPr>
            <a:r>
              <a:rPr lang="en-US" dirty="0"/>
              <a:t>Deploy Amazon s3 object store like services with on-premise cloud</a:t>
            </a:r>
          </a:p>
        </p:txBody>
      </p:sp>
    </p:spTree>
    <p:extLst>
      <p:ext uri="{BB962C8B-B14F-4D97-AF65-F5344CB8AC3E}">
        <p14:creationId xmlns:p14="http://schemas.microsoft.com/office/powerpoint/2010/main" val="27618483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073C0-1673-4CAD-B836-3850EFD6EBA6}"/>
              </a:ext>
            </a:extLst>
          </p:cNvPr>
          <p:cNvSpPr>
            <a:spLocks noGrp="1"/>
          </p:cNvSpPr>
          <p:nvPr>
            <p:ph type="title"/>
          </p:nvPr>
        </p:nvSpPr>
        <p:spPr>
          <a:xfrm>
            <a:off x="838200" y="365125"/>
            <a:ext cx="10515600" cy="861509"/>
          </a:xfrm>
        </p:spPr>
        <p:txBody>
          <a:bodyPr/>
          <a:lstStyle/>
          <a:p>
            <a:r>
              <a:rPr lang="en-US" dirty="0" err="1"/>
              <a:t>Ceph</a:t>
            </a:r>
            <a:r>
              <a:rPr lang="zh-CN" altLang="en-US" dirty="0"/>
              <a:t>是如何组织存储的</a:t>
            </a:r>
            <a:endParaRPr lang="en-US" dirty="0"/>
          </a:p>
        </p:txBody>
      </p:sp>
      <p:pic>
        <p:nvPicPr>
          <p:cNvPr id="2050" name="Picture 2">
            <a:extLst>
              <a:ext uri="{FF2B5EF4-FFF2-40B4-BE49-F238E27FC236}">
                <a16:creationId xmlns:a16="http://schemas.microsoft.com/office/drawing/2014/main" id="{9AE6CE5B-4AFB-4724-B34B-C470A61D70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1595336"/>
            <a:ext cx="4555777" cy="477487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401BDFE8-7675-4C14-9DDA-42D7358DDD88}"/>
              </a:ext>
            </a:extLst>
          </p:cNvPr>
          <p:cNvPicPr>
            <a:picLocks noChangeAspect="1"/>
          </p:cNvPicPr>
          <p:nvPr/>
        </p:nvPicPr>
        <p:blipFill>
          <a:blip r:embed="rId4"/>
          <a:stretch>
            <a:fillRect/>
          </a:stretch>
        </p:blipFill>
        <p:spPr>
          <a:xfrm>
            <a:off x="5820936" y="1595335"/>
            <a:ext cx="6122019" cy="4774876"/>
          </a:xfrm>
          <a:prstGeom prst="rect">
            <a:avLst/>
          </a:prstGeom>
        </p:spPr>
      </p:pic>
    </p:spTree>
    <p:extLst>
      <p:ext uri="{BB962C8B-B14F-4D97-AF65-F5344CB8AC3E}">
        <p14:creationId xmlns:p14="http://schemas.microsoft.com/office/powerpoint/2010/main" val="790713132"/>
      </p:ext>
    </p:extLst>
  </p:cSld>
  <p:clrMapOvr>
    <a:masterClrMapping/>
  </p:clrMapOvr>
</p:sld>
</file>

<file path=ppt/theme/theme1.xml><?xml version="1.0" encoding="utf-8"?>
<a:theme xmlns:a="http://schemas.openxmlformats.org/drawingml/2006/main" name="21_BasicWhite">
  <a:themeElements>
    <a:clrScheme name="Intel2020">
      <a:dk1>
        <a:srgbClr val="000000"/>
      </a:dk1>
      <a:lt1>
        <a:srgbClr val="FFFFFF"/>
      </a:lt1>
      <a:dk2>
        <a:srgbClr val="004A86"/>
      </a:dk2>
      <a:lt2>
        <a:srgbClr val="525252"/>
      </a:lt2>
      <a:accent1>
        <a:srgbClr val="0068B5"/>
      </a:accent1>
      <a:accent2>
        <a:srgbClr val="00C7FD"/>
      </a:accent2>
      <a:accent3>
        <a:srgbClr val="F6CB4B"/>
      </a:accent3>
      <a:accent4>
        <a:srgbClr val="D96930"/>
      </a:accent4>
      <a:accent5>
        <a:srgbClr val="8F5DA2"/>
      </a:accent5>
      <a:accent6>
        <a:srgbClr val="8BAE46"/>
      </a:accent6>
      <a:hlink>
        <a:srgbClr val="0068B5"/>
      </a:hlink>
      <a:folHlink>
        <a:srgbClr val="0068B5"/>
      </a:folHlink>
    </a:clrScheme>
    <a:fontScheme name="Custom 11">
      <a:majorFont>
        <a:latin typeface="Intel Clear Light"/>
        <a:ea typeface="Helvetica Neue"/>
        <a:cs typeface="Helvetica Neue"/>
      </a:majorFont>
      <a:minorFont>
        <a:latin typeface="Intel Clear"/>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stStyle>
      <a:style>
        <a:lnRef idx="0">
          <a:scrgbClr r="0" g="0" b="0"/>
        </a:lnRef>
        <a:fillRef idx="0">
          <a:scrgbClr r="0" g="0" b="0"/>
        </a:fillRef>
        <a:effectRef idx="0">
          <a:scrgbClr r="0" g="0" b="0"/>
        </a:effectRef>
        <a:fontRef idx="none"/>
      </a:style>
    </a:spDef>
    <a:lnDef>
      <a:spPr>
        <a:noFill/>
        <a:ln w="19050" cap="flat">
          <a:solidFill>
            <a:srgbClr val="000000"/>
          </a:solidFill>
          <a:prstDash val="solid"/>
          <a:miter lim="400000"/>
        </a:ln>
        <a:effectLst/>
        <a:sp3d/>
      </a:spPr>
      <a:body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none" lIns="0" tIns="0" rIns="0" bIns="0" numCol="1" spcCol="38100" rtlCol="0" anchor="t" anchorCtr="0">
        <a:spAutoFit/>
      </a:bodyPr>
      <a:lstStyle>
        <a:defPPr marL="0" marR="0" indent="0" algn="l" defTabSz="2438338" rtl="0" fontAlgn="auto" latinLnBrk="0" hangingPunct="0">
          <a:lnSpc>
            <a:spcPct val="100000"/>
          </a:lnSpc>
          <a:spcBef>
            <a:spcPts val="0"/>
          </a:spcBef>
          <a:spcAft>
            <a:spcPts val="0"/>
          </a:spcAft>
          <a:buClrTx/>
          <a:buSzTx/>
          <a:buFontTx/>
          <a:buNone/>
          <a:tabLst/>
          <a:defRPr kumimoji="0" b="0" i="0" u="none" strike="noStrike" cap="none" spc="0" normalizeH="0" baseline="0" dirty="0" err="1" smtClean="0">
            <a:ln>
              <a:noFill/>
            </a:ln>
            <a:solidFill>
              <a:schemeClr val="tx2"/>
            </a:solidFill>
            <a:effectLst/>
            <a:uFillTx/>
            <a:latin typeface="+mn-lt"/>
            <a:ea typeface="+mn-ea"/>
            <a:cs typeface="+mn-cs"/>
            <a:sym typeface="Helvetica Neue"/>
          </a:defRPr>
        </a:def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2438338" rtl="0" fontAlgn="auto" latinLnBrk="0" hangingPunct="0">
          <a:lnSpc>
            <a:spcPct val="90000"/>
          </a:lnSpc>
          <a:spcBef>
            <a:spcPts val="4500"/>
          </a:spcBef>
          <a:spcAft>
            <a:spcPts val="0"/>
          </a:spcAft>
          <a:buClrTx/>
          <a:buSzTx/>
          <a:buFontTx/>
          <a:buNone/>
          <a:tabLst/>
          <a:defRPr kumimoji="0" sz="4800" b="0" i="0" u="none" strike="noStrike" cap="none" spc="0" normalizeH="0" baseline="0">
            <a:ln>
              <a:noFill/>
            </a:ln>
            <a:solidFill>
              <a:srgbClr val="000000"/>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C04C6D336CBF4741B3835CEDD20CA8F9" ma:contentTypeVersion="11" ma:contentTypeDescription="Create a new document." ma:contentTypeScope="" ma:versionID="6178320496cbb2749029f46f780ec3da">
  <xsd:schema xmlns:xsd="http://www.w3.org/2001/XMLSchema" xmlns:xs="http://www.w3.org/2001/XMLSchema" xmlns:p="http://schemas.microsoft.com/office/2006/metadata/properties" xmlns:ns2="bf4d9f7e-fca4-498a-b6ad-31b22883294b" xmlns:ns3="4a77ab57-d33f-4390-ac5e-607104489dd8" targetNamespace="http://schemas.microsoft.com/office/2006/metadata/properties" ma:root="true" ma:fieldsID="89934afb66a48c918d0f0107a33c7079" ns2:_="" ns3:_="">
    <xsd:import namespace="bf4d9f7e-fca4-498a-b6ad-31b22883294b"/>
    <xsd:import namespace="4a77ab57-d33f-4390-ac5e-607104489dd8"/>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MediaServiceDateTaken" minOccurs="0"/>
                <xsd:element ref="ns2:MediaServiceAutoTag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f4d9f7e-fca4-498a-b6ad-31b22883294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Tags" ma:index="15" nillable="true" ma:displayName="Tags" ma:internalName="MediaServiceAutoTags"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4a77ab57-d33f-4390-ac5e-607104489dd8"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24B8A99-8161-4D52-8DFD-478F5C1B3170}">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689801F2-3057-4420-88AF-A7239EA0DFF2}">
  <ds:schemaRefs>
    <ds:schemaRef ds:uri="4a77ab57-d33f-4390-ac5e-607104489dd8"/>
    <ds:schemaRef ds:uri="bf4d9f7e-fca4-498a-b6ad-31b22883294b"/>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201C66F3-FBD8-4B0F-98D9-445FE3649D0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1139</TotalTime>
  <Words>16264</Words>
  <Application>Microsoft Office PowerPoint</Application>
  <PresentationFormat>Widescreen</PresentationFormat>
  <Paragraphs>1111</Paragraphs>
  <Slides>73</Slides>
  <Notes>46</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73</vt:i4>
      </vt:variant>
    </vt:vector>
  </HeadingPairs>
  <TitlesOfParts>
    <vt:vector size="88" baseType="lpstr">
      <vt:lpstr>Helvetica Neue</vt:lpstr>
      <vt:lpstr>Helvetica Neue Medium</vt:lpstr>
      <vt:lpstr>inherit</vt:lpstr>
      <vt:lpstr>Arial</vt:lpstr>
      <vt:lpstr>Bell MT</vt:lpstr>
      <vt:lpstr>Calibri</vt:lpstr>
      <vt:lpstr>Consolas</vt:lpstr>
      <vt:lpstr>Helvetica</vt:lpstr>
      <vt:lpstr>Intel Clear</vt:lpstr>
      <vt:lpstr>Intel Clear Light</vt:lpstr>
      <vt:lpstr>Nunito Sans</vt:lpstr>
      <vt:lpstr>Roboto</vt:lpstr>
      <vt:lpstr>Verdana</vt:lpstr>
      <vt:lpstr>Wingdings</vt:lpstr>
      <vt:lpstr>21_BasicWhite</vt:lpstr>
      <vt:lpstr>Ceph + SDS Introduction</vt:lpstr>
      <vt:lpstr>Agenda</vt:lpstr>
      <vt:lpstr>Ceph介绍</vt:lpstr>
      <vt:lpstr>要点总结</vt:lpstr>
      <vt:lpstr>Ceph Cluster 逻辑视图</vt:lpstr>
      <vt:lpstr>Ceph应用接口视图</vt:lpstr>
      <vt:lpstr>Ceph Cluster核心组件和概念</vt:lpstr>
      <vt:lpstr>Ceph支持用例</vt:lpstr>
      <vt:lpstr>Ceph是如何组织存储的</vt:lpstr>
      <vt:lpstr>配置Ceph集群基本原则</vt:lpstr>
      <vt:lpstr>Ceph Cluster组网配置</vt:lpstr>
      <vt:lpstr>Intel对Ceph生态存储部分的贡献</vt:lpstr>
      <vt:lpstr>Intel对Ceph生态网络部分的贡献</vt:lpstr>
      <vt:lpstr>Profiling w/ LTTng</vt:lpstr>
      <vt:lpstr>Intel优化在Ceph模块应用</vt:lpstr>
      <vt:lpstr>Ceph Cluster与Kubernetes持久层互动过程</vt:lpstr>
      <vt:lpstr>Ceph安全体系概览</vt:lpstr>
      <vt:lpstr>Prometheus Web Console</vt:lpstr>
      <vt:lpstr>PowerPoint Presentation</vt:lpstr>
      <vt:lpstr>SDS是什么、为何需要</vt:lpstr>
      <vt:lpstr>SDS发展简史</vt:lpstr>
      <vt:lpstr>国内SDS的技术流派</vt:lpstr>
      <vt:lpstr>国内SDS方案供应商</vt:lpstr>
      <vt:lpstr>Backup</vt:lpstr>
      <vt:lpstr>测试工具小结</vt:lpstr>
      <vt:lpstr>Understanding Storage Performance - IOPS and Latency</vt:lpstr>
      <vt:lpstr> librados</vt:lpstr>
      <vt:lpstr>Ceph Cluster Installation Steps</vt:lpstr>
      <vt:lpstr>RADOS (Reliable Autonomic Distributed Object Store)</vt:lpstr>
      <vt:lpstr>References</vt:lpstr>
      <vt:lpstr>Remove VG &amp; LV in Linux</vt:lpstr>
      <vt:lpstr>How to Uninstall Ceph Cluster completely</vt:lpstr>
      <vt:lpstr>Trouble Shooting</vt:lpstr>
      <vt:lpstr>Trouble-shooting</vt:lpstr>
      <vt:lpstr>Trouble-shooting</vt:lpstr>
      <vt:lpstr>Role-Base Access Control </vt:lpstr>
      <vt:lpstr>Kubernetes CSI简介</vt:lpstr>
      <vt:lpstr>Kubernetes CSI架构</vt:lpstr>
      <vt:lpstr>Kubernetes CSI架构 – Kubernetes External Component</vt:lpstr>
      <vt:lpstr>Kubernetes CSI架构 – Storage Vendor external component</vt:lpstr>
      <vt:lpstr>Kubernetes CSI架构 – 开发CSI Driver</vt:lpstr>
      <vt:lpstr>Kubernetes CSI架构 – 部署CSI组件</vt:lpstr>
      <vt:lpstr>Introduction to the Container Storage Interface (CSI) of Kubernetes</vt:lpstr>
      <vt:lpstr>Workflow</vt:lpstr>
      <vt:lpstr>PowerPoint Presentation</vt:lpstr>
      <vt:lpstr>PowerPoint Presentation</vt:lpstr>
      <vt:lpstr>CEPHFS CLIENT CAPABILITIES</vt:lpstr>
      <vt:lpstr>盘点软件定义存储领域的专有名词</vt:lpstr>
      <vt:lpstr>Rook</vt:lpstr>
      <vt:lpstr>Rook架构</vt:lpstr>
      <vt:lpstr>Kubernetes Extensions</vt:lpstr>
      <vt:lpstr>选择扩展的判断流程图</vt:lpstr>
      <vt:lpstr>HDFS 及其组成框架</vt:lpstr>
      <vt:lpstr>Redhat 10 billion objects performance test</vt:lpstr>
      <vt:lpstr>RBD - Concept Explanation</vt:lpstr>
      <vt:lpstr>OSD - Concept Explanation</vt:lpstr>
      <vt:lpstr>Ceph Orchestrator</vt:lpstr>
      <vt:lpstr>Compare Top Kubernetes Storage Solutions: OpenEBS, Portworx, Rook, &amp; Gluster</vt:lpstr>
      <vt:lpstr>需求维度分析</vt:lpstr>
      <vt:lpstr>Features of HDFS</vt:lpstr>
      <vt:lpstr>Features of Gluster</vt:lpstr>
      <vt:lpstr>DRBD (Distributed Replicated Block Device) 架构</vt:lpstr>
      <vt:lpstr>RAID vs LVM vs ZFS Comparison</vt:lpstr>
      <vt:lpstr>Best Storage Solutions for Kubernetes &amp; Docker Containers</vt:lpstr>
      <vt:lpstr>MongoDB、ES、Redis、HBase四种数据库</vt:lpstr>
      <vt:lpstr>Useful Commands</vt:lpstr>
      <vt:lpstr>Rook是什么，要解决什么问题</vt:lpstr>
      <vt:lpstr>Rook部署分布式集群</vt:lpstr>
      <vt:lpstr>PowerPoint Presentation</vt:lpstr>
      <vt:lpstr>背景</vt:lpstr>
      <vt:lpstr>PowerPoint Presentation</vt:lpstr>
      <vt:lpstr>PowerPoint Presentation</vt:lpstr>
      <vt:lpstr>Redhat Ceph Cluster网络配置样本</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Killeen, Kristine</dc:creator>
  <cp:keywords>CTPClassification=CTP_NT</cp:keywords>
  <cp:lastModifiedBy>Zhang, Alan</cp:lastModifiedBy>
  <cp:revision>24</cp:revision>
  <dcterms:modified xsi:type="dcterms:W3CDTF">2022-06-21T00:00:33Z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itusGUID">
    <vt:lpwstr>77294acb-f791-4422-865e-0b7527e37b89</vt:lpwstr>
  </property>
  <property fmtid="{D5CDD505-2E9C-101B-9397-08002B2CF9AE}" pid="3" name="CTP_TimeStamp">
    <vt:lpwstr>2020-08-21 21:49:33Z</vt:lpwstr>
  </property>
  <property fmtid="{D5CDD505-2E9C-101B-9397-08002B2CF9AE}" pid="4" name="CTP_BU">
    <vt:lpwstr>NA</vt:lpwstr>
  </property>
  <property fmtid="{D5CDD505-2E9C-101B-9397-08002B2CF9AE}" pid="5" name="CTP_IDSID">
    <vt:lpwstr>NA</vt:lpwstr>
  </property>
  <property fmtid="{D5CDD505-2E9C-101B-9397-08002B2CF9AE}" pid="6" name="CTP_WWID">
    <vt:lpwstr>NA</vt:lpwstr>
  </property>
  <property fmtid="{D5CDD505-2E9C-101B-9397-08002B2CF9AE}" pid="7" name="CTPClassification">
    <vt:lpwstr>CTP_NT</vt:lpwstr>
  </property>
  <property fmtid="{D5CDD505-2E9C-101B-9397-08002B2CF9AE}" pid="8" name="ContentTypeId">
    <vt:lpwstr>0x010100C04C6D336CBF4741B3835CEDD20CA8F9</vt:lpwstr>
  </property>
  <property fmtid="{D5CDD505-2E9C-101B-9397-08002B2CF9AE}" pid="9" name="MSIP_Label_9aa06179-68b3-4e2b-b09b-a2424735516b_Enabled">
    <vt:lpwstr>True</vt:lpwstr>
  </property>
  <property fmtid="{D5CDD505-2E9C-101B-9397-08002B2CF9AE}" pid="10" name="MSIP_Label_9aa06179-68b3-4e2b-b09b-a2424735516b_SiteId">
    <vt:lpwstr>46c98d88-e344-4ed4-8496-4ed7712e255d</vt:lpwstr>
  </property>
  <property fmtid="{D5CDD505-2E9C-101B-9397-08002B2CF9AE}" pid="11" name="MSIP_Label_9aa06179-68b3-4e2b-b09b-a2424735516b_Owner">
    <vt:lpwstr>anderson.huang@intel.com</vt:lpwstr>
  </property>
  <property fmtid="{D5CDD505-2E9C-101B-9397-08002B2CF9AE}" pid="12" name="MSIP_Label_9aa06179-68b3-4e2b-b09b-a2424735516b_SetDate">
    <vt:lpwstr>2021-09-29T00:46:14.6457615Z</vt:lpwstr>
  </property>
  <property fmtid="{D5CDD505-2E9C-101B-9397-08002B2CF9AE}" pid="13" name="MSIP_Label_9aa06179-68b3-4e2b-b09b-a2424735516b_Name">
    <vt:lpwstr>Intel Confidential</vt:lpwstr>
  </property>
  <property fmtid="{D5CDD505-2E9C-101B-9397-08002B2CF9AE}" pid="14" name="MSIP_Label_9aa06179-68b3-4e2b-b09b-a2424735516b_Application">
    <vt:lpwstr>Microsoft Azure Information Protection</vt:lpwstr>
  </property>
  <property fmtid="{D5CDD505-2E9C-101B-9397-08002B2CF9AE}" pid="15" name="MSIP_Label_9aa06179-68b3-4e2b-b09b-a2424735516b_ActionId">
    <vt:lpwstr>d0eec2ac-8e73-45b3-9e52-5a811b920510</vt:lpwstr>
  </property>
  <property fmtid="{D5CDD505-2E9C-101B-9397-08002B2CF9AE}" pid="16" name="MSIP_Label_9aa06179-68b3-4e2b-b09b-a2424735516b_Extended_MSFT_Method">
    <vt:lpwstr>Manual</vt:lpwstr>
  </property>
  <property fmtid="{D5CDD505-2E9C-101B-9397-08002B2CF9AE}" pid="17" name="Sensitivity">
    <vt:lpwstr>Intel Confidential</vt:lpwstr>
  </property>
</Properties>
</file>